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Default Extension="xlsx" ContentType="application/vnd.openxmlformats-officedocument.spreadsheetml.sheet"/>
  <Override PartName="/ppt/notesSlides/notesSlide7.xml" ContentType="application/vnd.openxmlformats-officedocument.presentationml.notesSlide+xml"/>
  <Override PartName="/ppt/charts/chart3.xml" ContentType="application/vnd.openxmlformats-officedocument.drawingml.chart+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charts/chart29.xml" ContentType="application/vnd.openxmlformats-officedocument.drawingml.char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charts/chart21.xml" ContentType="application/vnd.openxmlformats-officedocument.drawingml.char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charts/chart10.xml" ContentType="application/vnd.openxmlformats-officedocument.drawingml.char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diagrams/colors1.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harts/chart26.xml" ContentType="application/vnd.openxmlformats-officedocument.drawingml.chart+xml"/>
  <Override PartName="/ppt/slides/slide41.xml" ContentType="application/vnd.openxmlformats-officedocument.presentationml.slide+xml"/>
  <Override PartName="/ppt/charts/chart15.xml" ContentType="application/vnd.openxmlformats-officedocument.drawingml.chart+xml"/>
  <Override PartName="/ppt/notesSlides/notesSlide43.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rawings/drawing1.xml" ContentType="application/vnd.openxmlformats-officedocument.drawingml.chartshapes+xml"/>
  <Override PartName="/ppt/notesSlides/notesSlide19.xml" ContentType="application/vnd.openxmlformats-officedocument.presentationml.notesSlide+xml"/>
  <Override PartName="/ppt/diagrams/drawing1.xml" ContentType="application/vnd.ms-office.drawingml.diagramDrawing+xml"/>
  <Override PartName="/ppt/charts/chart27.xml" ContentType="application/vnd.openxmlformats-officedocument.drawingml.char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harts/chart16.xml" ContentType="application/vnd.openxmlformats-officedocument.drawingml.chart+xml"/>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harts/chart23.xml" ContentType="application/vnd.openxmlformats-officedocument.drawingml.chart+xml"/>
  <Override PartName="/ppt/notesSlides/notesSlide44.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charts/chart12.xml" ContentType="application/vnd.openxmlformats-officedocument.drawingml.char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charts/chart2.xml" ContentType="application/vnd.openxmlformats-officedocument.drawingml.chart+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charts/chart28.xml" ContentType="application/vnd.openxmlformats-officedocument.drawingml.char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charts/chart7.xml" ContentType="application/vnd.openxmlformats-officedocument.drawingml.chart+xml"/>
  <Override PartName="/ppt/charts/chart20.xml" ContentType="application/vnd.openxmlformats-officedocument.drawingml.chart+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harts/chart25.xml" ContentType="application/vnd.openxmlformats-officedocument.drawingml.chart+xml"/>
  <Override PartName="/ppt/slides/slide51.xml" ContentType="application/vnd.openxmlformats-officedocument.presentationml.slide+xml"/>
  <Override PartName="/ppt/slideLayouts/slideLayout14.xml" ContentType="application/vnd.openxmlformats-officedocument.presentationml.slideLayout+xml"/>
  <Override PartName="/ppt/charts/chart14.xml" ContentType="application/vnd.openxmlformats-officedocument.drawingml.chart+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charts/chart4.xml" ContentType="application/vnd.openxmlformats-officedocument.drawingml.chart+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charts/chart19.xml" ContentType="application/vnd.openxmlformats-officedocument.drawingml.chart+xml"/>
  <Override PartName="/ppt/notesSlides/notesSlide4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Lst>
  <p:notesMasterIdLst>
    <p:notesMasterId r:id="rId187"/>
  </p:notesMasterIdLst>
  <p:sldIdLst>
    <p:sldId id="256" r:id="rId3"/>
    <p:sldId id="286" r:id="rId4"/>
    <p:sldId id="257" r:id="rId5"/>
    <p:sldId id="285" r:id="rId6"/>
    <p:sldId id="287" r:id="rId7"/>
    <p:sldId id="288" r:id="rId8"/>
    <p:sldId id="259" r:id="rId9"/>
    <p:sldId id="690" r:id="rId10"/>
    <p:sldId id="298" r:id="rId11"/>
    <p:sldId id="394" r:id="rId12"/>
    <p:sldId id="306" r:id="rId13"/>
    <p:sldId id="636" r:id="rId14"/>
    <p:sldId id="260" r:id="rId15"/>
    <p:sldId id="670" r:id="rId16"/>
    <p:sldId id="693" r:id="rId17"/>
    <p:sldId id="695" r:id="rId18"/>
    <p:sldId id="696" r:id="rId19"/>
    <p:sldId id="697" r:id="rId20"/>
    <p:sldId id="698" r:id="rId21"/>
    <p:sldId id="694" r:id="rId22"/>
    <p:sldId id="567" r:id="rId23"/>
    <p:sldId id="569" r:id="rId24"/>
    <p:sldId id="562" r:id="rId25"/>
    <p:sldId id="309" r:id="rId26"/>
    <p:sldId id="699" r:id="rId27"/>
    <p:sldId id="703" r:id="rId28"/>
    <p:sldId id="704" r:id="rId29"/>
    <p:sldId id="705" r:id="rId30"/>
    <p:sldId id="700" r:id="rId31"/>
    <p:sldId id="701" r:id="rId32"/>
    <p:sldId id="570" r:id="rId33"/>
    <p:sldId id="390" r:id="rId34"/>
    <p:sldId id="369" r:id="rId35"/>
    <p:sldId id="370" r:id="rId36"/>
    <p:sldId id="707" r:id="rId37"/>
    <p:sldId id="665" r:id="rId38"/>
    <p:sldId id="715" r:id="rId39"/>
    <p:sldId id="666" r:id="rId40"/>
    <p:sldId id="422" r:id="rId41"/>
    <p:sldId id="495" r:id="rId42"/>
    <p:sldId id="498" r:id="rId43"/>
    <p:sldId id="499" r:id="rId44"/>
    <p:sldId id="500" r:id="rId45"/>
    <p:sldId id="502" r:id="rId46"/>
    <p:sldId id="505" r:id="rId47"/>
    <p:sldId id="506" r:id="rId48"/>
    <p:sldId id="507" r:id="rId49"/>
    <p:sldId id="510" r:id="rId50"/>
    <p:sldId id="511" r:id="rId51"/>
    <p:sldId id="512" r:id="rId52"/>
    <p:sldId id="513" r:id="rId53"/>
    <p:sldId id="514" r:id="rId54"/>
    <p:sldId id="515" r:id="rId55"/>
    <p:sldId id="516" r:id="rId56"/>
    <p:sldId id="517" r:id="rId57"/>
    <p:sldId id="518" r:id="rId58"/>
    <p:sldId id="519" r:id="rId59"/>
    <p:sldId id="520" r:id="rId60"/>
    <p:sldId id="521" r:id="rId61"/>
    <p:sldId id="525" r:id="rId62"/>
    <p:sldId id="526" r:id="rId63"/>
    <p:sldId id="528" r:id="rId64"/>
    <p:sldId id="529" r:id="rId65"/>
    <p:sldId id="533" r:id="rId66"/>
    <p:sldId id="534" r:id="rId67"/>
    <p:sldId id="538" r:id="rId68"/>
    <p:sldId id="539" r:id="rId69"/>
    <p:sldId id="540" r:id="rId70"/>
    <p:sldId id="276" r:id="rId71"/>
    <p:sldId id="638" r:id="rId72"/>
    <p:sldId id="324" r:id="rId73"/>
    <p:sldId id="327" r:id="rId74"/>
    <p:sldId id="328" r:id="rId75"/>
    <p:sldId id="329" r:id="rId76"/>
    <p:sldId id="330" r:id="rId77"/>
    <p:sldId id="331" r:id="rId78"/>
    <p:sldId id="332" r:id="rId79"/>
    <p:sldId id="333" r:id="rId80"/>
    <p:sldId id="683" r:id="rId81"/>
    <p:sldId id="325" r:id="rId82"/>
    <p:sldId id="410" r:id="rId83"/>
    <p:sldId id="262" r:id="rId84"/>
    <p:sldId id="414" r:id="rId85"/>
    <p:sldId id="475" r:id="rId86"/>
    <p:sldId id="476" r:id="rId87"/>
    <p:sldId id="471" r:id="rId88"/>
    <p:sldId id="415" r:id="rId89"/>
    <p:sldId id="629" r:id="rId90"/>
    <p:sldId id="473" r:id="rId91"/>
    <p:sldId id="474" r:id="rId92"/>
    <p:sldId id="630" r:id="rId93"/>
    <p:sldId id="477" r:id="rId94"/>
    <p:sldId id="478" r:id="rId95"/>
    <p:sldId id="631" r:id="rId96"/>
    <p:sldId id="472" r:id="rId97"/>
    <p:sldId id="417" r:id="rId98"/>
    <p:sldId id="653" r:id="rId99"/>
    <p:sldId id="654" r:id="rId100"/>
    <p:sldId id="655" r:id="rId101"/>
    <p:sldId id="656" r:id="rId102"/>
    <p:sldId id="657" r:id="rId103"/>
    <p:sldId id="479" r:id="rId104"/>
    <p:sldId id="632" r:id="rId105"/>
    <p:sldId id="627" r:id="rId106"/>
    <p:sldId id="263" r:id="rId107"/>
    <p:sldId id="593" r:id="rId108"/>
    <p:sldId id="594" r:id="rId109"/>
    <p:sldId id="595" r:id="rId110"/>
    <p:sldId id="596" r:id="rId111"/>
    <p:sldId id="597" r:id="rId112"/>
    <p:sldId id="598" r:id="rId113"/>
    <p:sldId id="599" r:id="rId114"/>
    <p:sldId id="600" r:id="rId115"/>
    <p:sldId id="602" r:id="rId116"/>
    <p:sldId id="603" r:id="rId117"/>
    <p:sldId id="604" r:id="rId118"/>
    <p:sldId id="605" r:id="rId119"/>
    <p:sldId id="606" r:id="rId120"/>
    <p:sldId id="607" r:id="rId121"/>
    <p:sldId id="608" r:id="rId122"/>
    <p:sldId id="609" r:id="rId123"/>
    <p:sldId id="278" r:id="rId124"/>
    <p:sldId id="639" r:id="rId125"/>
    <p:sldId id="628" r:id="rId126"/>
    <p:sldId id="675" r:id="rId127"/>
    <p:sldId id="676" r:id="rId128"/>
    <p:sldId id="677" r:id="rId129"/>
    <p:sldId id="640" r:id="rId130"/>
    <p:sldId id="643" r:id="rId131"/>
    <p:sldId id="644" r:id="rId132"/>
    <p:sldId id="280" r:id="rId133"/>
    <p:sldId id="397" r:id="rId134"/>
    <p:sldId id="571" r:id="rId135"/>
    <p:sldId id="658" r:id="rId136"/>
    <p:sldId id="398" r:id="rId137"/>
    <p:sldId id="419" r:id="rId138"/>
    <p:sldId id="573" r:id="rId139"/>
    <p:sldId id="574" r:id="rId140"/>
    <p:sldId id="674" r:id="rId141"/>
    <p:sldId id="577" r:id="rId142"/>
    <p:sldId id="578" r:id="rId143"/>
    <p:sldId id="710" r:id="rId144"/>
    <p:sldId id="616" r:id="rId145"/>
    <p:sldId id="617" r:id="rId146"/>
    <p:sldId id="716" r:id="rId147"/>
    <p:sldId id="619" r:id="rId148"/>
    <p:sldId id="708" r:id="rId149"/>
    <p:sldId id="610" r:id="rId150"/>
    <p:sldId id="611" r:id="rId151"/>
    <p:sldId id="612" r:id="rId152"/>
    <p:sldId id="613" r:id="rId153"/>
    <p:sldId id="614" r:id="rId154"/>
    <p:sldId id="709" r:id="rId155"/>
    <p:sldId id="402" r:id="rId156"/>
    <p:sldId id="579" r:id="rId157"/>
    <p:sldId id="580" r:id="rId158"/>
    <p:sldId id="581" r:id="rId159"/>
    <p:sldId id="582" r:id="rId160"/>
    <p:sldId id="584" r:id="rId161"/>
    <p:sldId id="585" r:id="rId162"/>
    <p:sldId id="405" r:id="rId163"/>
    <p:sldId id="689" r:id="rId164"/>
    <p:sldId id="588" r:id="rId165"/>
    <p:sldId id="406" r:id="rId166"/>
    <p:sldId id="713" r:id="rId167"/>
    <p:sldId id="714" r:id="rId168"/>
    <p:sldId id="712" r:id="rId169"/>
    <p:sldId id="686" r:id="rId170"/>
    <p:sldId id="687" r:id="rId171"/>
    <p:sldId id="688" r:id="rId172"/>
    <p:sldId id="711" r:id="rId173"/>
    <p:sldId id="590" r:id="rId174"/>
    <p:sldId id="401" r:id="rId175"/>
    <p:sldId id="592" r:id="rId176"/>
    <p:sldId id="572" r:id="rId177"/>
    <p:sldId id="659" r:id="rId178"/>
    <p:sldId id="679" r:id="rId179"/>
    <p:sldId id="680" r:id="rId180"/>
    <p:sldId id="681" r:id="rId181"/>
    <p:sldId id="682" r:id="rId182"/>
    <p:sldId id="301" r:id="rId183"/>
    <p:sldId id="282" r:id="rId184"/>
    <p:sldId id="615" r:id="rId185"/>
    <p:sldId id="281" r:id="rId186"/>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PORTADA" id="{2D015374-6325-43F1-989D-5B808FDB1715}">
          <p14:sldIdLst>
            <p14:sldId id="256"/>
          </p14:sldIdLst>
        </p14:section>
        <p14:section name="PAGINA WEB" id="{B2BB1A15-F259-4151-8C9D-DF3FCFF1C050}">
          <p14:sldIdLst>
            <p14:sldId id="286"/>
          </p14:sldIdLst>
        </p14:section>
        <p14:section name="100 GENERALIDADES" id="{C43C08D3-6FF7-454E-9D18-7216ACB98C68}">
          <p14:sldIdLst>
            <p14:sldId id="257"/>
            <p14:sldId id="285"/>
          </p14:sldIdLst>
        </p14:section>
        <p14:section name="Sección sin título" id="{AD71361A-2A75-422C-AA34-8C947985C1C2}">
          <p14:sldIdLst>
            <p14:sldId id="287"/>
            <p14:sldId id="288"/>
          </p14:sldIdLst>
        </p14:section>
        <p14:section name="100 SITUACION ACTUAL" id="{DCB01640-E3E3-4518-99AD-D90860581B9A}">
          <p14:sldIdLst>
            <p14:sldId id="259"/>
            <p14:sldId id="690"/>
            <p14:sldId id="298"/>
            <p14:sldId id="394"/>
            <p14:sldId id="306"/>
            <p14:sldId id="636"/>
          </p14:sldIdLst>
        </p14:section>
        <p14:section name="80 CARACTERIZACION Y PROYECCION DE LA DEMANDA" id="{6912DEEA-FD96-4333-9B1D-190B09869245}">
          <p14:sldIdLst>
            <p14:sldId id="260"/>
            <p14:sldId id="670"/>
            <p14:sldId id="693"/>
            <p14:sldId id="695"/>
            <p14:sldId id="696"/>
            <p14:sldId id="697"/>
            <p14:sldId id="698"/>
            <p14:sldId id="694"/>
            <p14:sldId id="305"/>
            <p14:sldId id="567"/>
            <p14:sldId id="569"/>
            <p14:sldId id="562"/>
            <p14:sldId id="309"/>
            <p14:sldId id="699"/>
            <p14:sldId id="703"/>
            <p14:sldId id="704"/>
            <p14:sldId id="705"/>
            <p14:sldId id="700"/>
            <p14:sldId id="701"/>
            <p14:sldId id="570"/>
            <p14:sldId id="390"/>
            <p14:sldId id="369"/>
            <p14:sldId id="370"/>
            <p14:sldId id="707"/>
            <p14:sldId id="665"/>
            <p14:sldId id="666"/>
          </p14:sldIdLst>
        </p14:section>
        <p14:section name="100 BALANCES HIDRÁULICOS" id="{E030F26E-822F-4DB1-8B8D-B9134F2F2E4D}">
          <p14:sldIdLst>
            <p14:sldId id="422"/>
            <p14:sldId id="495"/>
            <p14:sldId id="498"/>
            <p14:sldId id="499"/>
            <p14:sldId id="500"/>
            <p14:sldId id="502"/>
            <p14:sldId id="505"/>
            <p14:sldId id="506"/>
            <p14:sldId id="507"/>
            <p14:sldId id="510"/>
            <p14:sldId id="511"/>
            <p14:sldId id="512"/>
            <p14:sldId id="513"/>
            <p14:sldId id="514"/>
            <p14:sldId id="515"/>
            <p14:sldId id="516"/>
            <p14:sldId id="517"/>
            <p14:sldId id="518"/>
            <p14:sldId id="519"/>
            <p14:sldId id="520"/>
            <p14:sldId id="521"/>
            <p14:sldId id="525"/>
            <p14:sldId id="526"/>
            <p14:sldId id="528"/>
            <p14:sldId id="529"/>
            <p14:sldId id="533"/>
            <p14:sldId id="534"/>
            <p14:sldId id="538"/>
            <p14:sldId id="539"/>
            <p14:sldId id="540"/>
          </p14:sldIdLst>
        </p14:section>
        <p14:section name="80 MODELO DE SIMULACIÓN DE FLUJO" id="{B967B93D-29E2-4248-9F77-741A01966B22}">
          <p14:sldIdLst>
            <p14:sldId id="276"/>
            <p14:sldId id="638"/>
            <p14:sldId id="324"/>
            <p14:sldId id="327"/>
            <p14:sldId id="328"/>
            <p14:sldId id="329"/>
            <p14:sldId id="330"/>
            <p14:sldId id="331"/>
            <p14:sldId id="332"/>
            <p14:sldId id="333"/>
            <p14:sldId id="683"/>
            <p14:sldId id="325"/>
            <p14:sldId id="410"/>
          </p14:sldIdLst>
        </p14:section>
        <p14:section name="70 ESCENARIOS PARAMÉTRICOS" id="{7BA27963-BF4E-4B91-9893-0BF1539739AD}">
          <p14:sldIdLst>
            <p14:sldId id="262"/>
            <p14:sldId id="414"/>
            <p14:sldId id="475"/>
            <p14:sldId id="476"/>
            <p14:sldId id="471"/>
            <p14:sldId id="415"/>
            <p14:sldId id="629"/>
            <p14:sldId id="473"/>
            <p14:sldId id="474"/>
            <p14:sldId id="630"/>
            <p14:sldId id="477"/>
            <p14:sldId id="478"/>
            <p14:sldId id="631"/>
            <p14:sldId id="472"/>
            <p14:sldId id="417"/>
            <p14:sldId id="653"/>
            <p14:sldId id="654"/>
            <p14:sldId id="655"/>
            <p14:sldId id="656"/>
            <p14:sldId id="657"/>
            <p14:sldId id="479"/>
            <p14:sldId id="632"/>
            <p14:sldId id="627"/>
          </p14:sldIdLst>
        </p14:section>
        <p14:section name="100 COSTOS ECONÓMICO - AMBIENTALES" id="{F7620AC0-466C-4496-8E3F-0419631FAA0E}">
          <p14:sldIdLst>
            <p14:sldId id="263"/>
            <p14:sldId id="593"/>
            <p14:sldId id="594"/>
            <p14:sldId id="595"/>
            <p14:sldId id="596"/>
            <p14:sldId id="597"/>
            <p14:sldId id="598"/>
            <p14:sldId id="599"/>
            <p14:sldId id="600"/>
            <p14:sldId id="602"/>
            <p14:sldId id="603"/>
            <p14:sldId id="604"/>
            <p14:sldId id="605"/>
            <p14:sldId id="606"/>
            <p14:sldId id="607"/>
            <p14:sldId id="608"/>
            <p14:sldId id="609"/>
          </p14:sldIdLst>
        </p14:section>
        <p14:section name="80 MANEJO DE LA DEMANDA Y DE LA DISPONIBILIDAD" id="{7E2F2A4B-7B51-4389-ABAD-4E0F07D50F34}">
          <p14:sldIdLst>
            <p14:sldId id="278"/>
            <p14:sldId id="639"/>
            <p14:sldId id="628"/>
            <p14:sldId id="675"/>
            <p14:sldId id="676"/>
            <p14:sldId id="677"/>
            <p14:sldId id="640"/>
            <p14:sldId id="643"/>
            <p14:sldId id="644"/>
          </p14:sldIdLst>
        </p14:section>
        <p14:section name="60 ALTERNATIVA DE MANEJO INTEGRADO" id="{4614F8A0-0124-4D16-891A-BED85BBEAE63}">
          <p14:sldIdLst>
            <p14:sldId id="280"/>
            <p14:sldId id="397"/>
            <p14:sldId id="571"/>
            <p14:sldId id="658"/>
          </p14:sldIdLst>
        </p14:section>
        <p14:section name="90 OBJETIVO 1" id="{81B67D94-97C1-4227-A399-FD8968780361}">
          <p14:sldIdLst>
            <p14:sldId id="398"/>
            <p14:sldId id="419"/>
            <p14:sldId id="573"/>
            <p14:sldId id="574"/>
            <p14:sldId id="674"/>
            <p14:sldId id="577"/>
            <p14:sldId id="578"/>
          </p14:sldIdLst>
        </p14:section>
        <p14:section name="OBJETIVO 2" id="{978E33AE-FF5D-4AA9-A183-55FA1A44F515}">
          <p14:sldIdLst>
            <p14:sldId id="616"/>
            <p14:sldId id="617"/>
            <p14:sldId id="618"/>
            <p14:sldId id="619"/>
            <p14:sldId id="708"/>
          </p14:sldIdLst>
        </p14:section>
        <p14:section name="100 OBJETIVO 3" id="{927D3DDF-E795-401D-8BE0-B30F954DD609}">
          <p14:sldIdLst>
            <p14:sldId id="610"/>
            <p14:sldId id="611"/>
            <p14:sldId id="612"/>
            <p14:sldId id="613"/>
            <p14:sldId id="614"/>
          </p14:sldIdLst>
        </p14:section>
        <p14:section name="50 OBJETIVO 4" id="{1DC8858E-2751-4185-97E5-AE1EDA114607}">
          <p14:sldIdLst>
            <p14:sldId id="402"/>
            <p14:sldId id="579"/>
            <p14:sldId id="580"/>
          </p14:sldIdLst>
        </p14:section>
        <p14:section name="50 OBJETIVO 5" id="{4AFCFE39-8F25-4600-8384-722123C01186}">
          <p14:sldIdLst>
            <p14:sldId id="581"/>
            <p14:sldId id="582"/>
            <p14:sldId id="584"/>
            <p14:sldId id="585"/>
          </p14:sldIdLst>
        </p14:section>
        <p14:section name="30 OBJETIVO 6" id="{E27A0D58-C600-4644-848E-E17E102790F0}">
          <p14:sldIdLst>
            <p14:sldId id="405"/>
            <p14:sldId id="689"/>
            <p14:sldId id="588"/>
          </p14:sldIdLst>
        </p14:section>
        <p14:section name="50 OBJETIVO 7" id="{7907D893-D1DC-4174-95D5-F7782BB93AB4}">
          <p14:sldIdLst>
            <p14:sldId id="406"/>
            <p14:sldId id="686"/>
            <p14:sldId id="687"/>
            <p14:sldId id="688"/>
            <p14:sldId id="590"/>
          </p14:sldIdLst>
        </p14:section>
        <p14:section name="50 OBJETIVO 8" id="{A0D7B23C-CC36-45D1-A382-E9109ED762A9}">
          <p14:sldIdLst>
            <p14:sldId id="401"/>
            <p14:sldId id="592"/>
          </p14:sldIdLst>
        </p14:section>
        <p14:section name="30 RESUMEN DE INVERSIONES" id="{9B6F954D-BA56-4806-BE4E-01C25AE31E5A}">
          <p14:sldIdLst>
            <p14:sldId id="572"/>
            <p14:sldId id="659"/>
            <p14:sldId id="679"/>
            <p14:sldId id="680"/>
            <p14:sldId id="681"/>
            <p14:sldId id="682"/>
          </p14:sldIdLst>
        </p14:section>
        <p14:section name="40 COSTO - BENEFICIO DE LA ALTERNATIVA DE MANEJO" id="{1F648BFD-3DAF-434E-AFBB-857D4D68AFD1}">
          <p14:sldIdLst>
            <p14:sldId id="301"/>
          </p14:sldIdLst>
        </p14:section>
        <p14:section name="CONCLUSIONES" id="{36EDCFEC-4B20-4F6A-BD3B-E53ED8590BE4}">
          <p14:sldIdLst>
            <p14:sldId id="282"/>
            <p14:sldId id="615"/>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D600"/>
    <a:srgbClr val="03495C"/>
    <a:srgbClr val="FFB7E7"/>
    <a:srgbClr val="814A01"/>
    <a:srgbClr val="6A6800"/>
    <a:srgbClr val="99FF33"/>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25E5076-3810-47DD-B79F-674D7AD40C01}" styleName="Estilo oscuro 1 - Énfasis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61" autoAdjust="0"/>
    <p:restoredTop sz="93833" autoAdjust="0"/>
  </p:normalViewPr>
  <p:slideViewPr>
    <p:cSldViewPr>
      <p:cViewPr varScale="1">
        <p:scale>
          <a:sx n="79" d="100"/>
          <a:sy n="79" d="100"/>
        </p:scale>
        <p:origin x="-123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slide" Target="slides/slide173.xml"/><Relationship Id="rId170" Type="http://schemas.openxmlformats.org/officeDocument/2006/relationships/slide" Target="slides/slide168.xml"/><Relationship Id="rId191"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slide" Target="slides/slide184.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72" Type="http://schemas.openxmlformats.org/officeDocument/2006/relationships/slide" Target="slides/slide170.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viewProps" Target="viewProp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0" Type="http://schemas.openxmlformats.org/officeDocument/2006/relationships/theme" Target="theme/theme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Office_Excel1.xlsx"/></Relationships>
</file>

<file path=ppt/charts/_rels/chart10.xml.rels><?xml version="1.0" encoding="UTF-8" standalone="yes"?>
<Relationships xmlns="http://schemas.openxmlformats.org/package/2006/relationships"><Relationship Id="rId1" Type="http://schemas.openxmlformats.org/officeDocument/2006/relationships/oleObject" Target="file:///C:\Users\Juan%20Pablo\2%20PLAN%20DE%20MANEJO\XLS\Tipo_Cultivo\Tres%20DDR.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Juan%20Pablo\2%20PLAN%20DE%20MANEJO\XLS\Tipo_Cultivo\Tres%20DDR.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Juan%20Pablo\2%20PLAN%20DE%20MANEJO\XLS\Tipo_Cultivo\Tres%20DDR.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Juan%20Pablo\2%20PLAN%20DE%20MANEJO\XLS\Tipo_Cultivo\Tres%20DDR.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Juan%20Pablo\2%20PLAN%20DE%20MANEJO\XLS\Tipo_Cultivo\Tres%20DDR.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Mary%20Carmen\Documents\2009\plan%20de%20manejo\mary\poblacion%20y%20demanda\PM%20DEMANDA_2040_v9.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Mary%20Carmen\Documents\2009\plan%20de%20manejo\mary\poblacion%20y%20demanda\PM%20DEMANDA_2040_v9.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Juan%20Pablo\2%20PLAN%20DE%20MANEJO\XLS\2010-03-11-HLOP.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INTERNET_v2.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Mary%20Carmen\Documents\2009\plan%20de%20manejo\mary\PM%20DEMANDA_2040_v9.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ary%20Carmen\Documents\2009\plan%20de%20manejo\mary\poblacion%20y%20demanda\PM%20DEMANDA_2040_v9.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C:\Users\Mary%20Carmen\Documents\2009\plan%20de%20manejo\mary\PM%20DEMANDA_2040_v9.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C:\Users\Juan%20Pablo\3%20PLAN%20DE%20MANEJO%20HLOP\XLS\1%20Mod%20simplificado%20y%20param&#233;tricos\Preliminares\2010-04-25-Dem_parametricos.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C:\Users\Juan%20Pablo\2%20PLAN%20DE%20MANEJO\XLS\3%20Costos%20econ&#243;mico%20-%20ambientales\Eval%20B-C%20param&#233;tricos.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Users\Juan%20Pablo\3%20PLAN%20DE%20MANEJO%20HLOP\XLS\1%20Mod%20simplificado%20y%20param&#233;tricos\2010-07-26-Escenariosdeplaneaci&#243;n.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C:\Users\Juan%20Pablo\3%20PLAN%20DE%20MANEJO%20HLOP\XLS\1%20Mod%20simplificado%20y%20param&#233;tricos\2010-07-26-Escenariosdeplaneaci&#243;n.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C:\Users\Juan%20Pablo\3%20PLAN%20DE%20MANEJO%20HLOP\XLS\1%20Mod%20simplificado%20y%20param&#233;tricos\2010-07-26-Escenariosdeplaneaci&#243;n.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Users\Juan%20Pablo\3%20PLAN%20DE%20MANEJO%20HLOP\XLS\8%20Manejo%20de%20la%20demanda%20y%20disponibilidad\Matriz_Resumen_Dem%20y%20Disp.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C:\Users\Mary%20Carmen\Documents\2009\plan%20de%20manejo\mary\PM%20DEMANDA_2040_v9.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C:\Users\Mary%20Carmen\Documents\2009\plan%20de%20manejo\mary\PM%20DEMANDA_2040_v9.xlsx"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file:///C:\Users\Juan%20Pablo\3%20PLAN%20DE%20MANEJO%20HLOP\XLS\7%20Cartera%20de%20Proyectos\2010-07-14-CARTERA%20HLOP.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Mary%20Carmen\Documents\2009\plan%20de%20manejo\mary\repda\repda_final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final2.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final2.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final2.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final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final2.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Mary%20Carmen\Documents\2009\plan%20de%20manejo\mary\repda\repda_final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MX"/>
  <c:chart>
    <c:autoTitleDeleted val="1"/>
    <c:view3D>
      <c:rotX val="30"/>
      <c:perspective val="30"/>
    </c:view3D>
    <c:plotArea>
      <c:layout/>
      <c:pie3DChart>
        <c:varyColors val="1"/>
        <c:ser>
          <c:idx val="0"/>
          <c:order val="0"/>
          <c:tx>
            <c:strRef>
              <c:f>Hoja1!$B$1</c:f>
              <c:strCache>
                <c:ptCount val="1"/>
                <c:pt idx="0">
                  <c:v>Ventas</c:v>
                </c:pt>
              </c:strCache>
            </c:strRef>
          </c:tx>
          <c:dLbls>
            <c:dLbl>
              <c:idx val="0"/>
              <c:layout>
                <c:manualLayout>
                  <c:x val="-0.25920945963217529"/>
                  <c:y val="-0.20477714390727056"/>
                </c:manualLayout>
              </c:layout>
              <c:showVal val="1"/>
              <c:showCatName val="1"/>
              <c:showPercent val="1"/>
            </c:dLbl>
            <c:dLbl>
              <c:idx val="1"/>
              <c:layout>
                <c:manualLayout>
                  <c:x val="0.13659524328298522"/>
                  <c:y val="-4.3285172096201856E-2"/>
                </c:manualLayout>
              </c:layout>
              <c:showVal val="1"/>
              <c:showCatName val="1"/>
              <c:showPercent val="1"/>
            </c:dLbl>
            <c:dLbl>
              <c:idx val="2"/>
              <c:layout>
                <c:manualLayout>
                  <c:x val="0.14609836123442568"/>
                  <c:y val="3.7223101461257217E-3"/>
                </c:manualLayout>
              </c:layout>
              <c:showVal val="1"/>
              <c:showCatName val="1"/>
              <c:showPercent val="1"/>
            </c:dLbl>
            <c:txPr>
              <a:bodyPr/>
              <a:lstStyle/>
              <a:p>
                <a:pPr>
                  <a:defRPr sz="1600" b="1">
                    <a:solidFill>
                      <a:schemeClr val="bg1"/>
                    </a:solidFill>
                    <a:effectLst>
                      <a:outerShdw blurRad="38100" dist="38100" dir="2700000" algn="tl">
                        <a:srgbClr val="000000">
                          <a:alpha val="43137"/>
                        </a:srgbClr>
                      </a:outerShdw>
                    </a:effectLst>
                  </a:defRPr>
                </a:pPr>
                <a:endParaRPr lang="es-MX"/>
              </a:p>
            </c:txPr>
            <c:showVal val="1"/>
            <c:showCatName val="1"/>
            <c:showPercent val="1"/>
            <c:showLeaderLines val="1"/>
          </c:dLbls>
          <c:cat>
            <c:strRef>
              <c:f>Hoja1!$A$2:$A$4</c:f>
              <c:strCache>
                <c:ptCount val="3"/>
                <c:pt idx="0">
                  <c:v>Puebla LIBRES - ORIENTAL</c:v>
                </c:pt>
                <c:pt idx="1">
                  <c:v>Tlaxcala HUAMANTLA</c:v>
                </c:pt>
                <c:pt idx="2">
                  <c:v>Veracruz PEROTE - ZALAYETA</c:v>
                </c:pt>
              </c:strCache>
            </c:strRef>
          </c:cat>
          <c:val>
            <c:numRef>
              <c:f>Hoja1!$B$2:$B$4</c:f>
              <c:numCache>
                <c:formatCode>_-* #,##0_-;\-* #,##0_-;_-* "-"??_-;_-@_-</c:formatCode>
                <c:ptCount val="3"/>
                <c:pt idx="0">
                  <c:v>3973.8</c:v>
                </c:pt>
                <c:pt idx="1">
                  <c:v>851.59</c:v>
                </c:pt>
                <c:pt idx="2">
                  <c:v>1016.3199999999994</c:v>
                </c:pt>
              </c:numCache>
            </c:numRef>
          </c:val>
        </c:ser>
      </c:pie3DChart>
    </c:plotArea>
    <c:plotVisOnly val="1"/>
    <c:dispBlanksAs val="zero"/>
  </c:chart>
  <c:txPr>
    <a:bodyPr/>
    <a:lstStyle/>
    <a:p>
      <a:pPr>
        <a:defRPr sz="1800"/>
      </a:pPr>
      <a:endParaRPr lang="es-MX"/>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solidFill>
                  <a:schemeClr val="tx1"/>
                </a:solidFill>
              </a:defRPr>
            </a:pPr>
            <a:r>
              <a:rPr lang="en-US">
                <a:solidFill>
                  <a:schemeClr val="tx1"/>
                </a:solidFill>
              </a:rPr>
              <a:t>Superficie (ha)</a:t>
            </a:r>
          </a:p>
        </c:rich>
      </c:tx>
    </c:title>
    <c:plotArea>
      <c:layout/>
      <c:pieChart>
        <c:varyColors val="1"/>
        <c:ser>
          <c:idx val="0"/>
          <c:order val="0"/>
          <c:tx>
            <c:strRef>
              <c:f>Hoja4!$B$2</c:f>
              <c:strCache>
                <c:ptCount val="1"/>
                <c:pt idx="0">
                  <c:v>Superficie</c:v>
                </c:pt>
              </c:strCache>
            </c:strRef>
          </c:tx>
          <c:dPt>
            <c:idx val="0"/>
            <c:spPr>
              <a:solidFill>
                <a:srgbClr val="00B050"/>
              </a:solidFill>
            </c:spPr>
          </c:dPt>
          <c:cat>
            <c:strRef>
              <c:f>Hoja4!$A$3:$A$4</c:f>
              <c:strCache>
                <c:ptCount val="2"/>
                <c:pt idx="0">
                  <c:v>RIEGO</c:v>
                </c:pt>
                <c:pt idx="1">
                  <c:v>TEMPORAL</c:v>
                </c:pt>
              </c:strCache>
            </c:strRef>
          </c:cat>
          <c:val>
            <c:numRef>
              <c:f>Hoja4!$B$3:$B$4</c:f>
              <c:numCache>
                <c:formatCode>General</c:formatCode>
                <c:ptCount val="2"/>
                <c:pt idx="0">
                  <c:v>35791.850000000013</c:v>
                </c:pt>
                <c:pt idx="1">
                  <c:v>334141.31</c:v>
                </c:pt>
              </c:numCache>
            </c:numRef>
          </c:val>
        </c:ser>
        <c:firstSliceAng val="0"/>
      </c:pieChart>
    </c:plotArea>
    <c:plotVisOnly val="1"/>
    <c:dispBlanksAs val="zero"/>
  </c:chart>
  <c:spPr>
    <a:ln>
      <a:noFill/>
    </a:ln>
  </c:spPr>
  <c:txPr>
    <a:bodyPr/>
    <a:lstStyle/>
    <a:p>
      <a:pPr>
        <a:defRPr>
          <a:solidFill>
            <a:schemeClr val="bg1"/>
          </a:solidFill>
        </a:defRPr>
      </a:pPr>
      <a:endParaRPr lang="es-MX"/>
    </a:p>
  </c:txPr>
  <c:externalData r:id="rId1">
    <c:autoUpdate val="1"/>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s-MX"/>
  <c:chart>
    <c:title>
      <c:txPr>
        <a:bodyPr/>
        <a:lstStyle/>
        <a:p>
          <a:pPr>
            <a:defRPr>
              <a:solidFill>
                <a:schemeClr val="tx1"/>
              </a:solidFill>
            </a:defRPr>
          </a:pPr>
          <a:endParaRPr lang="es-MX"/>
        </a:p>
      </c:txPr>
    </c:title>
    <c:plotArea>
      <c:layout/>
      <c:pieChart>
        <c:varyColors val="1"/>
        <c:ser>
          <c:idx val="0"/>
          <c:order val="0"/>
          <c:tx>
            <c:strRef>
              <c:f>Hoja4!$D$2</c:f>
              <c:strCache>
                <c:ptCount val="1"/>
                <c:pt idx="0">
                  <c:v>Valor producción ($)</c:v>
                </c:pt>
              </c:strCache>
            </c:strRef>
          </c:tx>
          <c:dPt>
            <c:idx val="0"/>
            <c:spPr>
              <a:solidFill>
                <a:srgbClr val="00B050"/>
              </a:solidFill>
            </c:spPr>
          </c:dPt>
          <c:cat>
            <c:strRef>
              <c:f>Hoja4!$A$3:$A$4</c:f>
              <c:strCache>
                <c:ptCount val="2"/>
                <c:pt idx="0">
                  <c:v>RIEGO</c:v>
                </c:pt>
                <c:pt idx="1">
                  <c:v>TEMPORAL</c:v>
                </c:pt>
              </c:strCache>
            </c:strRef>
          </c:cat>
          <c:val>
            <c:numRef>
              <c:f>Hoja4!$D$3:$D$4</c:f>
              <c:numCache>
                <c:formatCode>General</c:formatCode>
                <c:ptCount val="2"/>
                <c:pt idx="0">
                  <c:v>1216970.9400000002</c:v>
                </c:pt>
                <c:pt idx="1">
                  <c:v>2967052.2</c:v>
                </c:pt>
              </c:numCache>
            </c:numRef>
          </c:val>
        </c:ser>
        <c:firstSliceAng val="0"/>
      </c:pieChart>
    </c:plotArea>
    <c:legend>
      <c:legendPos val="b"/>
      <c:txPr>
        <a:bodyPr/>
        <a:lstStyle/>
        <a:p>
          <a:pPr>
            <a:defRPr>
              <a:solidFill>
                <a:schemeClr val="tx2"/>
              </a:solidFill>
            </a:defRPr>
          </a:pPr>
          <a:endParaRPr lang="es-MX"/>
        </a:p>
      </c:txPr>
    </c:legend>
    <c:plotVisOnly val="1"/>
    <c:dispBlanksAs val="zero"/>
  </c:chart>
  <c:spPr>
    <a:ln>
      <a:noFill/>
    </a:ln>
  </c:spPr>
  <c:txPr>
    <a:bodyPr/>
    <a:lstStyle/>
    <a:p>
      <a:pPr>
        <a:defRPr>
          <a:solidFill>
            <a:schemeClr val="bg1"/>
          </a:solidFill>
        </a:defRPr>
      </a:pPr>
      <a:endParaRPr lang="es-MX"/>
    </a:p>
  </c:txPr>
  <c:externalData r:id="rId1">
    <c:autoUpdate val="1"/>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s-MX"/>
  <c:chart>
    <c:title>
      <c:txPr>
        <a:bodyPr/>
        <a:lstStyle/>
        <a:p>
          <a:pPr>
            <a:defRPr>
              <a:solidFill>
                <a:schemeClr val="tx1"/>
              </a:solidFill>
            </a:defRPr>
          </a:pPr>
          <a:endParaRPr lang="es-MX"/>
        </a:p>
      </c:txPr>
    </c:title>
    <c:plotArea>
      <c:layout>
        <c:manualLayout>
          <c:layoutTarget val="inner"/>
          <c:xMode val="edge"/>
          <c:yMode val="edge"/>
          <c:x val="0.14885678187037829"/>
          <c:y val="0.36182554438787395"/>
          <c:w val="0.6661958790835667"/>
          <c:h val="0.54388766880095396"/>
        </c:manualLayout>
      </c:layout>
      <c:pieChart>
        <c:varyColors val="1"/>
        <c:ser>
          <c:idx val="0"/>
          <c:order val="0"/>
          <c:tx>
            <c:strRef>
              <c:f>Hoja4!$C$2</c:f>
              <c:strCache>
                <c:ptCount val="1"/>
                <c:pt idx="0">
                  <c:v>Producción (Ton/año)</c:v>
                </c:pt>
              </c:strCache>
            </c:strRef>
          </c:tx>
          <c:dPt>
            <c:idx val="0"/>
            <c:spPr>
              <a:solidFill>
                <a:srgbClr val="00B050"/>
              </a:solidFill>
            </c:spPr>
          </c:dPt>
          <c:cat>
            <c:strRef>
              <c:f>Hoja4!$A$3:$A$4</c:f>
              <c:strCache>
                <c:ptCount val="2"/>
                <c:pt idx="0">
                  <c:v>RIEGO</c:v>
                </c:pt>
                <c:pt idx="1">
                  <c:v>TEMPORAL</c:v>
                </c:pt>
              </c:strCache>
            </c:strRef>
          </c:cat>
          <c:val>
            <c:numRef>
              <c:f>Hoja4!$C$3:$C$4</c:f>
              <c:numCache>
                <c:formatCode>General</c:formatCode>
                <c:ptCount val="2"/>
                <c:pt idx="0">
                  <c:v>841055.92999999889</c:v>
                </c:pt>
                <c:pt idx="1">
                  <c:v>1513483.6700000011</c:v>
                </c:pt>
              </c:numCache>
            </c:numRef>
          </c:val>
        </c:ser>
        <c:firstSliceAng val="0"/>
      </c:pieChart>
    </c:plotArea>
    <c:plotVisOnly val="1"/>
    <c:dispBlanksAs val="zero"/>
  </c:chart>
  <c:spPr>
    <a:ln>
      <a:noFill/>
    </a:ln>
  </c:spPr>
  <c:txPr>
    <a:bodyPr/>
    <a:lstStyle/>
    <a:p>
      <a:pPr>
        <a:defRPr>
          <a:solidFill>
            <a:schemeClr val="bg1"/>
          </a:solidFill>
        </a:defRPr>
      </a:pPr>
      <a:endParaRPr lang="es-MX"/>
    </a:p>
  </c:txPr>
  <c:externalData r:id="rId1">
    <c:autoUpdate val="1"/>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solidFill>
                  <a:schemeClr val="tx1"/>
                </a:solidFill>
              </a:defRPr>
            </a:pPr>
            <a:r>
              <a:rPr lang="es-MX">
                <a:solidFill>
                  <a:schemeClr val="tx1"/>
                </a:solidFill>
              </a:rPr>
              <a:t>Proporción de superficie cosechada 2008</a:t>
            </a:r>
          </a:p>
        </c:rich>
      </c:tx>
    </c:title>
    <c:view3D>
      <c:rotX val="30"/>
      <c:perspective val="30"/>
    </c:view3D>
    <c:plotArea>
      <c:layout>
        <c:manualLayout>
          <c:layoutTarget val="inner"/>
          <c:xMode val="edge"/>
          <c:yMode val="edge"/>
          <c:x val="0.18472222222222356"/>
          <c:y val="0.38490995917177262"/>
          <c:w val="0.81388888888889321"/>
          <c:h val="0.55865230387868181"/>
        </c:manualLayout>
      </c:layout>
      <c:pie3DChart>
        <c:varyColors val="1"/>
        <c:ser>
          <c:idx val="0"/>
          <c:order val="0"/>
          <c:tx>
            <c:strRef>
              <c:f>Hoja4!$E$124</c:f>
              <c:strCache>
                <c:ptCount val="1"/>
                <c:pt idx="0">
                  <c:v>Suma de COSECHADA</c:v>
                </c:pt>
              </c:strCache>
            </c:strRef>
          </c:tx>
          <c:dLbls>
            <c:txPr>
              <a:bodyPr/>
              <a:lstStyle/>
              <a:p>
                <a:pPr>
                  <a:defRPr sz="900">
                    <a:solidFill>
                      <a:schemeClr val="tx1"/>
                    </a:solidFill>
                  </a:defRPr>
                </a:pPr>
                <a:endParaRPr lang="es-MX"/>
              </a:p>
            </c:txPr>
            <c:dLblPos val="bestFit"/>
            <c:showCatName val="1"/>
            <c:showPercent val="1"/>
            <c:showLeaderLines val="1"/>
            <c:leaderLines>
              <c:spPr>
                <a:ln>
                  <a:solidFill>
                    <a:schemeClr val="tx1"/>
                  </a:solidFill>
                </a:ln>
              </c:spPr>
            </c:leaderLines>
          </c:dLbls>
          <c:cat>
            <c:strRef>
              <c:f>Hoja4!$D$125:$D$133</c:f>
              <c:strCache>
                <c:ptCount val="9"/>
                <c:pt idx="0">
                  <c:v>MAIZ GRANO</c:v>
                </c:pt>
                <c:pt idx="1">
                  <c:v>CAFÉ CEREZA</c:v>
                </c:pt>
                <c:pt idx="2">
                  <c:v>FRIJOL</c:v>
                </c:pt>
                <c:pt idx="3">
                  <c:v>CEBADA GRANO</c:v>
                </c:pt>
                <c:pt idx="4">
                  <c:v>HABA GRANO</c:v>
                </c:pt>
                <c:pt idx="5">
                  <c:v>MAIZ FORRAJERO EN VERDE</c:v>
                </c:pt>
                <c:pt idx="6">
                  <c:v>TRIGO GRANO</c:v>
                </c:pt>
                <c:pt idx="7">
                  <c:v>CAÑA DE AZUCAR</c:v>
                </c:pt>
                <c:pt idx="8">
                  <c:v>OTROS</c:v>
                </c:pt>
              </c:strCache>
            </c:strRef>
          </c:cat>
          <c:val>
            <c:numRef>
              <c:f>Hoja4!$E$125:$E$133</c:f>
              <c:numCache>
                <c:formatCode>0</c:formatCode>
                <c:ptCount val="9"/>
                <c:pt idx="0">
                  <c:v>3994523.46</c:v>
                </c:pt>
                <c:pt idx="1">
                  <c:v>726165.42</c:v>
                </c:pt>
                <c:pt idx="2">
                  <c:v>464775.85999999987</c:v>
                </c:pt>
                <c:pt idx="3">
                  <c:v>340053.48000000021</c:v>
                </c:pt>
                <c:pt idx="4">
                  <c:v>315566.0199999999</c:v>
                </c:pt>
                <c:pt idx="5">
                  <c:v>172612</c:v>
                </c:pt>
                <c:pt idx="6">
                  <c:v>152916.54</c:v>
                </c:pt>
                <c:pt idx="7">
                  <c:v>132317.05999999968</c:v>
                </c:pt>
                <c:pt idx="8">
                  <c:v>662889.85999999987</c:v>
                </c:pt>
              </c:numCache>
            </c:numRef>
          </c:val>
        </c:ser>
      </c:pie3DChart>
    </c:plotArea>
    <c:plotVisOnly val="1"/>
    <c:dispBlanksAs val="zero"/>
  </c:chart>
  <c:spPr>
    <a:ln>
      <a:noFill/>
    </a:ln>
  </c:spPr>
  <c:txPr>
    <a:bodyPr/>
    <a:lstStyle/>
    <a:p>
      <a:pPr>
        <a:defRPr>
          <a:solidFill>
            <a:schemeClr val="bg1"/>
          </a:solidFill>
        </a:defRPr>
      </a:pPr>
      <a:endParaRPr lang="es-MX"/>
    </a:p>
  </c:txPr>
  <c:externalData r:id="rId1">
    <c:autoUpdate val="1"/>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s-MX"/>
  <c:chart>
    <c:title>
      <c:txPr>
        <a:bodyPr/>
        <a:lstStyle/>
        <a:p>
          <a:pPr>
            <a:defRPr>
              <a:solidFill>
                <a:schemeClr val="tx2"/>
              </a:solidFill>
            </a:defRPr>
          </a:pPr>
          <a:endParaRPr lang="es-MX"/>
        </a:p>
      </c:txPr>
    </c:title>
    <c:plotArea>
      <c:layout>
        <c:manualLayout>
          <c:layoutTarget val="inner"/>
          <c:xMode val="edge"/>
          <c:yMode val="edge"/>
          <c:x val="5.3625786441159375E-2"/>
          <c:y val="0.28700680740911438"/>
          <c:w val="0.89274842711768165"/>
          <c:h val="0.54170103392506064"/>
        </c:manualLayout>
      </c:layout>
      <c:barChart>
        <c:barDir val="col"/>
        <c:grouping val="clustered"/>
        <c:ser>
          <c:idx val="0"/>
          <c:order val="0"/>
          <c:tx>
            <c:strRef>
              <c:f>Hoja4!$E$2</c:f>
              <c:strCache>
                <c:ptCount val="1"/>
                <c:pt idx="0">
                  <c:v>Ton/Ha</c:v>
                </c:pt>
              </c:strCache>
            </c:strRef>
          </c:tx>
          <c:dPt>
            <c:idx val="0"/>
            <c:spPr>
              <a:solidFill>
                <a:srgbClr val="00B050"/>
              </a:solidFill>
            </c:spPr>
          </c:dPt>
          <c:dPt>
            <c:idx val="1"/>
            <c:spPr>
              <a:solidFill>
                <a:schemeClr val="accent2"/>
              </a:solidFill>
            </c:spPr>
          </c:dPt>
          <c:dLbls>
            <c:txPr>
              <a:bodyPr/>
              <a:lstStyle/>
              <a:p>
                <a:pPr>
                  <a:defRPr>
                    <a:solidFill>
                      <a:schemeClr val="tx2"/>
                    </a:solidFill>
                  </a:defRPr>
                </a:pPr>
                <a:endParaRPr lang="es-MX"/>
              </a:p>
            </c:txPr>
            <c:showVal val="1"/>
          </c:dLbls>
          <c:cat>
            <c:strRef>
              <c:f>Hoja4!$A$3:$A$4</c:f>
              <c:strCache>
                <c:ptCount val="2"/>
                <c:pt idx="0">
                  <c:v>RIEGO</c:v>
                </c:pt>
                <c:pt idx="1">
                  <c:v>TEMPORAL</c:v>
                </c:pt>
              </c:strCache>
            </c:strRef>
          </c:cat>
          <c:val>
            <c:numRef>
              <c:f>Hoja4!$E$3:$E$4</c:f>
              <c:numCache>
                <c:formatCode>0.0</c:formatCode>
                <c:ptCount val="2"/>
                <c:pt idx="0">
                  <c:v>19.797796610169318</c:v>
                </c:pt>
                <c:pt idx="1">
                  <c:v>9.762333333333336</c:v>
                </c:pt>
              </c:numCache>
            </c:numRef>
          </c:val>
        </c:ser>
        <c:gapWidth val="100"/>
        <c:axId val="125507456"/>
        <c:axId val="125508992"/>
      </c:barChart>
      <c:catAx>
        <c:axId val="125507456"/>
        <c:scaling>
          <c:orientation val="minMax"/>
        </c:scaling>
        <c:axPos val="b"/>
        <c:tickLblPos val="nextTo"/>
        <c:txPr>
          <a:bodyPr/>
          <a:lstStyle/>
          <a:p>
            <a:pPr>
              <a:defRPr>
                <a:solidFill>
                  <a:schemeClr val="tx2"/>
                </a:solidFill>
              </a:defRPr>
            </a:pPr>
            <a:endParaRPr lang="es-MX"/>
          </a:p>
        </c:txPr>
        <c:crossAx val="125508992"/>
        <c:crosses val="autoZero"/>
        <c:auto val="1"/>
        <c:lblAlgn val="ctr"/>
        <c:lblOffset val="100"/>
      </c:catAx>
      <c:valAx>
        <c:axId val="125508992"/>
        <c:scaling>
          <c:orientation val="minMax"/>
        </c:scaling>
        <c:delete val="1"/>
        <c:axPos val="l"/>
        <c:numFmt formatCode="0.0" sourceLinked="1"/>
        <c:tickLblPos val="none"/>
        <c:crossAx val="125507456"/>
        <c:crosses val="autoZero"/>
        <c:crossBetween val="between"/>
      </c:valAx>
    </c:plotArea>
    <c:plotVisOnly val="1"/>
    <c:dispBlanksAs val="gap"/>
  </c:chart>
  <c:spPr>
    <a:ln>
      <a:noFill/>
    </a:ln>
  </c:spPr>
  <c:txPr>
    <a:bodyPr/>
    <a:lstStyle/>
    <a:p>
      <a:pPr>
        <a:defRPr>
          <a:solidFill>
            <a:schemeClr val="bg1"/>
          </a:solidFill>
        </a:defRPr>
      </a:pPr>
      <a:endParaRPr lang="es-MX"/>
    </a:p>
  </c:txPr>
  <c:externalData r:id="rId1">
    <c:autoUpdate val="1"/>
  </c:externalData>
</c:chartSpace>
</file>

<file path=ppt/charts/chart15.xml><?xml version="1.0" encoding="utf-8"?>
<c:chartSpace xmlns:c="http://schemas.openxmlformats.org/drawingml/2006/chart" xmlns:a="http://schemas.openxmlformats.org/drawingml/2006/main" xmlns:r="http://schemas.openxmlformats.org/officeDocument/2006/relationships">
  <c:lang val="es-MX"/>
  <c:style val="3"/>
  <c:chart>
    <c:autoTitleDeleted val="1"/>
    <c:plotArea>
      <c:layout>
        <c:manualLayout>
          <c:layoutTarget val="inner"/>
          <c:xMode val="edge"/>
          <c:yMode val="edge"/>
          <c:x val="0.1837263779527559"/>
          <c:y val="2.7472250252270524E-2"/>
          <c:w val="0.78849584426946662"/>
          <c:h val="0.76687850095509325"/>
        </c:manualLayout>
      </c:layout>
      <c:barChart>
        <c:barDir val="col"/>
        <c:grouping val="stacked"/>
        <c:ser>
          <c:idx val="0"/>
          <c:order val="0"/>
          <c:tx>
            <c:strRef>
              <c:f>'Tablas presentacion'!$D$26</c:f>
              <c:strCache>
                <c:ptCount val="1"/>
                <c:pt idx="0">
                  <c:v>Libres - Oriental</c:v>
                </c:pt>
              </c:strCache>
            </c:strRef>
          </c:tx>
          <c:spPr>
            <a:solidFill>
              <a:schemeClr val="accent1">
                <a:lumMod val="50000"/>
              </a:schemeClr>
            </a:solidFill>
          </c:spPr>
          <c:cat>
            <c:numRef>
              <c:f>'Tablas presentacion'!$F$25:$L$25</c:f>
              <c:numCache>
                <c:formatCode>0</c:formatCode>
                <c:ptCount val="7"/>
                <c:pt idx="0">
                  <c:v>2009</c:v>
                </c:pt>
                <c:pt idx="1">
                  <c:v>2012</c:v>
                </c:pt>
                <c:pt idx="2">
                  <c:v>2018</c:v>
                </c:pt>
                <c:pt idx="3">
                  <c:v>2024</c:v>
                </c:pt>
                <c:pt idx="4">
                  <c:v>2030</c:v>
                </c:pt>
                <c:pt idx="5">
                  <c:v>2035</c:v>
                </c:pt>
                <c:pt idx="6">
                  <c:v>2040</c:v>
                </c:pt>
              </c:numCache>
            </c:numRef>
          </c:cat>
          <c:val>
            <c:numRef>
              <c:f>'Tablas presentacion'!$F$26:$L$26</c:f>
              <c:numCache>
                <c:formatCode>0</c:formatCode>
                <c:ptCount val="7"/>
                <c:pt idx="0">
                  <c:v>334724</c:v>
                </c:pt>
                <c:pt idx="1">
                  <c:v>342855</c:v>
                </c:pt>
                <c:pt idx="2">
                  <c:v>356176</c:v>
                </c:pt>
                <c:pt idx="3">
                  <c:v>367533</c:v>
                </c:pt>
                <c:pt idx="4">
                  <c:v>376484</c:v>
                </c:pt>
                <c:pt idx="5">
                  <c:v>381158.89768602891</c:v>
                </c:pt>
                <c:pt idx="6">
                  <c:v>384817.15604811889</c:v>
                </c:pt>
              </c:numCache>
            </c:numRef>
          </c:val>
        </c:ser>
        <c:ser>
          <c:idx val="1"/>
          <c:order val="1"/>
          <c:tx>
            <c:strRef>
              <c:f>'Tablas presentacion'!$D$27</c:f>
              <c:strCache>
                <c:ptCount val="1"/>
                <c:pt idx="0">
                  <c:v>Huamantla</c:v>
                </c:pt>
              </c:strCache>
            </c:strRef>
          </c:tx>
          <c:cat>
            <c:numRef>
              <c:f>'Tablas presentacion'!$F$25:$L$25</c:f>
              <c:numCache>
                <c:formatCode>0</c:formatCode>
                <c:ptCount val="7"/>
                <c:pt idx="0">
                  <c:v>2009</c:v>
                </c:pt>
                <c:pt idx="1">
                  <c:v>2012</c:v>
                </c:pt>
                <c:pt idx="2">
                  <c:v>2018</c:v>
                </c:pt>
                <c:pt idx="3">
                  <c:v>2024</c:v>
                </c:pt>
                <c:pt idx="4">
                  <c:v>2030</c:v>
                </c:pt>
                <c:pt idx="5">
                  <c:v>2035</c:v>
                </c:pt>
                <c:pt idx="6">
                  <c:v>2040</c:v>
                </c:pt>
              </c:numCache>
            </c:numRef>
          </c:cat>
          <c:val>
            <c:numRef>
              <c:f>'Tablas presentacion'!$F$27:$L$27</c:f>
              <c:numCache>
                <c:formatCode>0</c:formatCode>
                <c:ptCount val="7"/>
                <c:pt idx="0">
                  <c:v>154835</c:v>
                </c:pt>
                <c:pt idx="1">
                  <c:v>163437</c:v>
                </c:pt>
                <c:pt idx="2">
                  <c:v>180096</c:v>
                </c:pt>
                <c:pt idx="3">
                  <c:v>196539</c:v>
                </c:pt>
                <c:pt idx="4">
                  <c:v>212292</c:v>
                </c:pt>
                <c:pt idx="5">
                  <c:v>224383.73281824551</c:v>
                </c:pt>
                <c:pt idx="6">
                  <c:v>235743.40014897651</c:v>
                </c:pt>
              </c:numCache>
            </c:numRef>
          </c:val>
        </c:ser>
        <c:ser>
          <c:idx val="2"/>
          <c:order val="2"/>
          <c:tx>
            <c:strRef>
              <c:f>'Tablas presentacion'!$D$28</c:f>
              <c:strCache>
                <c:ptCount val="1"/>
                <c:pt idx="0">
                  <c:v>Perote</c:v>
                </c:pt>
              </c:strCache>
            </c:strRef>
          </c:tx>
          <c:cat>
            <c:numRef>
              <c:f>'Tablas presentacion'!$F$25:$L$25</c:f>
              <c:numCache>
                <c:formatCode>0</c:formatCode>
                <c:ptCount val="7"/>
                <c:pt idx="0">
                  <c:v>2009</c:v>
                </c:pt>
                <c:pt idx="1">
                  <c:v>2012</c:v>
                </c:pt>
                <c:pt idx="2">
                  <c:v>2018</c:v>
                </c:pt>
                <c:pt idx="3">
                  <c:v>2024</c:v>
                </c:pt>
                <c:pt idx="4">
                  <c:v>2030</c:v>
                </c:pt>
                <c:pt idx="5">
                  <c:v>2035</c:v>
                </c:pt>
                <c:pt idx="6">
                  <c:v>2040</c:v>
                </c:pt>
              </c:numCache>
            </c:numRef>
          </c:cat>
          <c:val>
            <c:numRef>
              <c:f>'Tablas presentacion'!$F$28:$L$28</c:f>
              <c:numCache>
                <c:formatCode>0</c:formatCode>
                <c:ptCount val="7"/>
                <c:pt idx="0">
                  <c:v>173046</c:v>
                </c:pt>
                <c:pt idx="1">
                  <c:v>183852</c:v>
                </c:pt>
                <c:pt idx="2">
                  <c:v>204626</c:v>
                </c:pt>
                <c:pt idx="3">
                  <c:v>224374</c:v>
                </c:pt>
                <c:pt idx="4">
                  <c:v>242256</c:v>
                </c:pt>
                <c:pt idx="5">
                  <c:v>255037.56668881251</c:v>
                </c:pt>
                <c:pt idx="6">
                  <c:v>265786.05487840081</c:v>
                </c:pt>
              </c:numCache>
            </c:numRef>
          </c:val>
        </c:ser>
        <c:overlap val="100"/>
        <c:axId val="125559936"/>
        <c:axId val="125561472"/>
      </c:barChart>
      <c:catAx>
        <c:axId val="125559936"/>
        <c:scaling>
          <c:orientation val="minMax"/>
        </c:scaling>
        <c:axPos val="b"/>
        <c:numFmt formatCode="0" sourceLinked="1"/>
        <c:tickLblPos val="nextTo"/>
        <c:crossAx val="125561472"/>
        <c:crosses val="autoZero"/>
        <c:auto val="1"/>
        <c:lblAlgn val="ctr"/>
        <c:lblOffset val="100"/>
      </c:catAx>
      <c:valAx>
        <c:axId val="125561472"/>
        <c:scaling>
          <c:orientation val="minMax"/>
          <c:max val="900000"/>
        </c:scaling>
        <c:axPos val="l"/>
        <c:majorGridlines>
          <c:spPr>
            <a:ln>
              <a:prstDash val="sysDot"/>
            </a:ln>
          </c:spPr>
        </c:majorGridlines>
        <c:title>
          <c:tx>
            <c:rich>
              <a:bodyPr rot="-5400000" vert="horz"/>
              <a:lstStyle/>
              <a:p>
                <a:pPr>
                  <a:defRPr/>
                </a:pPr>
                <a:r>
                  <a:rPr lang="en-US"/>
                  <a:t>Habitantes</a:t>
                </a:r>
              </a:p>
            </c:rich>
          </c:tx>
          <c:layout>
            <c:manualLayout>
              <c:xMode val="edge"/>
              <c:yMode val="edge"/>
              <c:x val="0"/>
              <c:y val="0.31715718862778686"/>
            </c:manualLayout>
          </c:layout>
        </c:title>
        <c:numFmt formatCode="#,##0" sourceLinked="0"/>
        <c:tickLblPos val="nextTo"/>
        <c:crossAx val="125559936"/>
        <c:crosses val="autoZero"/>
        <c:crossBetween val="between"/>
        <c:majorUnit val="100000"/>
      </c:valAx>
    </c:plotArea>
    <c:legend>
      <c:legendPos val="b"/>
      <c:layout>
        <c:manualLayout>
          <c:xMode val="edge"/>
          <c:yMode val="edge"/>
          <c:x val="0"/>
          <c:y val="0.87796064548209662"/>
          <c:w val="1"/>
          <c:h val="9.4240123338111256E-2"/>
        </c:manualLayout>
      </c:layout>
    </c:legend>
    <c:plotVisOnly val="1"/>
    <c:dispBlanksAs val="gap"/>
  </c:chart>
  <c:spPr>
    <a:noFill/>
    <a:ln>
      <a:noFill/>
    </a:ln>
  </c:spPr>
  <c:txPr>
    <a:bodyPr/>
    <a:lstStyle/>
    <a:p>
      <a:pPr>
        <a:defRPr sz="1800">
          <a:latin typeface="Tahoma" pitchFamily="34" charset="0"/>
          <a:ea typeface="Tahoma" pitchFamily="34" charset="0"/>
          <a:cs typeface="Tahoma" pitchFamily="34" charset="0"/>
        </a:defRPr>
      </a:pPr>
      <a:endParaRPr lang="es-MX"/>
    </a:p>
  </c:txPr>
  <c:externalData r:id="rId1">
    <c:autoUpdate val="1"/>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s-MX"/>
  <c:style val="36"/>
  <c:chart>
    <c:title>
      <c:tx>
        <c:rich>
          <a:bodyPr/>
          <a:lstStyle/>
          <a:p>
            <a:pPr>
              <a:defRPr/>
            </a:pPr>
            <a:r>
              <a:rPr lang="es-MX" dirty="0" smtClean="0">
                <a:solidFill>
                  <a:schemeClr val="tx1"/>
                </a:solidFill>
              </a:rPr>
              <a:t>Proyección </a:t>
            </a:r>
            <a:r>
              <a:rPr lang="es-MX" dirty="0">
                <a:solidFill>
                  <a:schemeClr val="tx1"/>
                </a:solidFill>
              </a:rPr>
              <a:t>de datos básicos en la zona de estudio</a:t>
            </a:r>
          </a:p>
        </c:rich>
      </c:tx>
      <c:layout>
        <c:manualLayout>
          <c:xMode val="edge"/>
          <c:yMode val="edge"/>
          <c:x val="0.20003284069318852"/>
          <c:y val="1.9120246444495073E-2"/>
        </c:manualLayout>
      </c:layout>
    </c:title>
    <c:plotArea>
      <c:layout>
        <c:manualLayout>
          <c:layoutTarget val="inner"/>
          <c:xMode val="edge"/>
          <c:yMode val="edge"/>
          <c:x val="7.5575996604377263E-2"/>
          <c:y val="0.16790794707872544"/>
          <c:w val="0.54690121440499107"/>
          <c:h val="0.72227972466484835"/>
        </c:manualLayout>
      </c:layout>
      <c:areaChart>
        <c:grouping val="stacked"/>
        <c:ser>
          <c:idx val="7"/>
          <c:order val="0"/>
          <c:tx>
            <c:strRef>
              <c:f>'AE_RESUMEN X LOCALIDAD'!$D$370</c:f>
              <c:strCache>
                <c:ptCount val="1"/>
                <c:pt idx="0">
                  <c:v>Demanda de Agua Potable (lps)</c:v>
                </c:pt>
              </c:strCache>
            </c:strRef>
          </c:tx>
          <c:spPr>
            <a:solidFill>
              <a:schemeClr val="accent6">
                <a:lumMod val="40000"/>
                <a:lumOff val="60000"/>
              </a:schemeClr>
            </a:solidFill>
            <a:ln>
              <a:noFill/>
            </a:ln>
          </c:spPr>
          <c:cat>
            <c:numRef>
              <c:f>'AE_RESUMEN X LOCALIDAD'!$E$360:$AN$360</c:f>
              <c:numCache>
                <c:formatCode>0</c:formatCode>
                <c:ptCount val="7"/>
                <c:pt idx="0">
                  <c:v>2009</c:v>
                </c:pt>
                <c:pt idx="1">
                  <c:v>2012</c:v>
                </c:pt>
                <c:pt idx="2">
                  <c:v>2018</c:v>
                </c:pt>
                <c:pt idx="3">
                  <c:v>2024</c:v>
                </c:pt>
                <c:pt idx="4">
                  <c:v>2030</c:v>
                </c:pt>
                <c:pt idx="5">
                  <c:v>2035</c:v>
                </c:pt>
                <c:pt idx="6">
                  <c:v>2040</c:v>
                </c:pt>
              </c:numCache>
            </c:numRef>
          </c:cat>
          <c:val>
            <c:numRef>
              <c:f>'AE_RESUMEN X LOCALIDAD'!$E$370:$AN$370</c:f>
              <c:numCache>
                <c:formatCode>#,##0.0</c:formatCode>
                <c:ptCount val="7"/>
                <c:pt idx="0">
                  <c:v>2058.2307355384578</c:v>
                </c:pt>
                <c:pt idx="1">
                  <c:v>2108.7123048957342</c:v>
                </c:pt>
                <c:pt idx="2">
                  <c:v>2196.8739590947202</c:v>
                </c:pt>
                <c:pt idx="3">
                  <c:v>2276.886604235151</c:v>
                </c:pt>
                <c:pt idx="4">
                  <c:v>2344.4913194444525</c:v>
                </c:pt>
                <c:pt idx="5">
                  <c:v>2427.8521188173122</c:v>
                </c:pt>
                <c:pt idx="6">
                  <c:v>2500.5438246487497</c:v>
                </c:pt>
              </c:numCache>
            </c:numRef>
          </c:val>
        </c:ser>
        <c:axId val="125814272"/>
        <c:axId val="125815808"/>
      </c:areaChart>
      <c:areaChart>
        <c:grouping val="stacked"/>
        <c:ser>
          <c:idx val="6"/>
          <c:order val="5"/>
          <c:tx>
            <c:strRef>
              <c:f>'AE_RESUMEN X LOCALIDAD'!$D$367</c:f>
              <c:strCache>
                <c:ptCount val="1"/>
                <c:pt idx="0">
                  <c:v>Pérdidas físicas (%)</c:v>
                </c:pt>
              </c:strCache>
            </c:strRef>
          </c:tx>
          <c:spPr>
            <a:solidFill>
              <a:srgbClr val="FFC000"/>
            </a:solidFill>
            <a:ln>
              <a:solidFill>
                <a:srgbClr val="FFC000"/>
              </a:solidFill>
            </a:ln>
          </c:spPr>
          <c:cat>
            <c:numRef>
              <c:f>'AE_RESUMEN X LOCALIDAD'!$I$360:$AN$360</c:f>
              <c:numCache>
                <c:formatCode>0</c:formatCode>
                <c:ptCount val="7"/>
                <c:pt idx="0">
                  <c:v>2009</c:v>
                </c:pt>
                <c:pt idx="1">
                  <c:v>2012</c:v>
                </c:pt>
                <c:pt idx="2">
                  <c:v>2018</c:v>
                </c:pt>
                <c:pt idx="3">
                  <c:v>2024</c:v>
                </c:pt>
                <c:pt idx="4">
                  <c:v>2030</c:v>
                </c:pt>
                <c:pt idx="5">
                  <c:v>2035</c:v>
                </c:pt>
                <c:pt idx="6">
                  <c:v>2040</c:v>
                </c:pt>
              </c:numCache>
            </c:numRef>
          </c:cat>
          <c:val>
            <c:numRef>
              <c:f>'AE_RESUMEN X LOCALIDAD'!$E$367:$AN$367</c:f>
              <c:numCache>
                <c:formatCode>0.0%</c:formatCode>
                <c:ptCount val="7"/>
                <c:pt idx="0">
                  <c:v>0.39879667373472993</c:v>
                </c:pt>
                <c:pt idx="1">
                  <c:v>0.37037419519901627</c:v>
                </c:pt>
                <c:pt idx="2">
                  <c:v>0.31353716320310931</c:v>
                </c:pt>
                <c:pt idx="3">
                  <c:v>0.25675343288298375</c:v>
                </c:pt>
                <c:pt idx="4">
                  <c:v>0.2</c:v>
                </c:pt>
                <c:pt idx="5">
                  <c:v>0.2</c:v>
                </c:pt>
                <c:pt idx="6">
                  <c:v>0.2</c:v>
                </c:pt>
              </c:numCache>
            </c:numRef>
          </c:val>
        </c:ser>
        <c:axId val="125901056"/>
        <c:axId val="125899520"/>
      </c:areaChart>
      <c:barChart>
        <c:barDir val="col"/>
        <c:grouping val="clustered"/>
        <c:ser>
          <c:idx val="1"/>
          <c:order val="7"/>
          <c:tx>
            <c:strRef>
              <c:f>'AE_RESUMEN X LOCALIDAD'!$D$362</c:f>
              <c:strCache>
                <c:ptCount val="1"/>
                <c:pt idx="0">
                  <c:v>Población servida (miles hab.)</c:v>
                </c:pt>
              </c:strCache>
            </c:strRef>
          </c:tx>
          <c:cat>
            <c:numRef>
              <c:f>'AE_RESUMEN X LOCALIDAD'!$E$360:$AN$360</c:f>
              <c:numCache>
                <c:formatCode>0</c:formatCode>
                <c:ptCount val="7"/>
                <c:pt idx="0">
                  <c:v>2009</c:v>
                </c:pt>
                <c:pt idx="1">
                  <c:v>2012</c:v>
                </c:pt>
                <c:pt idx="2">
                  <c:v>2018</c:v>
                </c:pt>
                <c:pt idx="3">
                  <c:v>2024</c:v>
                </c:pt>
                <c:pt idx="4">
                  <c:v>2030</c:v>
                </c:pt>
                <c:pt idx="5">
                  <c:v>2035</c:v>
                </c:pt>
                <c:pt idx="6">
                  <c:v>2040</c:v>
                </c:pt>
              </c:numCache>
            </c:numRef>
          </c:cat>
          <c:val>
            <c:numRef>
              <c:f>'AE_RESUMEN X LOCALIDAD'!$E$362:$AN$362</c:f>
              <c:numCache>
                <c:formatCode>#,##0</c:formatCode>
                <c:ptCount val="7"/>
                <c:pt idx="0">
                  <c:v>592.66547843185958</c:v>
                </c:pt>
                <c:pt idx="1">
                  <c:v>625.03303571932804</c:v>
                </c:pt>
                <c:pt idx="2">
                  <c:v>687.44858292270283</c:v>
                </c:pt>
                <c:pt idx="3">
                  <c:v>748.73876824385763</c:v>
                </c:pt>
                <c:pt idx="4">
                  <c:v>806.94168342191915</c:v>
                </c:pt>
                <c:pt idx="5">
                  <c:v>835.87070161263352</c:v>
                </c:pt>
                <c:pt idx="6">
                  <c:v>853.72580531235303</c:v>
                </c:pt>
              </c:numCache>
            </c:numRef>
          </c:val>
        </c:ser>
        <c:ser>
          <c:idx val="0"/>
          <c:order val="8"/>
          <c:tx>
            <c:strRef>
              <c:f>'AE_RESUMEN X LOCALIDAD'!$D$361</c:f>
              <c:strCache>
                <c:ptCount val="1"/>
                <c:pt idx="0">
                  <c:v>Población (miles hab.)</c:v>
                </c:pt>
              </c:strCache>
            </c:strRef>
          </c:tx>
          <c:cat>
            <c:numRef>
              <c:f>'AE_RESUMEN X LOCALIDAD'!$E$360:$AN$360</c:f>
              <c:numCache>
                <c:formatCode>0</c:formatCode>
                <c:ptCount val="7"/>
                <c:pt idx="0">
                  <c:v>2009</c:v>
                </c:pt>
                <c:pt idx="1">
                  <c:v>2012</c:v>
                </c:pt>
                <c:pt idx="2">
                  <c:v>2018</c:v>
                </c:pt>
                <c:pt idx="3">
                  <c:v>2024</c:v>
                </c:pt>
                <c:pt idx="4">
                  <c:v>2030</c:v>
                </c:pt>
                <c:pt idx="5">
                  <c:v>2035</c:v>
                </c:pt>
                <c:pt idx="6">
                  <c:v>2040</c:v>
                </c:pt>
              </c:numCache>
            </c:numRef>
          </c:cat>
          <c:val>
            <c:numRef>
              <c:f>'AE_RESUMEN X LOCALIDAD'!$E$361:$AN$361</c:f>
              <c:numCache>
                <c:formatCode>#,##0</c:formatCode>
                <c:ptCount val="7"/>
                <c:pt idx="0">
                  <c:v>662.60500000000002</c:v>
                </c:pt>
                <c:pt idx="1">
                  <c:v>690.14400000000001</c:v>
                </c:pt>
                <c:pt idx="2">
                  <c:v>740.89800000000002</c:v>
                </c:pt>
                <c:pt idx="3">
                  <c:v>788.44599999999946</c:v>
                </c:pt>
                <c:pt idx="4">
                  <c:v>831.03199999999947</c:v>
                </c:pt>
                <c:pt idx="5">
                  <c:v>860.58019719308641</c:v>
                </c:pt>
                <c:pt idx="6">
                  <c:v>886.34661107549425</c:v>
                </c:pt>
              </c:numCache>
            </c:numRef>
          </c:val>
        </c:ser>
        <c:axId val="125814272"/>
        <c:axId val="125815808"/>
      </c:barChart>
      <c:lineChart>
        <c:grouping val="standard"/>
        <c:ser>
          <c:idx val="5"/>
          <c:order val="3"/>
          <c:tx>
            <c:strRef>
              <c:f>'AE_RESUMEN X LOCALIDAD'!$D$366</c:f>
              <c:strCache>
                <c:ptCount val="1"/>
                <c:pt idx="0">
                  <c:v>Dotacion (lhd)</c:v>
                </c:pt>
              </c:strCache>
            </c:strRef>
          </c:tx>
          <c:spPr>
            <a:ln>
              <a:solidFill>
                <a:srgbClr val="FF00FF"/>
              </a:solidFill>
            </a:ln>
          </c:spPr>
          <c:marker>
            <c:symbol val="circle"/>
            <c:size val="11"/>
            <c:spPr>
              <a:solidFill>
                <a:srgbClr val="FF00FF"/>
              </a:solidFill>
              <a:ln>
                <a:solidFill>
                  <a:srgbClr val="FF00FF"/>
                </a:solidFill>
              </a:ln>
            </c:spPr>
          </c:marker>
          <c:cat>
            <c:numRef>
              <c:f>'AE_RESUMEN X LOCALIDAD'!$E$360:$AN$360</c:f>
              <c:numCache>
                <c:formatCode>0</c:formatCode>
                <c:ptCount val="7"/>
                <c:pt idx="0">
                  <c:v>2009</c:v>
                </c:pt>
                <c:pt idx="1">
                  <c:v>2012</c:v>
                </c:pt>
                <c:pt idx="2">
                  <c:v>2018</c:v>
                </c:pt>
                <c:pt idx="3">
                  <c:v>2024</c:v>
                </c:pt>
                <c:pt idx="4">
                  <c:v>2030</c:v>
                </c:pt>
                <c:pt idx="5">
                  <c:v>2035</c:v>
                </c:pt>
                <c:pt idx="6">
                  <c:v>2040</c:v>
                </c:pt>
              </c:numCache>
            </c:numRef>
          </c:cat>
          <c:val>
            <c:numRef>
              <c:f>'AE_RESUMEN X LOCALIDAD'!$E$366:$AN$366</c:f>
              <c:numCache>
                <c:formatCode>#,##0.0</c:formatCode>
                <c:ptCount val="7"/>
                <c:pt idx="0">
                  <c:v>268.38181956146155</c:v>
                </c:pt>
                <c:pt idx="1">
                  <c:v>263.99235977272957</c:v>
                </c:pt>
                <c:pt idx="2">
                  <c:v>256.18898966630172</c:v>
                </c:pt>
                <c:pt idx="3">
                  <c:v>249.50726188720247</c:v>
                </c:pt>
                <c:pt idx="4">
                  <c:v>243.75</c:v>
                </c:pt>
                <c:pt idx="5">
                  <c:v>243.74999999999972</c:v>
                </c:pt>
                <c:pt idx="6">
                  <c:v>243.74999999999972</c:v>
                </c:pt>
              </c:numCache>
            </c:numRef>
          </c:val>
        </c:ser>
        <c:ser>
          <c:idx val="8"/>
          <c:order val="4"/>
          <c:tx>
            <c:strRef>
              <c:f>'AE_RESUMEN X LOCALIDAD'!$D$369</c:f>
              <c:strCache>
                <c:ptCount val="1"/>
                <c:pt idx="0">
                  <c:v>Consumo (lps)</c:v>
                </c:pt>
              </c:strCache>
            </c:strRef>
          </c:tx>
          <c:spPr>
            <a:ln>
              <a:solidFill>
                <a:srgbClr val="92D050"/>
              </a:solidFill>
            </a:ln>
          </c:spPr>
          <c:marker>
            <c:symbol val="diamond"/>
            <c:size val="13"/>
            <c:spPr>
              <a:solidFill>
                <a:srgbClr val="92D050"/>
              </a:solidFill>
              <a:ln>
                <a:solidFill>
                  <a:srgbClr val="92D050"/>
                </a:solidFill>
              </a:ln>
            </c:spPr>
          </c:marker>
          <c:cat>
            <c:numRef>
              <c:f>'AE_RESUMEN X LOCALIDAD'!$E$360:$AN$360</c:f>
              <c:numCache>
                <c:formatCode>0</c:formatCode>
                <c:ptCount val="7"/>
                <c:pt idx="0">
                  <c:v>2009</c:v>
                </c:pt>
                <c:pt idx="1">
                  <c:v>2012</c:v>
                </c:pt>
                <c:pt idx="2">
                  <c:v>2018</c:v>
                </c:pt>
                <c:pt idx="3">
                  <c:v>2024</c:v>
                </c:pt>
                <c:pt idx="4">
                  <c:v>2030</c:v>
                </c:pt>
                <c:pt idx="5">
                  <c:v>2035</c:v>
                </c:pt>
                <c:pt idx="6">
                  <c:v>2040</c:v>
                </c:pt>
              </c:numCache>
            </c:numRef>
          </c:cat>
          <c:val>
            <c:numRef>
              <c:f>'AE_RESUMEN X LOCALIDAD'!$E$369:$AN$369</c:f>
              <c:numCache>
                <c:formatCode>#,##0.0</c:formatCode>
                <c:ptCount val="7"/>
                <c:pt idx="0">
                  <c:v>1238.1812268518458</c:v>
                </c:pt>
                <c:pt idx="1">
                  <c:v>1328.2786507936537</c:v>
                </c:pt>
                <c:pt idx="2">
                  <c:v>1508.3395535714287</c:v>
                </c:pt>
                <c:pt idx="3">
                  <c:v>1692.355459656085</c:v>
                </c:pt>
                <c:pt idx="4">
                  <c:v>1875.5930555555558</c:v>
                </c:pt>
                <c:pt idx="5">
                  <c:v>1942.2816950538408</c:v>
                </c:pt>
                <c:pt idx="6">
                  <c:v>2000.4350597190048</c:v>
                </c:pt>
              </c:numCache>
            </c:numRef>
          </c:val>
        </c:ser>
        <c:ser>
          <c:idx val="3"/>
          <c:order val="1"/>
          <c:tx>
            <c:strRef>
              <c:f>'AE_RESUMEN X LOCALIDAD'!$D$364</c:f>
              <c:strCache>
                <c:ptCount val="1"/>
                <c:pt idx="0">
                  <c:v>Consumo doméstico (lps)</c:v>
                </c:pt>
              </c:strCache>
            </c:strRef>
          </c:tx>
          <c:cat>
            <c:numRef>
              <c:f>'AE_RESUMEN X LOCALIDAD'!$E$360:$AD$360</c:f>
              <c:numCache>
                <c:formatCode>0</c:formatCode>
                <c:ptCount val="5"/>
                <c:pt idx="0">
                  <c:v>2009</c:v>
                </c:pt>
                <c:pt idx="1">
                  <c:v>2012</c:v>
                </c:pt>
                <c:pt idx="2">
                  <c:v>2018</c:v>
                </c:pt>
                <c:pt idx="3">
                  <c:v>2024</c:v>
                </c:pt>
                <c:pt idx="4">
                  <c:v>2030</c:v>
                </c:pt>
              </c:numCache>
            </c:numRef>
          </c:cat>
          <c:val>
            <c:numRef>
              <c:f>'AE_RESUMEN X LOCALIDAD'!$E$364:$AD$364</c:f>
            </c:numRef>
          </c:val>
        </c:ser>
        <c:ser>
          <c:idx val="4"/>
          <c:order val="2"/>
          <c:tx>
            <c:strRef>
              <c:f>'AE_RESUMEN X LOCALIDAD'!$D$365</c:f>
              <c:strCache>
                <c:ptCount val="1"/>
                <c:pt idx="0">
                  <c:v>Consumo No doméstico (lps)</c:v>
                </c:pt>
              </c:strCache>
            </c:strRef>
          </c:tx>
          <c:cat>
            <c:numRef>
              <c:f>'AE_RESUMEN X LOCALIDAD'!$E$360:$AD$360</c:f>
              <c:numCache>
                <c:formatCode>0</c:formatCode>
                <c:ptCount val="5"/>
                <c:pt idx="0">
                  <c:v>2009</c:v>
                </c:pt>
                <c:pt idx="1">
                  <c:v>2012</c:v>
                </c:pt>
                <c:pt idx="2">
                  <c:v>2018</c:v>
                </c:pt>
                <c:pt idx="3">
                  <c:v>2024</c:v>
                </c:pt>
                <c:pt idx="4">
                  <c:v>2030</c:v>
                </c:pt>
              </c:numCache>
            </c:numRef>
          </c:cat>
          <c:val>
            <c:numRef>
              <c:f>'AE_RESUMEN X LOCALIDAD'!$E$365:$AD$365</c:f>
            </c:numRef>
          </c:val>
        </c:ser>
        <c:marker val="1"/>
        <c:axId val="125814272"/>
        <c:axId val="125815808"/>
      </c:lineChart>
      <c:lineChart>
        <c:grouping val="standard"/>
        <c:ser>
          <c:idx val="2"/>
          <c:order val="6"/>
          <c:tx>
            <c:strRef>
              <c:f>'AE_RESUMEN X LOCALIDAD'!$D$363</c:f>
              <c:strCache>
                <c:ptCount val="1"/>
                <c:pt idx="0">
                  <c:v>Cobertura de Agua Potable (%)</c:v>
                </c:pt>
              </c:strCache>
            </c:strRef>
          </c:tx>
          <c:marker>
            <c:symbol val="triangle"/>
            <c:size val="12"/>
          </c:marker>
          <c:cat>
            <c:numRef>
              <c:f>'AE_RESUMEN X LOCALIDAD'!$I$360:$AN$360</c:f>
              <c:numCache>
                <c:formatCode>0</c:formatCode>
                <c:ptCount val="7"/>
                <c:pt idx="0">
                  <c:v>2009</c:v>
                </c:pt>
                <c:pt idx="1">
                  <c:v>2012</c:v>
                </c:pt>
                <c:pt idx="2">
                  <c:v>2018</c:v>
                </c:pt>
                <c:pt idx="3">
                  <c:v>2024</c:v>
                </c:pt>
                <c:pt idx="4">
                  <c:v>2030</c:v>
                </c:pt>
                <c:pt idx="5">
                  <c:v>2035</c:v>
                </c:pt>
                <c:pt idx="6">
                  <c:v>2040</c:v>
                </c:pt>
              </c:numCache>
            </c:numRef>
          </c:cat>
          <c:val>
            <c:numRef>
              <c:f>'AE_RESUMEN X LOCALIDAD'!$E$363:$AN$363</c:f>
              <c:numCache>
                <c:formatCode>0.0%</c:formatCode>
                <c:ptCount val="7"/>
                <c:pt idx="0">
                  <c:v>0.89444763989384235</c:v>
                </c:pt>
                <c:pt idx="1">
                  <c:v>0.90565597283947818</c:v>
                </c:pt>
                <c:pt idx="2">
                  <c:v>0.92785860256432628</c:v>
                </c:pt>
                <c:pt idx="3">
                  <c:v>0.94963861601664168</c:v>
                </c:pt>
                <c:pt idx="4">
                  <c:v>0.97101156564599311</c:v>
                </c:pt>
                <c:pt idx="5">
                  <c:v>0.97128739929056152</c:v>
                </c:pt>
                <c:pt idx="6">
                  <c:v>0.96319633272635719</c:v>
                </c:pt>
              </c:numCache>
            </c:numRef>
          </c:val>
        </c:ser>
        <c:marker val="1"/>
        <c:axId val="125901056"/>
        <c:axId val="125899520"/>
      </c:lineChart>
      <c:catAx>
        <c:axId val="125814272"/>
        <c:scaling>
          <c:orientation val="minMax"/>
        </c:scaling>
        <c:axPos val="b"/>
        <c:numFmt formatCode="0" sourceLinked="1"/>
        <c:majorTickMark val="none"/>
        <c:tickLblPos val="nextTo"/>
        <c:txPr>
          <a:bodyPr/>
          <a:lstStyle/>
          <a:p>
            <a:pPr>
              <a:defRPr>
                <a:solidFill>
                  <a:schemeClr val="tx1"/>
                </a:solidFill>
              </a:defRPr>
            </a:pPr>
            <a:endParaRPr lang="es-MX"/>
          </a:p>
        </c:txPr>
        <c:crossAx val="125815808"/>
        <c:crosses val="autoZero"/>
        <c:auto val="1"/>
        <c:lblAlgn val="ctr"/>
        <c:lblOffset val="100"/>
      </c:catAx>
      <c:valAx>
        <c:axId val="125815808"/>
        <c:scaling>
          <c:orientation val="minMax"/>
          <c:max val="2500"/>
          <c:min val="0"/>
        </c:scaling>
        <c:axPos val="l"/>
        <c:majorGridlines/>
        <c:numFmt formatCode="#,##0" sourceLinked="0"/>
        <c:tickLblPos val="nextTo"/>
        <c:txPr>
          <a:bodyPr/>
          <a:lstStyle/>
          <a:p>
            <a:pPr>
              <a:defRPr>
                <a:solidFill>
                  <a:schemeClr val="tx1"/>
                </a:solidFill>
              </a:defRPr>
            </a:pPr>
            <a:endParaRPr lang="es-MX"/>
          </a:p>
        </c:txPr>
        <c:crossAx val="125814272"/>
        <c:crosses val="autoZero"/>
        <c:crossBetween val="between"/>
        <c:majorUnit val="250"/>
        <c:minorUnit val="250"/>
      </c:valAx>
      <c:valAx>
        <c:axId val="125899520"/>
        <c:scaling>
          <c:orientation val="minMax"/>
          <c:max val="1"/>
          <c:min val="0"/>
        </c:scaling>
        <c:axPos val="r"/>
        <c:numFmt formatCode="0%" sourceLinked="0"/>
        <c:tickLblPos val="nextTo"/>
        <c:txPr>
          <a:bodyPr/>
          <a:lstStyle/>
          <a:p>
            <a:pPr>
              <a:defRPr>
                <a:solidFill>
                  <a:schemeClr val="tx1"/>
                </a:solidFill>
              </a:defRPr>
            </a:pPr>
            <a:endParaRPr lang="es-MX"/>
          </a:p>
        </c:txPr>
        <c:crossAx val="125901056"/>
        <c:crosses val="max"/>
        <c:crossBetween val="between"/>
        <c:majorUnit val="0.1"/>
        <c:minorUnit val="0.1"/>
      </c:valAx>
      <c:catAx>
        <c:axId val="125901056"/>
        <c:scaling>
          <c:orientation val="minMax"/>
        </c:scaling>
        <c:delete val="1"/>
        <c:axPos val="b"/>
        <c:numFmt formatCode="0" sourceLinked="1"/>
        <c:tickLblPos val="none"/>
        <c:crossAx val="125899520"/>
        <c:crosses val="autoZero"/>
        <c:auto val="1"/>
        <c:lblAlgn val="ctr"/>
        <c:lblOffset val="100"/>
      </c:catAx>
      <c:spPr>
        <a:noFill/>
      </c:spPr>
    </c:plotArea>
    <c:legend>
      <c:legendPos val="r"/>
      <c:layout>
        <c:manualLayout>
          <c:xMode val="edge"/>
          <c:yMode val="edge"/>
          <c:x val="0.75367862615243653"/>
          <c:y val="0.18051484647053087"/>
          <c:w val="0.24544636570432218"/>
          <c:h val="0.69532775531291657"/>
        </c:manualLayout>
      </c:layout>
      <c:txPr>
        <a:bodyPr/>
        <a:lstStyle/>
        <a:p>
          <a:pPr>
            <a:defRPr sz="1200">
              <a:solidFill>
                <a:schemeClr val="tx1"/>
              </a:solidFill>
            </a:defRPr>
          </a:pPr>
          <a:endParaRPr lang="es-MX"/>
        </a:p>
      </c:txPr>
    </c:legend>
    <c:plotVisOnly val="1"/>
    <c:dispBlanksAs val="zero"/>
  </c:chart>
  <c:spPr>
    <a:noFill/>
    <a:ln>
      <a:noFill/>
    </a:ln>
  </c:spPr>
  <c:txPr>
    <a:bodyPr/>
    <a:lstStyle/>
    <a:p>
      <a:pPr>
        <a:defRPr sz="1800"/>
      </a:pPr>
      <a:endParaRPr lang="es-MX"/>
    </a:p>
  </c:txPr>
  <c:externalData r:id="rId1">
    <c:autoUpdate val="1"/>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es-MX"/>
  <c:chart>
    <c:plotArea>
      <c:layout/>
      <c:areaChart>
        <c:grouping val="stacked"/>
        <c:ser>
          <c:idx val="1"/>
          <c:order val="0"/>
          <c:tx>
            <c:strRef>
              <c:f>'[2010-03-11-HLOP.xlsx]Laguna Carmen'!$D$17</c:f>
              <c:strCache>
                <c:ptCount val="1"/>
                <c:pt idx="0">
                  <c:v>DESCARGA LAGUNAR DIRECTA</c:v>
                </c:pt>
              </c:strCache>
            </c:strRef>
          </c:tx>
          <c:spPr>
            <a:solidFill>
              <a:schemeClr val="tx2">
                <a:lumMod val="60000"/>
                <a:lumOff val="40000"/>
              </a:schemeClr>
            </a:solidFill>
          </c:spPr>
          <c:cat>
            <c:numRef>
              <c:f>'[2010-03-11-HLOP.xlsx]Laguna Carmen'!$E$15:$AU$15</c:f>
              <c:numCache>
                <c:formatCode>0</c:formatCode>
                <c:ptCount val="43"/>
                <c:pt idx="0">
                  <c:v>1968</c:v>
                </c:pt>
                <c:pt idx="1">
                  <c:v>1969</c:v>
                </c:pt>
                <c:pt idx="2">
                  <c:v>1970</c:v>
                </c:pt>
                <c:pt idx="3">
                  <c:v>1971</c:v>
                </c:pt>
                <c:pt idx="4">
                  <c:v>1972</c:v>
                </c:pt>
                <c:pt idx="5">
                  <c:v>1973</c:v>
                </c:pt>
                <c:pt idx="6">
                  <c:v>1974</c:v>
                </c:pt>
                <c:pt idx="7">
                  <c:v>1975</c:v>
                </c:pt>
                <c:pt idx="8">
                  <c:v>1976</c:v>
                </c:pt>
                <c:pt idx="9">
                  <c:v>1977</c:v>
                </c:pt>
                <c:pt idx="10">
                  <c:v>1978</c:v>
                </c:pt>
                <c:pt idx="11">
                  <c:v>1979</c:v>
                </c:pt>
                <c:pt idx="12">
                  <c:v>1980</c:v>
                </c:pt>
                <c:pt idx="13">
                  <c:v>1981</c:v>
                </c:pt>
                <c:pt idx="14">
                  <c:v>1982</c:v>
                </c:pt>
                <c:pt idx="15">
                  <c:v>1983</c:v>
                </c:pt>
                <c:pt idx="16">
                  <c:v>1984</c:v>
                </c:pt>
                <c:pt idx="17">
                  <c:v>1985</c:v>
                </c:pt>
                <c:pt idx="18">
                  <c:v>1986</c:v>
                </c:pt>
                <c:pt idx="19">
                  <c:v>1987</c:v>
                </c:pt>
                <c:pt idx="20">
                  <c:v>1988</c:v>
                </c:pt>
                <c:pt idx="21">
                  <c:v>1989</c:v>
                </c:pt>
                <c:pt idx="22">
                  <c:v>1990</c:v>
                </c:pt>
                <c:pt idx="23">
                  <c:v>1991</c:v>
                </c:pt>
                <c:pt idx="24">
                  <c:v>1992</c:v>
                </c:pt>
                <c:pt idx="25">
                  <c:v>1993</c:v>
                </c:pt>
                <c:pt idx="26">
                  <c:v>1994</c:v>
                </c:pt>
                <c:pt idx="27">
                  <c:v>1995</c:v>
                </c:pt>
                <c:pt idx="28">
                  <c:v>1996</c:v>
                </c:pt>
                <c:pt idx="29">
                  <c:v>1997</c:v>
                </c:pt>
                <c:pt idx="30">
                  <c:v>1998</c:v>
                </c:pt>
                <c:pt idx="31">
                  <c:v>1999</c:v>
                </c:pt>
                <c:pt idx="32">
                  <c:v>2000</c:v>
                </c:pt>
                <c:pt idx="33">
                  <c:v>2001</c:v>
                </c:pt>
                <c:pt idx="34">
                  <c:v>2002</c:v>
                </c:pt>
                <c:pt idx="35">
                  <c:v>2003</c:v>
                </c:pt>
                <c:pt idx="36">
                  <c:v>2004</c:v>
                </c:pt>
                <c:pt idx="37">
                  <c:v>2005</c:v>
                </c:pt>
                <c:pt idx="38">
                  <c:v>2006</c:v>
                </c:pt>
                <c:pt idx="39">
                  <c:v>2007</c:v>
                </c:pt>
                <c:pt idx="40">
                  <c:v>2008</c:v>
                </c:pt>
                <c:pt idx="41">
                  <c:v>2009</c:v>
                </c:pt>
                <c:pt idx="42">
                  <c:v>2010</c:v>
                </c:pt>
              </c:numCache>
            </c:numRef>
          </c:cat>
          <c:val>
            <c:numRef>
              <c:f>'[2010-03-11-HLOP.xlsx]Laguna Carmen'!$E$17:$AU$17</c:f>
              <c:numCache>
                <c:formatCode>0.0</c:formatCode>
                <c:ptCount val="43"/>
                <c:pt idx="0">
                  <c:v>140</c:v>
                </c:pt>
                <c:pt idx="1">
                  <c:v>136.41063202427358</c:v>
                </c:pt>
                <c:pt idx="2">
                  <c:v>135.26661457417674</c:v>
                </c:pt>
                <c:pt idx="3">
                  <c:v>135.17462337488109</c:v>
                </c:pt>
                <c:pt idx="4">
                  <c:v>131.44053984180573</c:v>
                </c:pt>
                <c:pt idx="5">
                  <c:v>126.01965381450918</c:v>
                </c:pt>
                <c:pt idx="6">
                  <c:v>122.21717425716997</c:v>
                </c:pt>
                <c:pt idx="7">
                  <c:v>121.22859498367326</c:v>
                </c:pt>
                <c:pt idx="8">
                  <c:v>120.27320717297582</c:v>
                </c:pt>
                <c:pt idx="9">
                  <c:v>117.39879640093204</c:v>
                </c:pt>
                <c:pt idx="10">
                  <c:v>121.07938944192574</c:v>
                </c:pt>
                <c:pt idx="11">
                  <c:v>114.25463814111846</c:v>
                </c:pt>
                <c:pt idx="12">
                  <c:v>111.04966625672206</c:v>
                </c:pt>
                <c:pt idx="13">
                  <c:v>108.51598582112365</c:v>
                </c:pt>
                <c:pt idx="14">
                  <c:v>106.82063525670368</c:v>
                </c:pt>
                <c:pt idx="15">
                  <c:v>111.10767778552325</c:v>
                </c:pt>
                <c:pt idx="16">
                  <c:v>103.76960049170829</c:v>
                </c:pt>
                <c:pt idx="17">
                  <c:v>96.621130736117252</c:v>
                </c:pt>
                <c:pt idx="18">
                  <c:v>95.111271846515578</c:v>
                </c:pt>
                <c:pt idx="19">
                  <c:v>91.554520044465804</c:v>
                </c:pt>
                <c:pt idx="20">
                  <c:v>86.40802276243538</c:v>
                </c:pt>
                <c:pt idx="21">
                  <c:v>78.528333212904187</c:v>
                </c:pt>
                <c:pt idx="22">
                  <c:v>73.229554564369224</c:v>
                </c:pt>
                <c:pt idx="23">
                  <c:v>70.802369223505579</c:v>
                </c:pt>
                <c:pt idx="24">
                  <c:v>66.133113325627164</c:v>
                </c:pt>
                <c:pt idx="25">
                  <c:v>64.32555048505219</c:v>
                </c:pt>
                <c:pt idx="26">
                  <c:v>68.870576334718407</c:v>
                </c:pt>
                <c:pt idx="27">
                  <c:v>65.30439546145135</c:v>
                </c:pt>
                <c:pt idx="28">
                  <c:v>57.200202497419014</c:v>
                </c:pt>
                <c:pt idx="29">
                  <c:v>56.997410665492453</c:v>
                </c:pt>
                <c:pt idx="30">
                  <c:v>51.676529765412845</c:v>
                </c:pt>
                <c:pt idx="31">
                  <c:v>47.672163642996566</c:v>
                </c:pt>
                <c:pt idx="32">
                  <c:v>40.066828559263463</c:v>
                </c:pt>
                <c:pt idx="33">
                  <c:v>39.898220697416946</c:v>
                </c:pt>
                <c:pt idx="34">
                  <c:v>33.169642322586874</c:v>
                </c:pt>
                <c:pt idx="35">
                  <c:v>38.687086923446991</c:v>
                </c:pt>
                <c:pt idx="36">
                  <c:v>30.305800347447075</c:v>
                </c:pt>
                <c:pt idx="37">
                  <c:v>22.401086992585029</c:v>
                </c:pt>
                <c:pt idx="38">
                  <c:v>15.684447825061406</c:v>
                </c:pt>
                <c:pt idx="39">
                  <c:v>6.0183881591501631</c:v>
                </c:pt>
                <c:pt idx="40">
                  <c:v>0.59256443511276002</c:v>
                </c:pt>
                <c:pt idx="41">
                  <c:v>0</c:v>
                </c:pt>
                <c:pt idx="42">
                  <c:v>0</c:v>
                </c:pt>
              </c:numCache>
            </c:numRef>
          </c:val>
        </c:ser>
        <c:ser>
          <c:idx val="2"/>
          <c:order val="1"/>
          <c:tx>
            <c:strRef>
              <c:f>'[2010-03-11-HLOP.xlsx]Laguna Carmen'!$D$18</c:f>
              <c:strCache>
                <c:ptCount val="1"/>
                <c:pt idx="0">
                  <c:v>ETR LAGUNAR</c:v>
                </c:pt>
              </c:strCache>
            </c:strRef>
          </c:tx>
          <c:spPr>
            <a:solidFill>
              <a:schemeClr val="accent1">
                <a:lumMod val="20000"/>
                <a:lumOff val="80000"/>
                <a:alpha val="78000"/>
              </a:schemeClr>
            </a:solidFill>
          </c:spPr>
          <c:cat>
            <c:numRef>
              <c:f>'[2010-03-11-HLOP.xlsx]Laguna Carmen'!$E$15:$AU$15</c:f>
              <c:numCache>
                <c:formatCode>0</c:formatCode>
                <c:ptCount val="43"/>
                <c:pt idx="0">
                  <c:v>1968</c:v>
                </c:pt>
                <c:pt idx="1">
                  <c:v>1969</c:v>
                </c:pt>
                <c:pt idx="2">
                  <c:v>1970</c:v>
                </c:pt>
                <c:pt idx="3">
                  <c:v>1971</c:v>
                </c:pt>
                <c:pt idx="4">
                  <c:v>1972</c:v>
                </c:pt>
                <c:pt idx="5">
                  <c:v>1973</c:v>
                </c:pt>
                <c:pt idx="6">
                  <c:v>1974</c:v>
                </c:pt>
                <c:pt idx="7">
                  <c:v>1975</c:v>
                </c:pt>
                <c:pt idx="8">
                  <c:v>1976</c:v>
                </c:pt>
                <c:pt idx="9">
                  <c:v>1977</c:v>
                </c:pt>
                <c:pt idx="10">
                  <c:v>1978</c:v>
                </c:pt>
                <c:pt idx="11">
                  <c:v>1979</c:v>
                </c:pt>
                <c:pt idx="12">
                  <c:v>1980</c:v>
                </c:pt>
                <c:pt idx="13">
                  <c:v>1981</c:v>
                </c:pt>
                <c:pt idx="14">
                  <c:v>1982</c:v>
                </c:pt>
                <c:pt idx="15">
                  <c:v>1983</c:v>
                </c:pt>
                <c:pt idx="16">
                  <c:v>1984</c:v>
                </c:pt>
                <c:pt idx="17">
                  <c:v>1985</c:v>
                </c:pt>
                <c:pt idx="18">
                  <c:v>1986</c:v>
                </c:pt>
                <c:pt idx="19">
                  <c:v>1987</c:v>
                </c:pt>
                <c:pt idx="20">
                  <c:v>1988</c:v>
                </c:pt>
                <c:pt idx="21">
                  <c:v>1989</c:v>
                </c:pt>
                <c:pt idx="22">
                  <c:v>1990</c:v>
                </c:pt>
                <c:pt idx="23">
                  <c:v>1991</c:v>
                </c:pt>
                <c:pt idx="24">
                  <c:v>1992</c:v>
                </c:pt>
                <c:pt idx="25">
                  <c:v>1993</c:v>
                </c:pt>
                <c:pt idx="26">
                  <c:v>1994</c:v>
                </c:pt>
                <c:pt idx="27">
                  <c:v>1995</c:v>
                </c:pt>
                <c:pt idx="28">
                  <c:v>1996</c:v>
                </c:pt>
                <c:pt idx="29">
                  <c:v>1997</c:v>
                </c:pt>
                <c:pt idx="30">
                  <c:v>1998</c:v>
                </c:pt>
                <c:pt idx="31">
                  <c:v>1999</c:v>
                </c:pt>
                <c:pt idx="32">
                  <c:v>2000</c:v>
                </c:pt>
                <c:pt idx="33">
                  <c:v>2001</c:v>
                </c:pt>
                <c:pt idx="34">
                  <c:v>2002</c:v>
                </c:pt>
                <c:pt idx="35">
                  <c:v>2003</c:v>
                </c:pt>
                <c:pt idx="36">
                  <c:v>2004</c:v>
                </c:pt>
                <c:pt idx="37">
                  <c:v>2005</c:v>
                </c:pt>
                <c:pt idx="38">
                  <c:v>2006</c:v>
                </c:pt>
                <c:pt idx="39">
                  <c:v>2007</c:v>
                </c:pt>
                <c:pt idx="40">
                  <c:v>2008</c:v>
                </c:pt>
                <c:pt idx="41">
                  <c:v>2009</c:v>
                </c:pt>
                <c:pt idx="42">
                  <c:v>2010</c:v>
                </c:pt>
              </c:numCache>
            </c:numRef>
          </c:cat>
          <c:val>
            <c:numRef>
              <c:f>'[2010-03-11-HLOP.xlsx]Laguna Carmen'!$E$18:$AU$18</c:f>
              <c:numCache>
                <c:formatCode>0.00</c:formatCode>
                <c:ptCount val="43"/>
                <c:pt idx="0">
                  <c:v>119</c:v>
                </c:pt>
                <c:pt idx="1">
                  <c:v>119</c:v>
                </c:pt>
                <c:pt idx="2">
                  <c:v>119</c:v>
                </c:pt>
                <c:pt idx="3">
                  <c:v>119</c:v>
                </c:pt>
                <c:pt idx="4">
                  <c:v>119</c:v>
                </c:pt>
                <c:pt idx="5">
                  <c:v>119</c:v>
                </c:pt>
                <c:pt idx="6">
                  <c:v>119</c:v>
                </c:pt>
                <c:pt idx="7">
                  <c:v>119</c:v>
                </c:pt>
                <c:pt idx="8">
                  <c:v>119</c:v>
                </c:pt>
                <c:pt idx="9">
                  <c:v>119</c:v>
                </c:pt>
                <c:pt idx="10">
                  <c:v>119</c:v>
                </c:pt>
                <c:pt idx="11">
                  <c:v>119</c:v>
                </c:pt>
                <c:pt idx="12">
                  <c:v>119</c:v>
                </c:pt>
                <c:pt idx="13">
                  <c:v>119</c:v>
                </c:pt>
                <c:pt idx="14">
                  <c:v>119</c:v>
                </c:pt>
                <c:pt idx="15">
                  <c:v>119</c:v>
                </c:pt>
                <c:pt idx="16">
                  <c:v>119</c:v>
                </c:pt>
                <c:pt idx="17">
                  <c:v>119</c:v>
                </c:pt>
                <c:pt idx="18">
                  <c:v>119</c:v>
                </c:pt>
                <c:pt idx="19">
                  <c:v>119</c:v>
                </c:pt>
                <c:pt idx="20">
                  <c:v>119</c:v>
                </c:pt>
                <c:pt idx="21">
                  <c:v>119</c:v>
                </c:pt>
                <c:pt idx="22">
                  <c:v>119</c:v>
                </c:pt>
                <c:pt idx="23">
                  <c:v>119</c:v>
                </c:pt>
                <c:pt idx="24">
                  <c:v>117.68525853071297</c:v>
                </c:pt>
                <c:pt idx="25">
                  <c:v>117.07068716491774</c:v>
                </c:pt>
                <c:pt idx="26">
                  <c:v>118.61599595380416</c:v>
                </c:pt>
                <c:pt idx="27">
                  <c:v>117.40349445689345</c:v>
                </c:pt>
                <c:pt idx="28">
                  <c:v>114.64806884912245</c:v>
                </c:pt>
                <c:pt idx="29">
                  <c:v>114.57911962626777</c:v>
                </c:pt>
                <c:pt idx="30">
                  <c:v>112.77002012024036</c:v>
                </c:pt>
                <c:pt idx="31">
                  <c:v>111.40853563861883</c:v>
                </c:pt>
                <c:pt idx="32">
                  <c:v>108.8227217101493</c:v>
                </c:pt>
                <c:pt idx="33">
                  <c:v>108.76539503712134</c:v>
                </c:pt>
                <c:pt idx="34">
                  <c:v>106.47767838967947</c:v>
                </c:pt>
                <c:pt idx="35">
                  <c:v>108.35360955397203</c:v>
                </c:pt>
                <c:pt idx="36">
                  <c:v>105.5039721181315</c:v>
                </c:pt>
                <c:pt idx="37">
                  <c:v>102.81636957747891</c:v>
                </c:pt>
                <c:pt idx="38">
                  <c:v>100.5327122605206</c:v>
                </c:pt>
                <c:pt idx="39">
                  <c:v>97.246251974111345</c:v>
                </c:pt>
                <c:pt idx="40">
                  <c:v>95.40147190793833</c:v>
                </c:pt>
                <c:pt idx="41">
                  <c:v>94.306129705007876</c:v>
                </c:pt>
                <c:pt idx="42">
                  <c:v>92.793445242523319</c:v>
                </c:pt>
              </c:numCache>
            </c:numRef>
          </c:val>
        </c:ser>
        <c:axId val="125779328"/>
        <c:axId val="125916288"/>
      </c:areaChart>
      <c:catAx>
        <c:axId val="125779328"/>
        <c:scaling>
          <c:orientation val="minMax"/>
        </c:scaling>
        <c:axPos val="b"/>
        <c:numFmt formatCode="0" sourceLinked="1"/>
        <c:tickLblPos val="nextTo"/>
        <c:crossAx val="125916288"/>
        <c:crosses val="autoZero"/>
        <c:auto val="1"/>
        <c:lblAlgn val="ctr"/>
        <c:lblOffset val="100"/>
      </c:catAx>
      <c:valAx>
        <c:axId val="125916288"/>
        <c:scaling>
          <c:orientation val="minMax"/>
        </c:scaling>
        <c:axPos val="l"/>
        <c:majorGridlines/>
        <c:title>
          <c:tx>
            <c:rich>
              <a:bodyPr rot="-5400000" vert="horz"/>
              <a:lstStyle/>
              <a:p>
                <a:pPr>
                  <a:defRPr/>
                </a:pPr>
                <a:r>
                  <a:rPr lang="es-MX"/>
                  <a:t>Millones de metros cúbicos anuales</a:t>
                </a:r>
              </a:p>
            </c:rich>
          </c:tx>
        </c:title>
        <c:numFmt formatCode="0" sourceLinked="0"/>
        <c:tickLblPos val="nextTo"/>
        <c:crossAx val="125779328"/>
        <c:crosses val="autoZero"/>
        <c:crossBetween val="midCat"/>
      </c:valAx>
    </c:plotArea>
    <c:legend>
      <c:legendPos val="b"/>
    </c:legend>
    <c:plotVisOnly val="1"/>
    <c:dispBlanksAs val="zero"/>
  </c:chart>
  <c:externalData r:id="rId1">
    <c:autoUpdate val="1"/>
  </c:externalData>
</c:chartSpace>
</file>

<file path=ppt/charts/chart18.xml><?xml version="1.0" encoding="utf-8"?>
<c:chartSpace xmlns:c="http://schemas.openxmlformats.org/drawingml/2006/chart" xmlns:a="http://schemas.openxmlformats.org/drawingml/2006/main" xmlns:r="http://schemas.openxmlformats.org/officeDocument/2006/relationships">
  <c:lang val="es-MX"/>
  <c:chart>
    <c:title>
      <c:tx>
        <c:rich>
          <a:bodyPr/>
          <a:lstStyle/>
          <a:p>
            <a:pPr>
              <a:defRPr/>
            </a:pPr>
            <a:r>
              <a:rPr lang="en-US" dirty="0" err="1"/>
              <a:t>Volumen</a:t>
            </a:r>
            <a:r>
              <a:rPr lang="en-US" dirty="0"/>
              <a:t> de </a:t>
            </a:r>
            <a:r>
              <a:rPr lang="en-US" dirty="0" err="1"/>
              <a:t>descarga</a:t>
            </a:r>
            <a:r>
              <a:rPr lang="en-US" dirty="0"/>
              <a:t> </a:t>
            </a:r>
            <a:r>
              <a:rPr lang="en-US" dirty="0" smtClean="0"/>
              <a:t>(m³/</a:t>
            </a:r>
            <a:r>
              <a:rPr lang="en-US" dirty="0" err="1" smtClean="0"/>
              <a:t>año</a:t>
            </a:r>
            <a:r>
              <a:rPr lang="en-US" dirty="0"/>
              <a:t>)</a:t>
            </a:r>
          </a:p>
        </c:rich>
      </c:tx>
      <c:overlay val="1"/>
    </c:title>
    <c:plotArea>
      <c:layout>
        <c:manualLayout>
          <c:layoutTarget val="inner"/>
          <c:xMode val="edge"/>
          <c:yMode val="edge"/>
          <c:x val="4.3055555555555375E-2"/>
          <c:y val="0.26680894027120988"/>
          <c:w val="0.81388888888889122"/>
          <c:h val="0.6959785889133957"/>
        </c:manualLayout>
      </c:layout>
      <c:ofPieChart>
        <c:ofPieType val="bar"/>
        <c:varyColors val="1"/>
        <c:ser>
          <c:idx val="0"/>
          <c:order val="0"/>
          <c:dLbls>
            <c:dLbl>
              <c:idx val="0"/>
              <c:layout>
                <c:manualLayout>
                  <c:x val="-4.8234283409457415E-3"/>
                  <c:y val="-9.4566765398989519E-2"/>
                </c:manualLayout>
              </c:layout>
              <c:showCatName val="1"/>
              <c:showPercent val="1"/>
            </c:dLbl>
            <c:dLbl>
              <c:idx val="1"/>
              <c:layout>
                <c:manualLayout>
                  <c:x val="2.8940570045674449E-2"/>
                  <c:y val="-2.8781189469257392E-2"/>
                </c:manualLayout>
              </c:layout>
              <c:showCatName val="1"/>
              <c:showPercent val="1"/>
            </c:dLbl>
            <c:dLbl>
              <c:idx val="2"/>
              <c:layout>
                <c:manualLayout>
                  <c:x val="2.8940570045674449E-2"/>
                  <c:y val="8.6343568407772145E-2"/>
                </c:manualLayout>
              </c:layout>
              <c:showCatName val="1"/>
              <c:showPercent val="1"/>
            </c:dLbl>
            <c:dLbl>
              <c:idx val="3"/>
              <c:layout>
                <c:manualLayout>
                  <c:x val="-1.6224664657791051E-2"/>
                  <c:y val="8.261787742450763E-2"/>
                </c:manualLayout>
              </c:layout>
              <c:showCatName val="1"/>
              <c:showPercent val="1"/>
            </c:dLbl>
            <c:dLbl>
              <c:idx val="4"/>
              <c:layout>
                <c:manualLayout>
                  <c:x val="-5.7817998755783709E-2"/>
                  <c:y val="5.725870339608323E-2"/>
                </c:manualLayout>
              </c:layout>
              <c:showCatName val="1"/>
              <c:showPercent val="1"/>
            </c:dLbl>
            <c:dLbl>
              <c:idx val="5"/>
              <c:layout>
                <c:manualLayout>
                  <c:x val="9.646856681891483E-3"/>
                  <c:y val="0.13568275035507052"/>
                </c:manualLayout>
              </c:layout>
              <c:showCatName val="1"/>
              <c:showPercent val="1"/>
            </c:dLbl>
            <c:dLbl>
              <c:idx val="7"/>
              <c:layout>
                <c:manualLayout>
                  <c:x val="1.4470285022837225E-2"/>
                  <c:y val="0.13157115185946244"/>
                </c:manualLayout>
              </c:layout>
              <c:showCatName val="1"/>
              <c:showPercent val="1"/>
            </c:dLbl>
            <c:numFmt formatCode="0.0%" sourceLinked="0"/>
            <c:showCatName val="1"/>
            <c:showPercent val="1"/>
            <c:showLeaderLines val="1"/>
          </c:dLbls>
          <c:cat>
            <c:strRef>
              <c:f>'REPDA DESCARGAS'!$J$357:$J$364</c:f>
              <c:strCache>
                <c:ptCount val="8"/>
                <c:pt idx="0">
                  <c:v>Acuacultura</c:v>
                </c:pt>
                <c:pt idx="1">
                  <c:v>Servicios</c:v>
                </c:pt>
                <c:pt idx="2">
                  <c:v>Agricola</c:v>
                </c:pt>
                <c:pt idx="3">
                  <c:v>Industrial</c:v>
                </c:pt>
                <c:pt idx="4">
                  <c:v>Multiple</c:v>
                </c:pt>
                <c:pt idx="5">
                  <c:v>Pecuario</c:v>
                </c:pt>
                <c:pt idx="6">
                  <c:v>Publico Urbano</c:v>
                </c:pt>
                <c:pt idx="7">
                  <c:v>servicios</c:v>
                </c:pt>
              </c:strCache>
            </c:strRef>
          </c:cat>
          <c:val>
            <c:numRef>
              <c:f>'REPDA DESCARGAS'!$K$357:$K$364</c:f>
              <c:numCache>
                <c:formatCode>#,##0.0</c:formatCode>
                <c:ptCount val="8"/>
                <c:pt idx="0">
                  <c:v>31536</c:v>
                </c:pt>
                <c:pt idx="1">
                  <c:v>7354.75</c:v>
                </c:pt>
                <c:pt idx="2">
                  <c:v>6441.6600000000044</c:v>
                </c:pt>
                <c:pt idx="3">
                  <c:v>1610669.5</c:v>
                </c:pt>
                <c:pt idx="4">
                  <c:v>2086402.1700000011</c:v>
                </c:pt>
                <c:pt idx="5">
                  <c:v>52398.9</c:v>
                </c:pt>
                <c:pt idx="6">
                  <c:v>26843327.670000009</c:v>
                </c:pt>
                <c:pt idx="7">
                  <c:v>82029.559999999285</c:v>
                </c:pt>
              </c:numCache>
            </c:numRef>
          </c:val>
        </c:ser>
        <c:dLbls>
          <c:showCatName val="1"/>
          <c:showPercent val="1"/>
        </c:dLbls>
        <c:gapWidth val="150"/>
        <c:splitType val="percent"/>
        <c:splitPos val="1"/>
        <c:secondPieSize val="75"/>
        <c:serLines/>
      </c:ofPieChart>
    </c:plotArea>
    <c:plotVisOnly val="1"/>
    <c:dispBlanksAs val="zero"/>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400"/>
            </a:pPr>
            <a:r>
              <a:rPr lang="en-US" sz="1400"/>
              <a:t>Aportación de Aguas Residuales</a:t>
            </a:r>
          </a:p>
        </c:rich>
      </c:tx>
    </c:title>
    <c:plotArea>
      <c:layout/>
      <c:barChart>
        <c:barDir val="col"/>
        <c:grouping val="clustered"/>
        <c:ser>
          <c:idx val="0"/>
          <c:order val="0"/>
          <c:tx>
            <c:strRef>
              <c:f>'Tablas presentacion'!$B$20</c:f>
              <c:strCache>
                <c:ptCount val="1"/>
                <c:pt idx="0">
                  <c:v>Urbana</c:v>
                </c:pt>
              </c:strCache>
            </c:strRef>
          </c:tx>
          <c:cat>
            <c:strRef>
              <c:f>'Tablas presentacion'!$A$21:$A$23</c:f>
              <c:strCache>
                <c:ptCount val="3"/>
                <c:pt idx="0">
                  <c:v>Libres - Oriental</c:v>
                </c:pt>
                <c:pt idx="1">
                  <c:v>Huamantla</c:v>
                </c:pt>
                <c:pt idx="2">
                  <c:v>Perote</c:v>
                </c:pt>
              </c:strCache>
            </c:strRef>
          </c:cat>
          <c:val>
            <c:numRef>
              <c:f>'Tablas presentacion'!$B$21:$B$23</c:f>
              <c:numCache>
                <c:formatCode>#,##0.00</c:formatCode>
                <c:ptCount val="3"/>
                <c:pt idx="0">
                  <c:v>370.0072156883196</c:v>
                </c:pt>
                <c:pt idx="1">
                  <c:v>263.51967822115466</c:v>
                </c:pt>
                <c:pt idx="2">
                  <c:v>262.13712589720069</c:v>
                </c:pt>
              </c:numCache>
            </c:numRef>
          </c:val>
        </c:ser>
        <c:ser>
          <c:idx val="1"/>
          <c:order val="1"/>
          <c:tx>
            <c:strRef>
              <c:f>'Tablas presentacion'!$C$20</c:f>
              <c:strCache>
                <c:ptCount val="1"/>
                <c:pt idx="0">
                  <c:v>Rural</c:v>
                </c:pt>
              </c:strCache>
            </c:strRef>
          </c:tx>
          <c:cat>
            <c:strRef>
              <c:f>'Tablas presentacion'!$A$21:$A$23</c:f>
              <c:strCache>
                <c:ptCount val="3"/>
                <c:pt idx="0">
                  <c:v>Libres - Oriental</c:v>
                </c:pt>
                <c:pt idx="1">
                  <c:v>Huamantla</c:v>
                </c:pt>
                <c:pt idx="2">
                  <c:v>Perote</c:v>
                </c:pt>
              </c:strCache>
            </c:strRef>
          </c:cat>
          <c:val>
            <c:numRef>
              <c:f>'Tablas presentacion'!$C$21:$C$23</c:f>
              <c:numCache>
                <c:formatCode>#,##0.00</c:formatCode>
                <c:ptCount val="3"/>
                <c:pt idx="0">
                  <c:v>396.62086204333286</c:v>
                </c:pt>
                <c:pt idx="1">
                  <c:v>86.614789205809657</c:v>
                </c:pt>
                <c:pt idx="2">
                  <c:v>164.77338059802179</c:v>
                </c:pt>
              </c:numCache>
            </c:numRef>
          </c:val>
        </c:ser>
        <c:axId val="126213120"/>
        <c:axId val="126214912"/>
      </c:barChart>
      <c:catAx>
        <c:axId val="126213120"/>
        <c:scaling>
          <c:orientation val="minMax"/>
        </c:scaling>
        <c:axPos val="b"/>
        <c:majorTickMark val="none"/>
        <c:tickLblPos val="nextTo"/>
        <c:crossAx val="126214912"/>
        <c:crosses val="autoZero"/>
        <c:auto val="1"/>
        <c:lblAlgn val="ctr"/>
        <c:lblOffset val="100"/>
      </c:catAx>
      <c:valAx>
        <c:axId val="126214912"/>
        <c:scaling>
          <c:orientation val="minMax"/>
          <c:max val="400"/>
        </c:scaling>
        <c:axPos val="l"/>
        <c:majorGridlines>
          <c:spPr>
            <a:ln>
              <a:prstDash val="sysDot"/>
            </a:ln>
          </c:spPr>
        </c:majorGridlines>
        <c:title>
          <c:tx>
            <c:rich>
              <a:bodyPr/>
              <a:lstStyle/>
              <a:p>
                <a:pPr>
                  <a:defRPr/>
                </a:pPr>
                <a:r>
                  <a:rPr lang="en-US" dirty="0" smtClean="0"/>
                  <a:t>l/s</a:t>
                </a:r>
                <a:endParaRPr lang="en-US" dirty="0"/>
              </a:p>
            </c:rich>
          </c:tx>
        </c:title>
        <c:numFmt formatCode="#,##0.00" sourceLinked="1"/>
        <c:tickLblPos val="nextTo"/>
        <c:crossAx val="126213120"/>
        <c:crosses val="autoZero"/>
        <c:crossBetween val="between"/>
        <c:majorUnit val="100"/>
      </c:valAx>
    </c:plotArea>
    <c:legend>
      <c:legendPos val="r"/>
    </c:legend>
    <c:plotVisOnly val="1"/>
    <c:dispBlanksAs val="gap"/>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MX"/>
  <c:chart>
    <c:autoTitleDeleted val="1"/>
    <c:view3D>
      <c:rotX val="30"/>
      <c:perspective val="30"/>
    </c:view3D>
    <c:plotArea>
      <c:layout/>
      <c:pie3DChart>
        <c:varyColors val="1"/>
        <c:ser>
          <c:idx val="0"/>
          <c:order val="0"/>
          <c:tx>
            <c:strRef>
              <c:f>'Tablas presentacion'!$F$1</c:f>
              <c:strCache>
                <c:ptCount val="1"/>
                <c:pt idx="0">
                  <c:v>2009</c:v>
                </c:pt>
              </c:strCache>
            </c:strRef>
          </c:tx>
          <c:dLbls>
            <c:dLbl>
              <c:idx val="0"/>
              <c:layout>
                <c:manualLayout>
                  <c:x val="-0.18999240984018964"/>
                  <c:y val="-4.8382618839312046E-2"/>
                </c:manualLayout>
              </c:layout>
              <c:showVal val="1"/>
              <c:showCatName val="1"/>
              <c:showPercent val="1"/>
            </c:dLbl>
            <c:dLbl>
              <c:idx val="1"/>
              <c:layout>
                <c:manualLayout>
                  <c:x val="8.6507713255494223E-2"/>
                  <c:y val="-0.17449658792650921"/>
                </c:manualLayout>
              </c:layout>
              <c:showVal val="1"/>
              <c:showCatName val="1"/>
              <c:showPercent val="1"/>
            </c:dLbl>
            <c:dLbl>
              <c:idx val="2"/>
              <c:layout>
                <c:manualLayout>
                  <c:x val="4.7377284269260522E-2"/>
                  <c:y val="1.7299970836978738E-2"/>
                </c:manualLayout>
              </c:layout>
              <c:showVal val="1"/>
              <c:showCatName val="1"/>
              <c:showPercent val="1"/>
            </c:dLbl>
            <c:numFmt formatCode="0.0%" sourceLinked="0"/>
            <c:showVal val="1"/>
            <c:showCatName val="1"/>
            <c:showPercent val="1"/>
            <c:showLeaderLines val="1"/>
          </c:dLbls>
          <c:cat>
            <c:strRef>
              <c:f>'Tablas presentacion'!$C$2:$C$4</c:f>
              <c:strCache>
                <c:ptCount val="3"/>
                <c:pt idx="0">
                  <c:v>Libres - Oriental</c:v>
                </c:pt>
                <c:pt idx="1">
                  <c:v>Huamantla</c:v>
                </c:pt>
                <c:pt idx="2">
                  <c:v>Perote</c:v>
                </c:pt>
              </c:strCache>
            </c:strRef>
          </c:cat>
          <c:val>
            <c:numRef>
              <c:f>'Tablas presentacion'!$F$2:$F$4</c:f>
              <c:numCache>
                <c:formatCode>#,##0</c:formatCode>
                <c:ptCount val="3"/>
                <c:pt idx="0">
                  <c:v>334724</c:v>
                </c:pt>
                <c:pt idx="1">
                  <c:v>154835</c:v>
                </c:pt>
                <c:pt idx="2">
                  <c:v>173046</c:v>
                </c:pt>
              </c:numCache>
            </c:numRef>
          </c:val>
        </c:ser>
        <c:dLbls>
          <c:showCatName val="1"/>
          <c:showPercent val="1"/>
        </c:dLbls>
      </c:pie3DChart>
    </c:plotArea>
    <c:plotVisOnly val="1"/>
    <c:dispBlanksAs val="zero"/>
  </c:chart>
  <c:spPr>
    <a:noFill/>
    <a:ln>
      <a:noFill/>
    </a:ln>
  </c:spPr>
  <c:txPr>
    <a:bodyPr/>
    <a:lstStyle/>
    <a:p>
      <a:pPr>
        <a:defRPr sz="1200" b="1">
          <a:latin typeface="Tahoma" pitchFamily="34" charset="0"/>
          <a:ea typeface="Tahoma" pitchFamily="34" charset="0"/>
          <a:cs typeface="Tahoma" pitchFamily="34" charset="0"/>
        </a:defRPr>
      </a:pPr>
      <a:endParaRPr lang="es-MX"/>
    </a:p>
  </c:txPr>
  <c:externalData r:id="rId1">
    <c:autoUpdate val="1"/>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200"/>
            </a:pPr>
            <a:r>
              <a:rPr lang="en-US" sz="1200" dirty="0" err="1"/>
              <a:t>Aportación</a:t>
            </a:r>
            <a:r>
              <a:rPr lang="en-US" sz="1200" dirty="0"/>
              <a:t> de </a:t>
            </a:r>
            <a:r>
              <a:rPr lang="en-US" sz="1200" dirty="0" err="1"/>
              <a:t>Aguas</a:t>
            </a:r>
            <a:r>
              <a:rPr lang="en-US" sz="1200" dirty="0"/>
              <a:t> </a:t>
            </a:r>
            <a:r>
              <a:rPr lang="en-US" sz="1200" dirty="0" err="1"/>
              <a:t>Residuales</a:t>
            </a:r>
            <a:r>
              <a:rPr lang="en-US" sz="1200" dirty="0"/>
              <a:t> </a:t>
            </a:r>
            <a:r>
              <a:rPr lang="en-US" sz="1200" dirty="0" smtClean="0"/>
              <a:t>(l/s)</a:t>
            </a:r>
            <a:endParaRPr lang="en-US" sz="1200" dirty="0"/>
          </a:p>
        </c:rich>
      </c:tx>
    </c:title>
    <c:view3D>
      <c:rotY val="20"/>
      <c:depthPercent val="70"/>
      <c:perspective val="0"/>
    </c:view3D>
    <c:plotArea>
      <c:layout>
        <c:manualLayout>
          <c:layoutTarget val="inner"/>
          <c:xMode val="edge"/>
          <c:yMode val="edge"/>
          <c:x val="5.1388888888888887E-2"/>
          <c:y val="0.19195657961092405"/>
          <c:w val="0.88888888888888884"/>
          <c:h val="0.72499437570303704"/>
        </c:manualLayout>
      </c:layout>
      <c:pie3DChart>
        <c:varyColors val="1"/>
        <c:ser>
          <c:idx val="0"/>
          <c:order val="0"/>
          <c:tx>
            <c:strRef>
              <c:f>'Tablas presentacion'!$A$19</c:f>
              <c:strCache>
                <c:ptCount val="1"/>
                <c:pt idx="0">
                  <c:v>Aportacion de AR 2009</c:v>
                </c:pt>
              </c:strCache>
            </c:strRef>
          </c:tx>
          <c:spPr>
            <a:scene3d>
              <a:camera prst="orthographicFront"/>
              <a:lightRig rig="threePt" dir="t"/>
            </a:scene3d>
            <a:sp3d>
              <a:bevelT w="0"/>
            </a:sp3d>
          </c:spPr>
          <c:dLbls>
            <c:dLbl>
              <c:idx val="0"/>
              <c:layout>
                <c:manualLayout>
                  <c:x val="-0.27875951443569524"/>
                  <c:y val="-0.24297509856900196"/>
                </c:manualLayout>
              </c:layout>
              <c:showCatName val="1"/>
              <c:showPercent val="1"/>
            </c:dLbl>
            <c:dLbl>
              <c:idx val="1"/>
              <c:layout>
                <c:manualLayout>
                  <c:x val="0.13979314432785694"/>
                  <c:y val="-0.18592190275328124"/>
                </c:manualLayout>
              </c:layout>
              <c:showCatName val="1"/>
              <c:showPercent val="1"/>
            </c:dLbl>
            <c:numFmt formatCode="0.0%" sourceLinked="0"/>
            <c:txPr>
              <a:bodyPr/>
              <a:lstStyle/>
              <a:p>
                <a:pPr>
                  <a:defRPr sz="1200"/>
                </a:pPr>
                <a:endParaRPr lang="es-MX"/>
              </a:p>
            </c:txPr>
            <c:showCatName val="1"/>
            <c:showPercent val="1"/>
            <c:showLeaderLines val="1"/>
          </c:dLbls>
          <c:cat>
            <c:strRef>
              <c:f>'Tablas presentacion'!$A$21:$A$23</c:f>
              <c:strCache>
                <c:ptCount val="3"/>
                <c:pt idx="0">
                  <c:v>Libres - Oriental</c:v>
                </c:pt>
                <c:pt idx="1">
                  <c:v>Huamantla</c:v>
                </c:pt>
                <c:pt idx="2">
                  <c:v>Perote</c:v>
                </c:pt>
              </c:strCache>
            </c:strRef>
          </c:cat>
          <c:val>
            <c:numRef>
              <c:f>'Tablas presentacion'!$D$21:$D$23</c:f>
              <c:numCache>
                <c:formatCode>#,##0.000</c:formatCode>
                <c:ptCount val="3"/>
                <c:pt idx="0">
                  <c:v>766.62807773165355</c:v>
                </c:pt>
                <c:pt idx="1">
                  <c:v>350.1344674269647</c:v>
                </c:pt>
                <c:pt idx="2">
                  <c:v>426.91050649522197</c:v>
                </c:pt>
              </c:numCache>
            </c:numRef>
          </c:val>
        </c:ser>
        <c:dLbls>
          <c:showCatName val="1"/>
          <c:showPercent val="1"/>
        </c:dLbls>
      </c:pie3DChart>
    </c:plotArea>
    <c:plotVisOnly val="1"/>
    <c:dispBlanksAs val="zero"/>
  </c:chart>
  <c:spPr>
    <a:noFill/>
    <a:ln>
      <a:noFill/>
    </a:ln>
  </c:spPr>
  <c:txPr>
    <a:bodyPr/>
    <a:lstStyle/>
    <a:p>
      <a:pPr>
        <a:defRPr sz="1200"/>
      </a:pPr>
      <a:endParaRPr lang="es-MX"/>
    </a:p>
  </c:txPr>
  <c:externalData r:id="rId1">
    <c:autoUpdate val="1"/>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es-MX"/>
  <c:chart>
    <c:plotArea>
      <c:layout/>
      <c:barChart>
        <c:barDir val="col"/>
        <c:grouping val="clustered"/>
        <c:ser>
          <c:idx val="0"/>
          <c:order val="0"/>
          <c:tx>
            <c:strRef>
              <c:f>Hoja1!$A$3</c:f>
              <c:strCache>
                <c:ptCount val="1"/>
                <c:pt idx="0">
                  <c:v>Inercial</c:v>
                </c:pt>
              </c:strCache>
            </c:strRef>
          </c:tx>
          <c:spPr>
            <a:solidFill>
              <a:srgbClr val="FFC000"/>
            </a:solidFill>
          </c:spPr>
          <c:dLbls>
            <c:txPr>
              <a:bodyPr rot="-5400000" vert="horz"/>
              <a:lstStyle/>
              <a:p>
                <a:pPr>
                  <a:defRPr sz="1100"/>
                </a:pPr>
                <a:endParaRPr lang="es-MX"/>
              </a:p>
            </c:txPr>
            <c:showVal val="1"/>
          </c:dLbls>
          <c:cat>
            <c:numRef>
              <c:f>Hoja1!$B$2:$BW$2</c:f>
              <c:numCache>
                <c:formatCode>0</c:formatCode>
                <c:ptCount val="5"/>
                <c:pt idx="0">
                  <c:v>2011</c:v>
                </c:pt>
                <c:pt idx="1">
                  <c:v>2018</c:v>
                </c:pt>
                <c:pt idx="2">
                  <c:v>2024</c:v>
                </c:pt>
                <c:pt idx="3">
                  <c:v>2030</c:v>
                </c:pt>
                <c:pt idx="4">
                  <c:v>2040</c:v>
                </c:pt>
              </c:numCache>
            </c:numRef>
          </c:cat>
          <c:val>
            <c:numRef>
              <c:f>Hoja1!$B$3:$BW$3</c:f>
              <c:numCache>
                <c:formatCode>0</c:formatCode>
                <c:ptCount val="5"/>
                <c:pt idx="0">
                  <c:v>332.76379981582556</c:v>
                </c:pt>
                <c:pt idx="1">
                  <c:v>320.17336350237724</c:v>
                </c:pt>
                <c:pt idx="2">
                  <c:v>310.08125191104165</c:v>
                </c:pt>
                <c:pt idx="3">
                  <c:v>300.58890354695723</c:v>
                </c:pt>
                <c:pt idx="4">
                  <c:v>285.82667398275618</c:v>
                </c:pt>
              </c:numCache>
            </c:numRef>
          </c:val>
        </c:ser>
        <c:ser>
          <c:idx val="1"/>
          <c:order val="1"/>
          <c:tx>
            <c:strRef>
              <c:f>Hoja1!$A$4</c:f>
              <c:strCache>
                <c:ptCount val="1"/>
                <c:pt idx="0">
                  <c:v>Máxima Tecnificación</c:v>
                </c:pt>
              </c:strCache>
            </c:strRef>
          </c:tx>
          <c:spPr>
            <a:solidFill>
              <a:srgbClr val="00B0F0"/>
            </a:solidFill>
          </c:spPr>
          <c:dLbls>
            <c:txPr>
              <a:bodyPr rot="-5400000" vert="horz"/>
              <a:lstStyle/>
              <a:p>
                <a:pPr>
                  <a:defRPr sz="1100"/>
                </a:pPr>
                <a:endParaRPr lang="es-MX"/>
              </a:p>
            </c:txPr>
            <c:showVal val="1"/>
          </c:dLbls>
          <c:cat>
            <c:numRef>
              <c:f>Hoja1!$B$2:$BW$2</c:f>
              <c:numCache>
                <c:formatCode>0</c:formatCode>
                <c:ptCount val="5"/>
                <c:pt idx="0">
                  <c:v>2011</c:v>
                </c:pt>
                <c:pt idx="1">
                  <c:v>2018</c:v>
                </c:pt>
                <c:pt idx="2">
                  <c:v>2024</c:v>
                </c:pt>
                <c:pt idx="3">
                  <c:v>2030</c:v>
                </c:pt>
                <c:pt idx="4">
                  <c:v>2040</c:v>
                </c:pt>
              </c:numCache>
            </c:numRef>
          </c:cat>
          <c:val>
            <c:numRef>
              <c:f>Hoja1!$B$4:$BW$4</c:f>
              <c:numCache>
                <c:formatCode>0</c:formatCode>
                <c:ptCount val="5"/>
                <c:pt idx="0">
                  <c:v>328.8762405457353</c:v>
                </c:pt>
                <c:pt idx="1">
                  <c:v>292.25258053816373</c:v>
                </c:pt>
                <c:pt idx="2">
                  <c:v>265.55837101397879</c:v>
                </c:pt>
                <c:pt idx="3">
                  <c:v>242.64764913109548</c:v>
                </c:pt>
                <c:pt idx="4">
                  <c:v>213.88037659564023</c:v>
                </c:pt>
              </c:numCache>
            </c:numRef>
          </c:val>
        </c:ser>
        <c:ser>
          <c:idx val="2"/>
          <c:order val="2"/>
          <c:tx>
            <c:strRef>
              <c:f>Hoja1!$A$5</c:f>
              <c:strCache>
                <c:ptCount val="1"/>
                <c:pt idx="0">
                  <c:v>Condiciones de equilibrio</c:v>
                </c:pt>
              </c:strCache>
            </c:strRef>
          </c:tx>
          <c:spPr>
            <a:solidFill>
              <a:srgbClr val="FFFF00"/>
            </a:solidFill>
          </c:spPr>
          <c:dLbls>
            <c:txPr>
              <a:bodyPr rot="-5400000" vert="horz"/>
              <a:lstStyle/>
              <a:p>
                <a:pPr>
                  <a:defRPr sz="1100"/>
                </a:pPr>
                <a:endParaRPr lang="es-MX"/>
              </a:p>
            </c:txPr>
            <c:showVal val="1"/>
          </c:dLbls>
          <c:cat>
            <c:numRef>
              <c:f>Hoja1!$B$2:$BW$2</c:f>
              <c:numCache>
                <c:formatCode>0</c:formatCode>
                <c:ptCount val="5"/>
                <c:pt idx="0">
                  <c:v>2011</c:v>
                </c:pt>
                <c:pt idx="1">
                  <c:v>2018</c:v>
                </c:pt>
                <c:pt idx="2">
                  <c:v>2024</c:v>
                </c:pt>
                <c:pt idx="3">
                  <c:v>2030</c:v>
                </c:pt>
                <c:pt idx="4">
                  <c:v>2040</c:v>
                </c:pt>
              </c:numCache>
            </c:numRef>
          </c:cat>
          <c:val>
            <c:numRef>
              <c:f>Hoja1!$B$5:$BW$5</c:f>
              <c:numCache>
                <c:formatCode>0</c:formatCode>
                <c:ptCount val="5"/>
                <c:pt idx="0">
                  <c:v>277</c:v>
                </c:pt>
                <c:pt idx="1">
                  <c:v>277</c:v>
                </c:pt>
                <c:pt idx="2">
                  <c:v>277</c:v>
                </c:pt>
                <c:pt idx="3">
                  <c:v>277</c:v>
                </c:pt>
                <c:pt idx="4">
                  <c:v>277</c:v>
                </c:pt>
              </c:numCache>
            </c:numRef>
          </c:val>
        </c:ser>
        <c:ser>
          <c:idx val="3"/>
          <c:order val="3"/>
          <c:tx>
            <c:strRef>
              <c:f>Hoja1!$A$6</c:f>
              <c:strCache>
                <c:ptCount val="1"/>
                <c:pt idx="0">
                  <c:v>Status Quo</c:v>
                </c:pt>
              </c:strCache>
            </c:strRef>
          </c:tx>
          <c:spPr>
            <a:solidFill>
              <a:schemeClr val="accent2">
                <a:lumMod val="75000"/>
              </a:schemeClr>
            </a:solidFill>
          </c:spPr>
          <c:dLbls>
            <c:txPr>
              <a:bodyPr rot="-5400000" vert="horz"/>
              <a:lstStyle/>
              <a:p>
                <a:pPr>
                  <a:defRPr sz="1100"/>
                </a:pPr>
                <a:endParaRPr lang="es-MX"/>
              </a:p>
            </c:txPr>
            <c:showVal val="1"/>
          </c:dLbls>
          <c:cat>
            <c:numRef>
              <c:f>Hoja1!$B$2:$BW$2</c:f>
              <c:numCache>
                <c:formatCode>0</c:formatCode>
                <c:ptCount val="5"/>
                <c:pt idx="0">
                  <c:v>2011</c:v>
                </c:pt>
                <c:pt idx="1">
                  <c:v>2018</c:v>
                </c:pt>
                <c:pt idx="2">
                  <c:v>2024</c:v>
                </c:pt>
                <c:pt idx="3">
                  <c:v>2030</c:v>
                </c:pt>
                <c:pt idx="4">
                  <c:v>2040</c:v>
                </c:pt>
              </c:numCache>
            </c:numRef>
          </c:cat>
          <c:val>
            <c:numRef>
              <c:f>Hoja1!$B$6:$BW$6</c:f>
              <c:numCache>
                <c:formatCode>0</c:formatCode>
                <c:ptCount val="5"/>
                <c:pt idx="0">
                  <c:v>334.74643351980632</c:v>
                </c:pt>
                <c:pt idx="1">
                  <c:v>334.74643351980632</c:v>
                </c:pt>
                <c:pt idx="2">
                  <c:v>334.74643351980632</c:v>
                </c:pt>
                <c:pt idx="3">
                  <c:v>334.74643351980632</c:v>
                </c:pt>
                <c:pt idx="4">
                  <c:v>334.74643351980632</c:v>
                </c:pt>
              </c:numCache>
            </c:numRef>
          </c:val>
        </c:ser>
        <c:ser>
          <c:idx val="4"/>
          <c:order val="4"/>
          <c:tx>
            <c:strRef>
              <c:f>Hoja1!$A$8</c:f>
              <c:strCache>
                <c:ptCount val="1"/>
                <c:pt idx="0">
                  <c:v>REPDA</c:v>
                </c:pt>
              </c:strCache>
            </c:strRef>
          </c:tx>
          <c:spPr>
            <a:solidFill>
              <a:srgbClr val="00FF00"/>
            </a:solidFill>
          </c:spPr>
          <c:dLbls>
            <c:txPr>
              <a:bodyPr rot="-5400000" vert="horz"/>
              <a:lstStyle/>
              <a:p>
                <a:pPr>
                  <a:defRPr sz="1100"/>
                </a:pPr>
                <a:endParaRPr lang="es-MX"/>
              </a:p>
            </c:txPr>
            <c:showVal val="1"/>
          </c:dLbls>
          <c:cat>
            <c:numRef>
              <c:f>Hoja1!$B$2:$BW$2</c:f>
              <c:numCache>
                <c:formatCode>0</c:formatCode>
                <c:ptCount val="5"/>
                <c:pt idx="0">
                  <c:v>2011</c:v>
                </c:pt>
                <c:pt idx="1">
                  <c:v>2018</c:v>
                </c:pt>
                <c:pt idx="2">
                  <c:v>2024</c:v>
                </c:pt>
                <c:pt idx="3">
                  <c:v>2030</c:v>
                </c:pt>
                <c:pt idx="4">
                  <c:v>2040</c:v>
                </c:pt>
              </c:numCache>
            </c:numRef>
          </c:cat>
          <c:val>
            <c:numRef>
              <c:f>Hoja1!$B$8:$BW$8</c:f>
              <c:numCache>
                <c:formatCode>0</c:formatCode>
                <c:ptCount val="5"/>
                <c:pt idx="0">
                  <c:v>245</c:v>
                </c:pt>
                <c:pt idx="1">
                  <c:v>245</c:v>
                </c:pt>
                <c:pt idx="2">
                  <c:v>245</c:v>
                </c:pt>
                <c:pt idx="3">
                  <c:v>245</c:v>
                </c:pt>
                <c:pt idx="4">
                  <c:v>245</c:v>
                </c:pt>
              </c:numCache>
            </c:numRef>
          </c:val>
        </c:ser>
        <c:ser>
          <c:idx val="5"/>
          <c:order val="5"/>
          <c:tx>
            <c:strRef>
              <c:f>Hoja1!$A$7</c:f>
              <c:strCache>
                <c:ptCount val="1"/>
                <c:pt idx="0">
                  <c:v>Condiciones iniciales</c:v>
                </c:pt>
              </c:strCache>
            </c:strRef>
          </c:tx>
          <c:cat>
            <c:numRef>
              <c:f>Hoja1!$B$2:$BW$2</c:f>
              <c:numCache>
                <c:formatCode>0</c:formatCode>
                <c:ptCount val="5"/>
                <c:pt idx="0">
                  <c:v>2011</c:v>
                </c:pt>
                <c:pt idx="1">
                  <c:v>2018</c:v>
                </c:pt>
                <c:pt idx="2">
                  <c:v>2024</c:v>
                </c:pt>
                <c:pt idx="3">
                  <c:v>2030</c:v>
                </c:pt>
                <c:pt idx="4">
                  <c:v>2040</c:v>
                </c:pt>
              </c:numCache>
            </c:numRef>
          </c:cat>
          <c:val>
            <c:numRef>
              <c:f>Hoja1!$B$7:$BW$7</c:f>
              <c:numCache>
                <c:formatCode>0</c:formatCode>
                <c:ptCount val="5"/>
                <c:pt idx="0">
                  <c:v>0</c:v>
                </c:pt>
                <c:pt idx="1">
                  <c:v>0</c:v>
                </c:pt>
                <c:pt idx="2">
                  <c:v>0</c:v>
                </c:pt>
                <c:pt idx="3">
                  <c:v>0</c:v>
                </c:pt>
                <c:pt idx="4">
                  <c:v>0</c:v>
                </c:pt>
              </c:numCache>
            </c:numRef>
          </c:val>
        </c:ser>
        <c:axId val="126415616"/>
        <c:axId val="126417152"/>
      </c:barChart>
      <c:catAx>
        <c:axId val="126415616"/>
        <c:scaling>
          <c:orientation val="minMax"/>
        </c:scaling>
        <c:axPos val="b"/>
        <c:numFmt formatCode="0" sourceLinked="1"/>
        <c:tickLblPos val="nextTo"/>
        <c:txPr>
          <a:bodyPr rot="0" vert="horz"/>
          <a:lstStyle/>
          <a:p>
            <a:pPr>
              <a:defRPr sz="1600"/>
            </a:pPr>
            <a:endParaRPr lang="es-MX"/>
          </a:p>
        </c:txPr>
        <c:crossAx val="126417152"/>
        <c:crosses val="autoZero"/>
        <c:auto val="1"/>
        <c:lblAlgn val="ctr"/>
        <c:lblOffset val="100"/>
      </c:catAx>
      <c:valAx>
        <c:axId val="126417152"/>
        <c:scaling>
          <c:orientation val="minMax"/>
        </c:scaling>
        <c:delete val="1"/>
        <c:axPos val="l"/>
        <c:title>
          <c:tx>
            <c:rich>
              <a:bodyPr rot="-5400000" vert="horz"/>
              <a:lstStyle/>
              <a:p>
                <a:pPr>
                  <a:defRPr sz="1600"/>
                </a:pPr>
                <a:r>
                  <a:rPr lang="en-US" sz="1600" dirty="0" err="1"/>
                  <a:t>Extracción</a:t>
                </a:r>
                <a:r>
                  <a:rPr lang="en-US" sz="1600" dirty="0"/>
                  <a:t> </a:t>
                </a:r>
                <a:r>
                  <a:rPr lang="en-US" sz="1600" dirty="0" err="1"/>
                  <a:t>anual</a:t>
                </a:r>
                <a:r>
                  <a:rPr lang="en-US" sz="1600" dirty="0"/>
                  <a:t> (</a:t>
                </a:r>
                <a:r>
                  <a:rPr lang="en-US" sz="1600" dirty="0" smtClean="0"/>
                  <a:t>hm³)</a:t>
                </a:r>
                <a:endParaRPr lang="en-US" sz="1600" dirty="0"/>
              </a:p>
            </c:rich>
          </c:tx>
        </c:title>
        <c:numFmt formatCode="0" sourceLinked="1"/>
        <c:tickLblPos val="none"/>
        <c:crossAx val="126415616"/>
        <c:crosses val="autoZero"/>
        <c:crossBetween val="between"/>
      </c:valAx>
    </c:plotArea>
    <c:legend>
      <c:legendPos val="b"/>
      <c:legendEntry>
        <c:idx val="5"/>
        <c:delete val="1"/>
      </c:legendEntry>
      <c:layout>
        <c:manualLayout>
          <c:xMode val="edge"/>
          <c:yMode val="edge"/>
          <c:x val="0"/>
          <c:y val="0.81940377810687681"/>
          <c:w val="0.98428490324208551"/>
          <c:h val="0.16713629220977425"/>
        </c:manualLayout>
      </c:layout>
      <c:txPr>
        <a:bodyPr/>
        <a:lstStyle/>
        <a:p>
          <a:pPr>
            <a:defRPr sz="1600"/>
          </a:pPr>
          <a:endParaRPr lang="es-MX"/>
        </a:p>
      </c:txPr>
    </c:legend>
    <c:plotVisOnly val="1"/>
    <c:dispBlanksAs val="gap"/>
  </c:chart>
  <c:externalData r:id="rId1">
    <c:autoUpdate val="1"/>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es-MX"/>
  <c:roundedCorners val="1"/>
  <c:chart>
    <c:autoTitleDeleted val="1"/>
    <c:plotArea>
      <c:layout/>
      <c:barChart>
        <c:barDir val="col"/>
        <c:grouping val="clustered"/>
        <c:varyColors val="1"/>
        <c:ser>
          <c:idx val="0"/>
          <c:order val="0"/>
          <c:tx>
            <c:v>Beneficio con respecto a escenario inercial</c:v>
          </c:tx>
          <c:spPr>
            <a:solidFill>
              <a:srgbClr val="0F6FC6"/>
            </a:solidFill>
          </c:spPr>
          <c:invertIfNegative val="1"/>
          <c:dLbls>
            <c:dLbl>
              <c:idx val="1"/>
              <c:layout>
                <c:manualLayout>
                  <c:x val="0.11374674733959816"/>
                  <c:y val="3.2113325221039282E-2"/>
                </c:manualLayout>
              </c:layout>
              <c:showLegendKey val="1"/>
              <c:showVal val="1"/>
              <c:showCatName val="1"/>
              <c:showSerName val="1"/>
              <c:showPercent val="1"/>
              <c:showBubbleSize val="1"/>
            </c:dLbl>
            <c:dLbl>
              <c:idx val="3"/>
              <c:layout>
                <c:manualLayout>
                  <c:x val="2.8796644896100787E-2"/>
                  <c:y val="-7.4107673587013971E-3"/>
                </c:manualLayout>
              </c:layout>
              <c:showLegendKey val="1"/>
              <c:showVal val="1"/>
              <c:showCatName val="1"/>
              <c:showSerName val="1"/>
              <c:showPercent val="1"/>
              <c:showBubbleSize val="1"/>
            </c:dLbl>
            <c:dLbl>
              <c:idx val="4"/>
              <c:layout>
                <c:manualLayout>
                  <c:x val="-2.0157651427270596E-2"/>
                  <c:y val="0.12351278931169002"/>
                </c:manualLayout>
              </c:layout>
              <c:showLegendKey val="1"/>
              <c:showVal val="1"/>
              <c:showCatName val="1"/>
              <c:showSerName val="1"/>
              <c:showPercent val="1"/>
              <c:showBubbleSize val="1"/>
            </c:dLbl>
            <c:showLegendKey val="1"/>
            <c:showVal val="1"/>
            <c:showCatName val="1"/>
            <c:showSerName val="1"/>
            <c:showPercent val="1"/>
            <c:showBubbleSize val="1"/>
          </c:dLbls>
          <c:cat>
            <c:strLit>
              <c:ptCount val="6"/>
              <c:pt idx="0">
                <c:v>Inercial (escenario de referencia)</c:v>
              </c:pt>
              <c:pt idx="1">
                <c:v>Condiciones iniciales</c:v>
              </c:pt>
              <c:pt idx="2">
                <c:v>REPDA</c:v>
              </c:pt>
              <c:pt idx="3">
                <c:v>STATUS QUO</c:v>
              </c:pt>
              <c:pt idx="4">
                <c:v>Máxima Tecnificación </c:v>
              </c:pt>
              <c:pt idx="5">
                <c:v>Equilibrio con tecnificación</c:v>
              </c:pt>
            </c:strLit>
          </c:cat>
          <c:val>
            <c:numLit>
              <c:formatCode>_-"$"* #,##0.00_-;\-"$"* #,##0.00_-;_-"$"* "-"??_-;_-@_-</c:formatCode>
              <c:ptCount val="6"/>
              <c:pt idx="0">
                <c:v>0</c:v>
              </c:pt>
              <c:pt idx="1">
                <c:v>-226.00793420719017</c:v>
              </c:pt>
              <c:pt idx="2">
                <c:v>-5.9942199811900991</c:v>
              </c:pt>
              <c:pt idx="3">
                <c:v>-26.056224768473328</c:v>
              </c:pt>
              <c:pt idx="4">
                <c:v>207.72613239677656</c:v>
              </c:pt>
              <c:pt idx="5">
                <c:v>212.44280191491347</c:v>
              </c:pt>
            </c:numLit>
          </c:val>
          <c:extLst>
            <c:ext xmlns:c14="http://schemas.microsoft.com/office/drawing/2007/8/2/chart" uri="{6F2FDCE9-48DA-4B69-8628-5D25D57E5C99}">
              <c14:invertSolidFillFmt>
                <c14:spPr xmlns:c14="http://schemas.microsoft.com/office/drawing/2007/8/2/chart">
                  <a:solidFill>
                    <a:srgbClr xmlns:mc="http://schemas.openxmlformats.org/markup-compatibility/2006" xmlns:a14="http://schemas.microsoft.com/office/drawing/2010/main" val="FFFFFF" mc:Ignorable=""/>
                  </a:solidFill>
                </c14:spPr>
              </c14:invertSolidFillFmt>
            </c:ext>
          </c:extLst>
        </c:ser>
        <c:axId val="127494016"/>
        <c:axId val="127495552"/>
      </c:barChart>
      <c:catAx>
        <c:axId val="127494016"/>
        <c:scaling>
          <c:orientation val="minMax"/>
        </c:scaling>
        <c:delete val="1"/>
        <c:axPos val="b"/>
        <c:majorTickMark val="cross"/>
        <c:minorTickMark val="cross"/>
        <c:tickLblPos val="none"/>
        <c:crossAx val="127495552"/>
        <c:crosses val="autoZero"/>
        <c:auto val="1"/>
        <c:lblAlgn val="ctr"/>
        <c:lblOffset val="100"/>
        <c:noMultiLvlLbl val="1"/>
      </c:catAx>
      <c:valAx>
        <c:axId val="127495552"/>
        <c:scaling>
          <c:orientation val="minMax"/>
        </c:scaling>
        <c:delete val="1"/>
        <c:axPos val="l"/>
        <c:majorGridlines/>
        <c:numFmt formatCode="_-&quot;$&quot;* #,##0.00_-;\-&quot;$&quot;* #,##0.00_-;_-&quot;$&quot;* &quot;-&quot;??_-;_-@_-" sourceLinked="1"/>
        <c:majorTickMark val="cross"/>
        <c:minorTickMark val="cross"/>
        <c:tickLblPos val="none"/>
        <c:crossAx val="127494016"/>
        <c:crosses val="autoZero"/>
        <c:crossBetween val="between"/>
      </c:valAx>
    </c:plotArea>
    <c:plotVisOnly val="1"/>
    <c:dispBlanksAs val="zero"/>
    <c:showDLblsOverMax val="1"/>
  </c:chart>
  <c:externalData r:id="rId1">
    <c:autoUpdate val="1"/>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es-MX"/>
  <c:chart>
    <c:plotArea>
      <c:layout/>
      <c:barChart>
        <c:barDir val="col"/>
        <c:grouping val="stacked"/>
        <c:ser>
          <c:idx val="0"/>
          <c:order val="0"/>
          <c:tx>
            <c:strRef>
              <c:f>GRAFICOS!$B$204</c:f>
              <c:strCache>
                <c:ptCount val="1"/>
                <c:pt idx="0">
                  <c:v>Recarga Natural</c:v>
                </c:pt>
              </c:strCache>
            </c:strRef>
          </c:tx>
          <c:cat>
            <c:strRef>
              <c:f>GRAFICOS!$C$203:$F$203</c:f>
              <c:strCache>
                <c:ptCount val="4"/>
                <c:pt idx="0">
                  <c:v>RECARGA</c:v>
                </c:pt>
                <c:pt idx="1">
                  <c:v>VOL. CONCESIONADO</c:v>
                </c:pt>
                <c:pt idx="2">
                  <c:v>DESCARGA</c:v>
                </c:pt>
                <c:pt idx="3">
                  <c:v>PERDIDA ANUAL DE RESERVA</c:v>
                </c:pt>
              </c:strCache>
            </c:strRef>
          </c:cat>
          <c:val>
            <c:numRef>
              <c:f>GRAFICOS!$C$204:$F$204</c:f>
              <c:numCache>
                <c:formatCode>General</c:formatCode>
                <c:ptCount val="4"/>
                <c:pt idx="0" formatCode="0.000">
                  <c:v>294.97704822273067</c:v>
                </c:pt>
              </c:numCache>
            </c:numRef>
          </c:val>
        </c:ser>
        <c:ser>
          <c:idx val="1"/>
          <c:order val="1"/>
          <c:tx>
            <c:strRef>
              <c:f>GRAFICOS!$B$205</c:f>
              <c:strCache>
                <c:ptCount val="1"/>
                <c:pt idx="0">
                  <c:v>Recarga Inducida</c:v>
                </c:pt>
              </c:strCache>
            </c:strRef>
          </c:tx>
          <c:cat>
            <c:strRef>
              <c:f>GRAFICOS!$C$203:$F$203</c:f>
              <c:strCache>
                <c:ptCount val="4"/>
                <c:pt idx="0">
                  <c:v>RECARGA</c:v>
                </c:pt>
                <c:pt idx="1">
                  <c:v>VOL. CONCESIONADO</c:v>
                </c:pt>
                <c:pt idx="2">
                  <c:v>DESCARGA</c:v>
                </c:pt>
                <c:pt idx="3">
                  <c:v>PERDIDA ANUAL DE RESERVA</c:v>
                </c:pt>
              </c:strCache>
            </c:strRef>
          </c:cat>
          <c:val>
            <c:numRef>
              <c:f>GRAFICOS!$C$205:$F$205</c:f>
              <c:numCache>
                <c:formatCode>General</c:formatCode>
                <c:ptCount val="4"/>
                <c:pt idx="0" formatCode="0.000">
                  <c:v>14.802258239325516</c:v>
                </c:pt>
              </c:numCache>
            </c:numRef>
          </c:val>
        </c:ser>
        <c:ser>
          <c:idx val="2"/>
          <c:order val="2"/>
          <c:tx>
            <c:strRef>
              <c:f>GRAFICOS!$B$206</c:f>
              <c:strCache>
                <c:ptCount val="1"/>
                <c:pt idx="0">
                  <c:v>Uso agrícola</c:v>
                </c:pt>
              </c:strCache>
            </c:strRef>
          </c:tx>
          <c:cat>
            <c:strRef>
              <c:f>GRAFICOS!$C$203:$F$203</c:f>
              <c:strCache>
                <c:ptCount val="4"/>
                <c:pt idx="0">
                  <c:v>RECARGA</c:v>
                </c:pt>
                <c:pt idx="1">
                  <c:v>VOL. CONCESIONADO</c:v>
                </c:pt>
                <c:pt idx="2">
                  <c:v>DESCARGA</c:v>
                </c:pt>
                <c:pt idx="3">
                  <c:v>PERDIDA ANUAL DE RESERVA</c:v>
                </c:pt>
              </c:strCache>
            </c:strRef>
          </c:cat>
          <c:val>
            <c:numRef>
              <c:f>GRAFICOS!$C$206:$F$206</c:f>
              <c:numCache>
                <c:formatCode>0.000</c:formatCode>
                <c:ptCount val="4"/>
                <c:pt idx="1">
                  <c:v>145.60019119999998</c:v>
                </c:pt>
                <c:pt idx="2">
                  <c:v>188</c:v>
                </c:pt>
              </c:numCache>
            </c:numRef>
          </c:val>
        </c:ser>
        <c:ser>
          <c:idx val="3"/>
          <c:order val="3"/>
          <c:tx>
            <c:strRef>
              <c:f>GRAFICOS!$B$207</c:f>
              <c:strCache>
                <c:ptCount val="1"/>
                <c:pt idx="0">
                  <c:v>Uso público - urbano</c:v>
                </c:pt>
              </c:strCache>
            </c:strRef>
          </c:tx>
          <c:cat>
            <c:strRef>
              <c:f>GRAFICOS!$C$203:$F$203</c:f>
              <c:strCache>
                <c:ptCount val="4"/>
                <c:pt idx="0">
                  <c:v>RECARGA</c:v>
                </c:pt>
                <c:pt idx="1">
                  <c:v>VOL. CONCESIONADO</c:v>
                </c:pt>
                <c:pt idx="2">
                  <c:v>DESCARGA</c:v>
                </c:pt>
                <c:pt idx="3">
                  <c:v>PERDIDA ANUAL DE RESERVA</c:v>
                </c:pt>
              </c:strCache>
            </c:strRef>
          </c:cat>
          <c:val>
            <c:numRef>
              <c:f>GRAFICOS!$C$207:$F$207</c:f>
              <c:numCache>
                <c:formatCode>0.000</c:formatCode>
                <c:ptCount val="4"/>
                <c:pt idx="1">
                  <c:v>12.20204865</c:v>
                </c:pt>
                <c:pt idx="2">
                  <c:v>30.5</c:v>
                </c:pt>
              </c:numCache>
            </c:numRef>
          </c:val>
        </c:ser>
        <c:ser>
          <c:idx val="4"/>
          <c:order val="4"/>
          <c:tx>
            <c:strRef>
              <c:f>GRAFICOS!$B$208</c:f>
              <c:strCache>
                <c:ptCount val="1"/>
                <c:pt idx="0">
                  <c:v>Uso industrial</c:v>
                </c:pt>
              </c:strCache>
            </c:strRef>
          </c:tx>
          <c:cat>
            <c:strRef>
              <c:f>GRAFICOS!$C$203:$F$203</c:f>
              <c:strCache>
                <c:ptCount val="4"/>
                <c:pt idx="0">
                  <c:v>RECARGA</c:v>
                </c:pt>
                <c:pt idx="1">
                  <c:v>VOL. CONCESIONADO</c:v>
                </c:pt>
                <c:pt idx="2">
                  <c:v>DESCARGA</c:v>
                </c:pt>
                <c:pt idx="3">
                  <c:v>PERDIDA ANUAL DE RESERVA</c:v>
                </c:pt>
              </c:strCache>
            </c:strRef>
          </c:cat>
          <c:val>
            <c:numRef>
              <c:f>GRAFICOS!$C$208:$F$208</c:f>
              <c:numCache>
                <c:formatCode>0.000</c:formatCode>
                <c:ptCount val="4"/>
                <c:pt idx="1">
                  <c:v>2.2419240000000076</c:v>
                </c:pt>
                <c:pt idx="2">
                  <c:v>2.2419240000000076</c:v>
                </c:pt>
              </c:numCache>
            </c:numRef>
          </c:val>
        </c:ser>
        <c:ser>
          <c:idx val="5"/>
          <c:order val="5"/>
          <c:tx>
            <c:strRef>
              <c:f>GRAFICOS!$B$209</c:f>
              <c:strCache>
                <c:ptCount val="1"/>
                <c:pt idx="0">
                  <c:v>Uso pecuario</c:v>
                </c:pt>
              </c:strCache>
            </c:strRef>
          </c:tx>
          <c:cat>
            <c:strRef>
              <c:f>GRAFICOS!$C$203:$F$203</c:f>
              <c:strCache>
                <c:ptCount val="4"/>
                <c:pt idx="0">
                  <c:v>RECARGA</c:v>
                </c:pt>
                <c:pt idx="1">
                  <c:v>VOL. CONCESIONADO</c:v>
                </c:pt>
                <c:pt idx="2">
                  <c:v>DESCARGA</c:v>
                </c:pt>
                <c:pt idx="3">
                  <c:v>PERDIDA ANUAL DE RESERVA</c:v>
                </c:pt>
              </c:strCache>
            </c:strRef>
          </c:cat>
          <c:val>
            <c:numRef>
              <c:f>GRAFICOS!$C$209:$F$209</c:f>
              <c:numCache>
                <c:formatCode>0.000</c:formatCode>
                <c:ptCount val="4"/>
                <c:pt idx="1">
                  <c:v>0.41622550000000008</c:v>
                </c:pt>
                <c:pt idx="2">
                  <c:v>0.41622550000000008</c:v>
                </c:pt>
              </c:numCache>
            </c:numRef>
          </c:val>
        </c:ser>
        <c:ser>
          <c:idx val="6"/>
          <c:order val="6"/>
          <c:tx>
            <c:strRef>
              <c:f>GRAFICOS!$B$210</c:f>
              <c:strCache>
                <c:ptCount val="1"/>
                <c:pt idx="0">
                  <c:v>Uso acuacultura</c:v>
                </c:pt>
              </c:strCache>
            </c:strRef>
          </c:tx>
          <c:cat>
            <c:strRef>
              <c:f>GRAFICOS!$C$203:$F$203</c:f>
              <c:strCache>
                <c:ptCount val="4"/>
                <c:pt idx="0">
                  <c:v>RECARGA</c:v>
                </c:pt>
                <c:pt idx="1">
                  <c:v>VOL. CONCESIONADO</c:v>
                </c:pt>
                <c:pt idx="2">
                  <c:v>DESCARGA</c:v>
                </c:pt>
                <c:pt idx="3">
                  <c:v>PERDIDA ANUAL DE RESERVA</c:v>
                </c:pt>
              </c:strCache>
            </c:strRef>
          </c:cat>
          <c:val>
            <c:numRef>
              <c:f>GRAFICOS!$C$210:$F$210</c:f>
              <c:numCache>
                <c:formatCode>0.000</c:formatCode>
                <c:ptCount val="4"/>
                <c:pt idx="1">
                  <c:v>6.2890000000000255E-3</c:v>
                </c:pt>
                <c:pt idx="2">
                  <c:v>6.2890000000000255E-3</c:v>
                </c:pt>
              </c:numCache>
            </c:numRef>
          </c:val>
        </c:ser>
        <c:ser>
          <c:idx val="7"/>
          <c:order val="7"/>
          <c:tx>
            <c:strRef>
              <c:f>GRAFICOS!$B$211</c:f>
              <c:strCache>
                <c:ptCount val="1"/>
                <c:pt idx="0">
                  <c:v>Uso doméstico, múltiples y servicios</c:v>
                </c:pt>
              </c:strCache>
            </c:strRef>
          </c:tx>
          <c:cat>
            <c:strRef>
              <c:f>GRAFICOS!$C$203:$F$203</c:f>
              <c:strCache>
                <c:ptCount val="4"/>
                <c:pt idx="0">
                  <c:v>RECARGA</c:v>
                </c:pt>
                <c:pt idx="1">
                  <c:v>VOL. CONCESIONADO</c:v>
                </c:pt>
                <c:pt idx="2">
                  <c:v>DESCARGA</c:v>
                </c:pt>
                <c:pt idx="3">
                  <c:v>PERDIDA ANUAL DE RESERVA</c:v>
                </c:pt>
              </c:strCache>
            </c:strRef>
          </c:cat>
          <c:val>
            <c:numRef>
              <c:f>GRAFICOS!$C$211:$F$211</c:f>
              <c:numCache>
                <c:formatCode>0.000</c:formatCode>
                <c:ptCount val="4"/>
                <c:pt idx="1">
                  <c:v>0.13134275000000001</c:v>
                </c:pt>
                <c:pt idx="2">
                  <c:v>0.12021100000000012</c:v>
                </c:pt>
              </c:numCache>
            </c:numRef>
          </c:val>
        </c:ser>
        <c:ser>
          <c:idx val="8"/>
          <c:order val="8"/>
          <c:tx>
            <c:strRef>
              <c:f>GRAFICOS!$B$212</c:f>
              <c:strCache>
                <c:ptCount val="1"/>
                <c:pt idx="0">
                  <c:v>Descarga natural</c:v>
                </c:pt>
              </c:strCache>
            </c:strRef>
          </c:tx>
          <c:dLbls>
            <c:showSerName val="1"/>
          </c:dLbls>
          <c:cat>
            <c:strRef>
              <c:f>GRAFICOS!$C$203:$F$203</c:f>
              <c:strCache>
                <c:ptCount val="4"/>
                <c:pt idx="0">
                  <c:v>RECARGA</c:v>
                </c:pt>
                <c:pt idx="1">
                  <c:v>VOL. CONCESIONADO</c:v>
                </c:pt>
                <c:pt idx="2">
                  <c:v>DESCARGA</c:v>
                </c:pt>
                <c:pt idx="3">
                  <c:v>PERDIDA ANUAL DE RESERVA</c:v>
                </c:pt>
              </c:strCache>
            </c:strRef>
          </c:cat>
          <c:val>
            <c:numRef>
              <c:f>GRAFICOS!$C$212:$F$212</c:f>
              <c:numCache>
                <c:formatCode>General</c:formatCode>
                <c:ptCount val="4"/>
                <c:pt idx="2" formatCode="0.000">
                  <c:v>100.62229550894838</c:v>
                </c:pt>
              </c:numCache>
            </c:numRef>
          </c:val>
        </c:ser>
        <c:ser>
          <c:idx val="9"/>
          <c:order val="9"/>
          <c:tx>
            <c:strRef>
              <c:f>GRAFICOS!$B$213</c:f>
              <c:strCache>
                <c:ptCount val="1"/>
                <c:pt idx="0">
                  <c:v>Drenado anual del acuífero</c:v>
                </c:pt>
              </c:strCache>
            </c:strRef>
          </c:tx>
          <c:cat>
            <c:strRef>
              <c:f>GRAFICOS!$C$203:$F$203</c:f>
              <c:strCache>
                <c:ptCount val="4"/>
                <c:pt idx="0">
                  <c:v>RECARGA</c:v>
                </c:pt>
                <c:pt idx="1">
                  <c:v>VOL. CONCESIONADO</c:v>
                </c:pt>
                <c:pt idx="2">
                  <c:v>DESCARGA</c:v>
                </c:pt>
                <c:pt idx="3">
                  <c:v>PERDIDA ANUAL DE RESERVA</c:v>
                </c:pt>
              </c:strCache>
            </c:strRef>
          </c:cat>
          <c:val>
            <c:numRef>
              <c:f>GRAFICOS!$C$213:$F$213</c:f>
              <c:numCache>
                <c:formatCode>General</c:formatCode>
                <c:ptCount val="4"/>
                <c:pt idx="3" formatCode="0.000">
                  <c:v>12.127638546892285</c:v>
                </c:pt>
              </c:numCache>
            </c:numRef>
          </c:val>
        </c:ser>
        <c:overlap val="100"/>
        <c:axId val="127560320"/>
        <c:axId val="127578496"/>
      </c:barChart>
      <c:catAx>
        <c:axId val="127560320"/>
        <c:scaling>
          <c:orientation val="minMax"/>
        </c:scaling>
        <c:axPos val="b"/>
        <c:tickLblPos val="nextTo"/>
        <c:crossAx val="127578496"/>
        <c:crosses val="autoZero"/>
        <c:auto val="1"/>
        <c:lblAlgn val="ctr"/>
        <c:lblOffset val="100"/>
      </c:catAx>
      <c:valAx>
        <c:axId val="127578496"/>
        <c:scaling>
          <c:orientation val="minMax"/>
        </c:scaling>
        <c:axPos val="l"/>
        <c:majorGridlines/>
        <c:title>
          <c:tx>
            <c:rich>
              <a:bodyPr rot="-5400000" vert="horz"/>
              <a:lstStyle/>
              <a:p>
                <a:pPr>
                  <a:defRPr/>
                </a:pPr>
                <a:r>
                  <a:rPr lang="en-US"/>
                  <a:t>Volumen anual (hm³)</a:t>
                </a:r>
              </a:p>
            </c:rich>
          </c:tx>
        </c:title>
        <c:numFmt formatCode="0" sourceLinked="0"/>
        <c:tickLblPos val="nextTo"/>
        <c:crossAx val="127560320"/>
        <c:crosses val="autoZero"/>
        <c:crossBetween val="between"/>
      </c:valAx>
    </c:plotArea>
    <c:legend>
      <c:legendPos val="r"/>
    </c:legend>
    <c:plotVisOnly val="1"/>
    <c:dispBlanksAs val="gap"/>
  </c:chart>
  <c:externalData r:id="rId1">
    <c:autoUpdate val="1"/>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es-MX"/>
  <c:chart>
    <c:plotArea>
      <c:layout/>
      <c:barChart>
        <c:barDir val="col"/>
        <c:grouping val="stacked"/>
        <c:ser>
          <c:idx val="0"/>
          <c:order val="0"/>
          <c:tx>
            <c:strRef>
              <c:f>GRAFICOS!$B$204</c:f>
              <c:strCache>
                <c:ptCount val="1"/>
                <c:pt idx="0">
                  <c:v>Recarga Natural</c:v>
                </c:pt>
              </c:strCache>
            </c:strRef>
          </c:tx>
          <c:cat>
            <c:strRef>
              <c:f>GRAFICOS!$N$203:$Q$203</c:f>
              <c:strCache>
                <c:ptCount val="4"/>
                <c:pt idx="0">
                  <c:v>RECARGA</c:v>
                </c:pt>
                <c:pt idx="1">
                  <c:v>VOL. CONCESIONADO</c:v>
                </c:pt>
                <c:pt idx="2">
                  <c:v>DESCARGA</c:v>
                </c:pt>
                <c:pt idx="3">
                  <c:v>PERDIDA ANUAL DE RESERVA</c:v>
                </c:pt>
              </c:strCache>
            </c:strRef>
          </c:cat>
          <c:val>
            <c:numRef>
              <c:f>GRAFICOS!$N$204:$Q$204</c:f>
              <c:numCache>
                <c:formatCode>General</c:formatCode>
                <c:ptCount val="4"/>
                <c:pt idx="0" formatCode="0.000">
                  <c:v>60.697097435361513</c:v>
                </c:pt>
              </c:numCache>
            </c:numRef>
          </c:val>
        </c:ser>
        <c:ser>
          <c:idx val="1"/>
          <c:order val="1"/>
          <c:tx>
            <c:strRef>
              <c:f>GRAFICOS!$B$205</c:f>
              <c:strCache>
                <c:ptCount val="1"/>
                <c:pt idx="0">
                  <c:v>Recarga Inducida</c:v>
                </c:pt>
              </c:strCache>
            </c:strRef>
          </c:tx>
          <c:dLbls>
            <c:showSerName val="1"/>
          </c:dLbls>
          <c:cat>
            <c:strRef>
              <c:f>GRAFICOS!$N$203:$Q$203</c:f>
              <c:strCache>
                <c:ptCount val="4"/>
                <c:pt idx="0">
                  <c:v>RECARGA</c:v>
                </c:pt>
                <c:pt idx="1">
                  <c:v>VOL. CONCESIONADO</c:v>
                </c:pt>
                <c:pt idx="2">
                  <c:v>DESCARGA</c:v>
                </c:pt>
                <c:pt idx="3">
                  <c:v>PERDIDA ANUAL DE RESERVA</c:v>
                </c:pt>
              </c:strCache>
            </c:strRef>
          </c:cat>
          <c:val>
            <c:numRef>
              <c:f>GRAFICOS!$N$205:$Q$205</c:f>
              <c:numCache>
                <c:formatCode>General</c:formatCode>
                <c:ptCount val="4"/>
                <c:pt idx="0" formatCode="0.000">
                  <c:v>9.2478715478849889</c:v>
                </c:pt>
              </c:numCache>
            </c:numRef>
          </c:val>
        </c:ser>
        <c:ser>
          <c:idx val="2"/>
          <c:order val="2"/>
          <c:tx>
            <c:strRef>
              <c:f>GRAFICOS!$B$206</c:f>
              <c:strCache>
                <c:ptCount val="1"/>
                <c:pt idx="0">
                  <c:v>Uso agrícola</c:v>
                </c:pt>
              </c:strCache>
            </c:strRef>
          </c:tx>
          <c:cat>
            <c:strRef>
              <c:f>GRAFICOS!$N$203:$Q$203</c:f>
              <c:strCache>
                <c:ptCount val="4"/>
                <c:pt idx="0">
                  <c:v>RECARGA</c:v>
                </c:pt>
                <c:pt idx="1">
                  <c:v>VOL. CONCESIONADO</c:v>
                </c:pt>
                <c:pt idx="2">
                  <c:v>DESCARGA</c:v>
                </c:pt>
                <c:pt idx="3">
                  <c:v>PERDIDA ANUAL DE RESERVA</c:v>
                </c:pt>
              </c:strCache>
            </c:strRef>
          </c:cat>
          <c:val>
            <c:numRef>
              <c:f>GRAFICOS!$N$206:$Q$206</c:f>
              <c:numCache>
                <c:formatCode>0.000</c:formatCode>
                <c:ptCount val="4"/>
                <c:pt idx="1">
                  <c:v>40.343240169999994</c:v>
                </c:pt>
                <c:pt idx="2">
                  <c:v>84.6</c:v>
                </c:pt>
              </c:numCache>
            </c:numRef>
          </c:val>
        </c:ser>
        <c:ser>
          <c:idx val="3"/>
          <c:order val="3"/>
          <c:tx>
            <c:strRef>
              <c:f>GRAFICOS!$B$207</c:f>
              <c:strCache>
                <c:ptCount val="1"/>
                <c:pt idx="0">
                  <c:v>Uso público - urbano</c:v>
                </c:pt>
              </c:strCache>
            </c:strRef>
          </c:tx>
          <c:cat>
            <c:strRef>
              <c:f>GRAFICOS!$N$203:$Q$203</c:f>
              <c:strCache>
                <c:ptCount val="4"/>
                <c:pt idx="0">
                  <c:v>RECARGA</c:v>
                </c:pt>
                <c:pt idx="1">
                  <c:v>VOL. CONCESIONADO</c:v>
                </c:pt>
                <c:pt idx="2">
                  <c:v>DESCARGA</c:v>
                </c:pt>
                <c:pt idx="3">
                  <c:v>PERDIDA ANUAL DE RESERVA</c:v>
                </c:pt>
              </c:strCache>
            </c:strRef>
          </c:cat>
          <c:val>
            <c:numRef>
              <c:f>GRAFICOS!$N$207:$Q$207</c:f>
              <c:numCache>
                <c:formatCode>0.000</c:formatCode>
                <c:ptCount val="4"/>
                <c:pt idx="1">
                  <c:v>9.5940840000000005</c:v>
                </c:pt>
                <c:pt idx="2">
                  <c:v>14.1</c:v>
                </c:pt>
              </c:numCache>
            </c:numRef>
          </c:val>
        </c:ser>
        <c:ser>
          <c:idx val="4"/>
          <c:order val="4"/>
          <c:tx>
            <c:strRef>
              <c:f>GRAFICOS!$B$208</c:f>
              <c:strCache>
                <c:ptCount val="1"/>
                <c:pt idx="0">
                  <c:v>Uso industrial</c:v>
                </c:pt>
              </c:strCache>
            </c:strRef>
          </c:tx>
          <c:cat>
            <c:strRef>
              <c:f>GRAFICOS!$N$203:$Q$203</c:f>
              <c:strCache>
                <c:ptCount val="4"/>
                <c:pt idx="0">
                  <c:v>RECARGA</c:v>
                </c:pt>
                <c:pt idx="1">
                  <c:v>VOL. CONCESIONADO</c:v>
                </c:pt>
                <c:pt idx="2">
                  <c:v>DESCARGA</c:v>
                </c:pt>
                <c:pt idx="3">
                  <c:v>PERDIDA ANUAL DE RESERVA</c:v>
                </c:pt>
              </c:strCache>
            </c:strRef>
          </c:cat>
          <c:val>
            <c:numRef>
              <c:f>GRAFICOS!$N$208:$Q$208</c:f>
              <c:numCache>
                <c:formatCode>0.000</c:formatCode>
                <c:ptCount val="4"/>
                <c:pt idx="1">
                  <c:v>1.4825959999999998</c:v>
                </c:pt>
                <c:pt idx="2">
                  <c:v>1.4825959999999998</c:v>
                </c:pt>
              </c:numCache>
            </c:numRef>
          </c:val>
        </c:ser>
        <c:ser>
          <c:idx val="5"/>
          <c:order val="5"/>
          <c:tx>
            <c:strRef>
              <c:f>GRAFICOS!$B$209</c:f>
              <c:strCache>
                <c:ptCount val="1"/>
                <c:pt idx="0">
                  <c:v>Uso pecuario</c:v>
                </c:pt>
              </c:strCache>
            </c:strRef>
          </c:tx>
          <c:cat>
            <c:strRef>
              <c:f>GRAFICOS!$N$203:$Q$203</c:f>
              <c:strCache>
                <c:ptCount val="4"/>
                <c:pt idx="0">
                  <c:v>RECARGA</c:v>
                </c:pt>
                <c:pt idx="1">
                  <c:v>VOL. CONCESIONADO</c:v>
                </c:pt>
                <c:pt idx="2">
                  <c:v>DESCARGA</c:v>
                </c:pt>
                <c:pt idx="3">
                  <c:v>PERDIDA ANUAL DE RESERVA</c:v>
                </c:pt>
              </c:strCache>
            </c:strRef>
          </c:cat>
          <c:val>
            <c:numRef>
              <c:f>GRAFICOS!$N$209:$Q$209</c:f>
              <c:numCache>
                <c:formatCode>0.000</c:formatCode>
                <c:ptCount val="4"/>
                <c:pt idx="1">
                  <c:v>0.32346850000000155</c:v>
                </c:pt>
                <c:pt idx="2">
                  <c:v>0.32346850000000155</c:v>
                </c:pt>
              </c:numCache>
            </c:numRef>
          </c:val>
        </c:ser>
        <c:ser>
          <c:idx val="6"/>
          <c:order val="6"/>
          <c:tx>
            <c:strRef>
              <c:f>GRAFICOS!$B$210</c:f>
              <c:strCache>
                <c:ptCount val="1"/>
                <c:pt idx="0">
                  <c:v>Uso acuacultura</c:v>
                </c:pt>
              </c:strCache>
            </c:strRef>
          </c:tx>
          <c:cat>
            <c:strRef>
              <c:f>GRAFICOS!$N$203:$Q$203</c:f>
              <c:strCache>
                <c:ptCount val="4"/>
                <c:pt idx="0">
                  <c:v>RECARGA</c:v>
                </c:pt>
                <c:pt idx="1">
                  <c:v>VOL. CONCESIONADO</c:v>
                </c:pt>
                <c:pt idx="2">
                  <c:v>DESCARGA</c:v>
                </c:pt>
                <c:pt idx="3">
                  <c:v>PERDIDA ANUAL DE RESERVA</c:v>
                </c:pt>
              </c:strCache>
            </c:strRef>
          </c:cat>
          <c:val>
            <c:numRef>
              <c:f>GRAFICOS!$N$210:$Q$210</c:f>
              <c:numCache>
                <c:formatCode>0.000</c:formatCode>
                <c:ptCount val="4"/>
                <c:pt idx="1">
                  <c:v>0</c:v>
                </c:pt>
                <c:pt idx="2">
                  <c:v>0</c:v>
                </c:pt>
              </c:numCache>
            </c:numRef>
          </c:val>
        </c:ser>
        <c:ser>
          <c:idx val="7"/>
          <c:order val="7"/>
          <c:tx>
            <c:strRef>
              <c:f>GRAFICOS!$B$211</c:f>
              <c:strCache>
                <c:ptCount val="1"/>
                <c:pt idx="0">
                  <c:v>Uso doméstico, múltiples y servicios</c:v>
                </c:pt>
              </c:strCache>
            </c:strRef>
          </c:tx>
          <c:cat>
            <c:strRef>
              <c:f>GRAFICOS!$N$203:$Q$203</c:f>
              <c:strCache>
                <c:ptCount val="4"/>
                <c:pt idx="0">
                  <c:v>RECARGA</c:v>
                </c:pt>
                <c:pt idx="1">
                  <c:v>VOL. CONCESIONADO</c:v>
                </c:pt>
                <c:pt idx="2">
                  <c:v>DESCARGA</c:v>
                </c:pt>
                <c:pt idx="3">
                  <c:v>PERDIDA ANUAL DE RESERVA</c:v>
                </c:pt>
              </c:strCache>
            </c:strRef>
          </c:cat>
          <c:val>
            <c:numRef>
              <c:f>GRAFICOS!$N$211:$Q$211</c:f>
              <c:numCache>
                <c:formatCode>0.000</c:formatCode>
                <c:ptCount val="4"/>
                <c:pt idx="1">
                  <c:v>0.17966099999999999</c:v>
                </c:pt>
                <c:pt idx="2">
                  <c:v>0.17092599999999999</c:v>
                </c:pt>
              </c:numCache>
            </c:numRef>
          </c:val>
        </c:ser>
        <c:ser>
          <c:idx val="8"/>
          <c:order val="8"/>
          <c:tx>
            <c:strRef>
              <c:f>GRAFICOS!$B$212</c:f>
              <c:strCache>
                <c:ptCount val="1"/>
                <c:pt idx="0">
                  <c:v>Descarga natural</c:v>
                </c:pt>
              </c:strCache>
            </c:strRef>
          </c:tx>
          <c:dLbls>
            <c:dLbl>
              <c:idx val="2"/>
              <c:layout>
                <c:manualLayout>
                  <c:x val="9.4135802469136193E-2"/>
                  <c:y val="-3.08641975308643E-3"/>
                </c:manualLayout>
              </c:layout>
              <c:showSerName val="1"/>
            </c:dLbl>
            <c:showSerName val="1"/>
          </c:dLbls>
          <c:cat>
            <c:strRef>
              <c:f>GRAFICOS!$N$203:$Q$203</c:f>
              <c:strCache>
                <c:ptCount val="4"/>
                <c:pt idx="0">
                  <c:v>RECARGA</c:v>
                </c:pt>
                <c:pt idx="1">
                  <c:v>VOL. CONCESIONADO</c:v>
                </c:pt>
                <c:pt idx="2">
                  <c:v>DESCARGA</c:v>
                </c:pt>
                <c:pt idx="3">
                  <c:v>PERDIDA ANUAL DE RESERVA</c:v>
                </c:pt>
              </c:strCache>
            </c:strRef>
          </c:cat>
          <c:val>
            <c:numRef>
              <c:f>GRAFICOS!$N$212:$Q$212</c:f>
              <c:numCache>
                <c:formatCode>General</c:formatCode>
                <c:ptCount val="4"/>
                <c:pt idx="2" formatCode="0.000">
                  <c:v>14.427732308180646</c:v>
                </c:pt>
              </c:numCache>
            </c:numRef>
          </c:val>
        </c:ser>
        <c:ser>
          <c:idx val="9"/>
          <c:order val="9"/>
          <c:tx>
            <c:strRef>
              <c:f>GRAFICOS!$B$213</c:f>
              <c:strCache>
                <c:ptCount val="1"/>
                <c:pt idx="0">
                  <c:v>Drenado anual del acuífero</c:v>
                </c:pt>
              </c:strCache>
            </c:strRef>
          </c:tx>
          <c:dLbls>
            <c:dLbl>
              <c:idx val="3"/>
              <c:layout>
                <c:manualLayout>
                  <c:x val="-4.6296296296296493E-3"/>
                  <c:y val="-0.15432098765432148"/>
                </c:manualLayout>
              </c:layout>
              <c:showSerName val="1"/>
            </c:dLbl>
            <c:showSerName val="1"/>
          </c:dLbls>
          <c:cat>
            <c:strRef>
              <c:f>GRAFICOS!$N$203:$Q$203</c:f>
              <c:strCache>
                <c:ptCount val="4"/>
                <c:pt idx="0">
                  <c:v>RECARGA</c:v>
                </c:pt>
                <c:pt idx="1">
                  <c:v>VOL. CONCESIONADO</c:v>
                </c:pt>
                <c:pt idx="2">
                  <c:v>DESCARGA</c:v>
                </c:pt>
                <c:pt idx="3">
                  <c:v>PERDIDA ANUAL DE RESERVA</c:v>
                </c:pt>
              </c:strCache>
            </c:strRef>
          </c:cat>
          <c:val>
            <c:numRef>
              <c:f>GRAFICOS!$N$213:$Q$213</c:f>
              <c:numCache>
                <c:formatCode>General</c:formatCode>
                <c:ptCount val="4"/>
                <c:pt idx="3" formatCode="0.000">
                  <c:v>45.159753824934079</c:v>
                </c:pt>
              </c:numCache>
            </c:numRef>
          </c:val>
        </c:ser>
        <c:overlap val="100"/>
        <c:axId val="127697664"/>
        <c:axId val="127699200"/>
      </c:barChart>
      <c:catAx>
        <c:axId val="127697664"/>
        <c:scaling>
          <c:orientation val="minMax"/>
        </c:scaling>
        <c:axPos val="b"/>
        <c:tickLblPos val="nextTo"/>
        <c:crossAx val="127699200"/>
        <c:crosses val="autoZero"/>
        <c:auto val="1"/>
        <c:lblAlgn val="ctr"/>
        <c:lblOffset val="100"/>
      </c:catAx>
      <c:valAx>
        <c:axId val="127699200"/>
        <c:scaling>
          <c:orientation val="minMax"/>
        </c:scaling>
        <c:axPos val="l"/>
        <c:majorGridlines/>
        <c:title>
          <c:tx>
            <c:rich>
              <a:bodyPr rot="-5400000" vert="horz"/>
              <a:lstStyle/>
              <a:p>
                <a:pPr>
                  <a:defRPr/>
                </a:pPr>
                <a:r>
                  <a:rPr lang="en-US"/>
                  <a:t>Volumen anual (hm³)</a:t>
                </a:r>
              </a:p>
            </c:rich>
          </c:tx>
        </c:title>
        <c:numFmt formatCode="0" sourceLinked="0"/>
        <c:tickLblPos val="nextTo"/>
        <c:crossAx val="127697664"/>
        <c:crosses val="autoZero"/>
        <c:crossBetween val="between"/>
      </c:valAx>
    </c:plotArea>
    <c:legend>
      <c:legendPos val="r"/>
    </c:legend>
    <c:plotVisOnly val="1"/>
    <c:dispBlanksAs val="gap"/>
  </c:chart>
  <c:externalData r:id="rId1">
    <c:autoUpdate val="1"/>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es-MX"/>
  <c:chart>
    <c:plotArea>
      <c:layout/>
      <c:barChart>
        <c:barDir val="col"/>
        <c:grouping val="stacked"/>
        <c:ser>
          <c:idx val="0"/>
          <c:order val="0"/>
          <c:tx>
            <c:strRef>
              <c:f>GRAFICOS!$B$204</c:f>
              <c:strCache>
                <c:ptCount val="1"/>
                <c:pt idx="0">
                  <c:v>Recarga Natural</c:v>
                </c:pt>
              </c:strCache>
            </c:strRef>
          </c:tx>
          <c:cat>
            <c:strRef>
              <c:f>GRAFICOS!$Y$203:$AB$203</c:f>
              <c:strCache>
                <c:ptCount val="4"/>
                <c:pt idx="0">
                  <c:v>RECARGA</c:v>
                </c:pt>
                <c:pt idx="1">
                  <c:v>VOL. CONCESIONADO</c:v>
                </c:pt>
                <c:pt idx="2">
                  <c:v>DESCARGA</c:v>
                </c:pt>
                <c:pt idx="3">
                  <c:v>PERDIDA ANUAL DE RESERVA</c:v>
                </c:pt>
              </c:strCache>
            </c:strRef>
          </c:cat>
          <c:val>
            <c:numRef>
              <c:f>GRAFICOS!$Y$204:$AB$204</c:f>
              <c:numCache>
                <c:formatCode>General</c:formatCode>
                <c:ptCount val="4"/>
                <c:pt idx="0" formatCode="0.000">
                  <c:v>153.79999999999998</c:v>
                </c:pt>
              </c:numCache>
            </c:numRef>
          </c:val>
        </c:ser>
        <c:ser>
          <c:idx val="1"/>
          <c:order val="1"/>
          <c:tx>
            <c:strRef>
              <c:f>GRAFICOS!$B$205</c:f>
              <c:strCache>
                <c:ptCount val="1"/>
                <c:pt idx="0">
                  <c:v>Recarga Inducida</c:v>
                </c:pt>
              </c:strCache>
            </c:strRef>
          </c:tx>
          <c:cat>
            <c:strRef>
              <c:f>GRAFICOS!$Y$203:$AB$203</c:f>
              <c:strCache>
                <c:ptCount val="4"/>
                <c:pt idx="0">
                  <c:v>RECARGA</c:v>
                </c:pt>
                <c:pt idx="1">
                  <c:v>VOL. CONCESIONADO</c:v>
                </c:pt>
                <c:pt idx="2">
                  <c:v>DESCARGA</c:v>
                </c:pt>
                <c:pt idx="3">
                  <c:v>PERDIDA ANUAL DE RESERVA</c:v>
                </c:pt>
              </c:strCache>
            </c:strRef>
          </c:cat>
          <c:val>
            <c:numRef>
              <c:f>GRAFICOS!$Y$205:$AB$205</c:f>
              <c:numCache>
                <c:formatCode>General</c:formatCode>
                <c:ptCount val="4"/>
                <c:pt idx="0" formatCode="0.000">
                  <c:v>0.74104189499856399</c:v>
                </c:pt>
              </c:numCache>
            </c:numRef>
          </c:val>
        </c:ser>
        <c:ser>
          <c:idx val="2"/>
          <c:order val="2"/>
          <c:tx>
            <c:strRef>
              <c:f>GRAFICOS!$B$206</c:f>
              <c:strCache>
                <c:ptCount val="1"/>
                <c:pt idx="0">
                  <c:v>Uso agrícola</c:v>
                </c:pt>
              </c:strCache>
            </c:strRef>
          </c:tx>
          <c:cat>
            <c:strRef>
              <c:f>GRAFICOS!$Y$203:$AB$203</c:f>
              <c:strCache>
                <c:ptCount val="4"/>
                <c:pt idx="0">
                  <c:v>RECARGA</c:v>
                </c:pt>
                <c:pt idx="1">
                  <c:v>VOL. CONCESIONADO</c:v>
                </c:pt>
                <c:pt idx="2">
                  <c:v>DESCARGA</c:v>
                </c:pt>
                <c:pt idx="3">
                  <c:v>PERDIDA ANUAL DE RESERVA</c:v>
                </c:pt>
              </c:strCache>
            </c:strRef>
          </c:cat>
          <c:val>
            <c:numRef>
              <c:f>GRAFICOS!$Y$206:$AB$206</c:f>
              <c:numCache>
                <c:formatCode>0.000</c:formatCode>
                <c:ptCount val="4"/>
                <c:pt idx="1">
                  <c:v>20.200310199999986</c:v>
                </c:pt>
                <c:pt idx="2">
                  <c:v>10.947999999999999</c:v>
                </c:pt>
              </c:numCache>
            </c:numRef>
          </c:val>
        </c:ser>
        <c:ser>
          <c:idx val="3"/>
          <c:order val="3"/>
          <c:tx>
            <c:strRef>
              <c:f>GRAFICOS!$B$207</c:f>
              <c:strCache>
                <c:ptCount val="1"/>
                <c:pt idx="0">
                  <c:v>Uso público - urbano</c:v>
                </c:pt>
              </c:strCache>
            </c:strRef>
          </c:tx>
          <c:cat>
            <c:strRef>
              <c:f>GRAFICOS!$Y$203:$AB$203</c:f>
              <c:strCache>
                <c:ptCount val="4"/>
                <c:pt idx="0">
                  <c:v>RECARGA</c:v>
                </c:pt>
                <c:pt idx="1">
                  <c:v>VOL. CONCESIONADO</c:v>
                </c:pt>
                <c:pt idx="2">
                  <c:v>DESCARGA</c:v>
                </c:pt>
                <c:pt idx="3">
                  <c:v>PERDIDA ANUAL DE RESERVA</c:v>
                </c:pt>
              </c:strCache>
            </c:strRef>
          </c:cat>
          <c:val>
            <c:numRef>
              <c:f>GRAFICOS!$Y$207:$AB$207</c:f>
              <c:numCache>
                <c:formatCode>0.000</c:formatCode>
                <c:ptCount val="4"/>
                <c:pt idx="1">
                  <c:v>0.77771028000000064</c:v>
                </c:pt>
                <c:pt idx="2">
                  <c:v>0.77771028000000064</c:v>
                </c:pt>
              </c:numCache>
            </c:numRef>
          </c:val>
        </c:ser>
        <c:ser>
          <c:idx val="4"/>
          <c:order val="4"/>
          <c:tx>
            <c:strRef>
              <c:f>GRAFICOS!$B$208</c:f>
              <c:strCache>
                <c:ptCount val="1"/>
                <c:pt idx="0">
                  <c:v>Uso industrial</c:v>
                </c:pt>
              </c:strCache>
            </c:strRef>
          </c:tx>
          <c:cat>
            <c:strRef>
              <c:f>GRAFICOS!$Y$203:$AB$203</c:f>
              <c:strCache>
                <c:ptCount val="4"/>
                <c:pt idx="0">
                  <c:v>RECARGA</c:v>
                </c:pt>
                <c:pt idx="1">
                  <c:v>VOL. CONCESIONADO</c:v>
                </c:pt>
                <c:pt idx="2">
                  <c:v>DESCARGA</c:v>
                </c:pt>
                <c:pt idx="3">
                  <c:v>PERDIDA ANUAL DE RESERVA</c:v>
                </c:pt>
              </c:strCache>
            </c:strRef>
          </c:cat>
          <c:val>
            <c:numRef>
              <c:f>GRAFICOS!$Y$208:$AB$208</c:f>
              <c:numCache>
                <c:formatCode>0.000</c:formatCode>
                <c:ptCount val="4"/>
                <c:pt idx="1">
                  <c:v>0.48065200000000002</c:v>
                </c:pt>
                <c:pt idx="2">
                  <c:v>0.48065200000000002</c:v>
                </c:pt>
              </c:numCache>
            </c:numRef>
          </c:val>
        </c:ser>
        <c:ser>
          <c:idx val="5"/>
          <c:order val="5"/>
          <c:tx>
            <c:strRef>
              <c:f>GRAFICOS!$B$209</c:f>
              <c:strCache>
                <c:ptCount val="1"/>
                <c:pt idx="0">
                  <c:v>Uso pecuario</c:v>
                </c:pt>
              </c:strCache>
            </c:strRef>
          </c:tx>
          <c:cat>
            <c:strRef>
              <c:f>GRAFICOS!$Y$203:$AB$203</c:f>
              <c:strCache>
                <c:ptCount val="4"/>
                <c:pt idx="0">
                  <c:v>RECARGA</c:v>
                </c:pt>
                <c:pt idx="1">
                  <c:v>VOL. CONCESIONADO</c:v>
                </c:pt>
                <c:pt idx="2">
                  <c:v>DESCARGA</c:v>
                </c:pt>
                <c:pt idx="3">
                  <c:v>PERDIDA ANUAL DE RESERVA</c:v>
                </c:pt>
              </c:strCache>
            </c:strRef>
          </c:cat>
          <c:val>
            <c:numRef>
              <c:f>GRAFICOS!$Y$209:$AB$209</c:f>
              <c:numCache>
                <c:formatCode>0.000</c:formatCode>
                <c:ptCount val="4"/>
                <c:pt idx="1">
                  <c:v>0.65155799999999997</c:v>
                </c:pt>
                <c:pt idx="2">
                  <c:v>0.65155799999999997</c:v>
                </c:pt>
              </c:numCache>
            </c:numRef>
          </c:val>
        </c:ser>
        <c:ser>
          <c:idx val="6"/>
          <c:order val="6"/>
          <c:tx>
            <c:strRef>
              <c:f>GRAFICOS!$B$210</c:f>
              <c:strCache>
                <c:ptCount val="1"/>
                <c:pt idx="0">
                  <c:v>Uso acuacultura</c:v>
                </c:pt>
              </c:strCache>
            </c:strRef>
          </c:tx>
          <c:cat>
            <c:strRef>
              <c:f>GRAFICOS!$Y$203:$AB$203</c:f>
              <c:strCache>
                <c:ptCount val="4"/>
                <c:pt idx="0">
                  <c:v>RECARGA</c:v>
                </c:pt>
                <c:pt idx="1">
                  <c:v>VOL. CONCESIONADO</c:v>
                </c:pt>
                <c:pt idx="2">
                  <c:v>DESCARGA</c:v>
                </c:pt>
                <c:pt idx="3">
                  <c:v>PERDIDA ANUAL DE RESERVA</c:v>
                </c:pt>
              </c:strCache>
            </c:strRef>
          </c:cat>
          <c:val>
            <c:numRef>
              <c:f>GRAFICOS!$Y$210:$AB$210</c:f>
              <c:numCache>
                <c:formatCode>0.000</c:formatCode>
                <c:ptCount val="4"/>
                <c:pt idx="1">
                  <c:v>0</c:v>
                </c:pt>
                <c:pt idx="2">
                  <c:v>0</c:v>
                </c:pt>
              </c:numCache>
            </c:numRef>
          </c:val>
        </c:ser>
        <c:ser>
          <c:idx val="7"/>
          <c:order val="7"/>
          <c:tx>
            <c:strRef>
              <c:f>GRAFICOS!$B$211</c:f>
              <c:strCache>
                <c:ptCount val="1"/>
                <c:pt idx="0">
                  <c:v>Uso doméstico, múltiples y servicios</c:v>
                </c:pt>
              </c:strCache>
            </c:strRef>
          </c:tx>
          <c:cat>
            <c:strRef>
              <c:f>GRAFICOS!$Y$203:$AB$203</c:f>
              <c:strCache>
                <c:ptCount val="4"/>
                <c:pt idx="0">
                  <c:v>RECARGA</c:v>
                </c:pt>
                <c:pt idx="1">
                  <c:v>VOL. CONCESIONADO</c:v>
                </c:pt>
                <c:pt idx="2">
                  <c:v>DESCARGA</c:v>
                </c:pt>
                <c:pt idx="3">
                  <c:v>PERDIDA ANUAL DE RESERVA</c:v>
                </c:pt>
              </c:strCache>
            </c:strRef>
          </c:cat>
          <c:val>
            <c:numRef>
              <c:f>GRAFICOS!$Y$211:$AB$211</c:f>
              <c:numCache>
                <c:formatCode>0.000</c:formatCode>
                <c:ptCount val="4"/>
                <c:pt idx="1">
                  <c:v>8.6360000000000006E-2</c:v>
                </c:pt>
                <c:pt idx="2">
                  <c:v>8.6360000000000006E-2</c:v>
                </c:pt>
              </c:numCache>
            </c:numRef>
          </c:val>
        </c:ser>
        <c:ser>
          <c:idx val="8"/>
          <c:order val="8"/>
          <c:tx>
            <c:strRef>
              <c:f>GRAFICOS!$B$212</c:f>
              <c:strCache>
                <c:ptCount val="1"/>
                <c:pt idx="0">
                  <c:v>Descarga natural</c:v>
                </c:pt>
              </c:strCache>
            </c:strRef>
          </c:tx>
          <c:dLbls>
            <c:showSerName val="1"/>
          </c:dLbls>
          <c:cat>
            <c:strRef>
              <c:f>GRAFICOS!$Y$203:$AB$203</c:f>
              <c:strCache>
                <c:ptCount val="4"/>
                <c:pt idx="0">
                  <c:v>RECARGA</c:v>
                </c:pt>
                <c:pt idx="1">
                  <c:v>VOL. CONCESIONADO</c:v>
                </c:pt>
                <c:pt idx="2">
                  <c:v>DESCARGA</c:v>
                </c:pt>
                <c:pt idx="3">
                  <c:v>PERDIDA ANUAL DE RESERVA</c:v>
                </c:pt>
              </c:strCache>
            </c:strRef>
          </c:cat>
          <c:val>
            <c:numRef>
              <c:f>GRAFICOS!$Y$212:$AB$212</c:f>
              <c:numCache>
                <c:formatCode>General</c:formatCode>
                <c:ptCount val="4"/>
                <c:pt idx="2" formatCode="0.000">
                  <c:v>144.5005523155823</c:v>
                </c:pt>
              </c:numCache>
            </c:numRef>
          </c:val>
        </c:ser>
        <c:ser>
          <c:idx val="9"/>
          <c:order val="9"/>
          <c:tx>
            <c:strRef>
              <c:f>GRAFICOS!$B$213</c:f>
              <c:strCache>
                <c:ptCount val="1"/>
                <c:pt idx="0">
                  <c:v>Drenado anual del acuífero</c:v>
                </c:pt>
              </c:strCache>
            </c:strRef>
          </c:tx>
          <c:cat>
            <c:strRef>
              <c:f>GRAFICOS!$Y$203:$AB$203</c:f>
              <c:strCache>
                <c:ptCount val="4"/>
                <c:pt idx="0">
                  <c:v>RECARGA</c:v>
                </c:pt>
                <c:pt idx="1">
                  <c:v>VOL. CONCESIONADO</c:v>
                </c:pt>
                <c:pt idx="2">
                  <c:v>DESCARGA</c:v>
                </c:pt>
                <c:pt idx="3">
                  <c:v>PERDIDA ANUAL DE RESERVA</c:v>
                </c:pt>
              </c:strCache>
            </c:strRef>
          </c:cat>
          <c:val>
            <c:numRef>
              <c:f>GRAFICOS!$Y$213:$AB$213</c:f>
              <c:numCache>
                <c:formatCode>General</c:formatCode>
                <c:ptCount val="4"/>
                <c:pt idx="3" formatCode="0.000">
                  <c:v>2.9037907005837282</c:v>
                </c:pt>
              </c:numCache>
            </c:numRef>
          </c:val>
        </c:ser>
        <c:overlap val="100"/>
        <c:axId val="127768448"/>
        <c:axId val="127769984"/>
      </c:barChart>
      <c:catAx>
        <c:axId val="127768448"/>
        <c:scaling>
          <c:orientation val="minMax"/>
        </c:scaling>
        <c:axPos val="b"/>
        <c:tickLblPos val="nextTo"/>
        <c:crossAx val="127769984"/>
        <c:crosses val="autoZero"/>
        <c:auto val="1"/>
        <c:lblAlgn val="ctr"/>
        <c:lblOffset val="100"/>
      </c:catAx>
      <c:valAx>
        <c:axId val="127769984"/>
        <c:scaling>
          <c:orientation val="minMax"/>
        </c:scaling>
        <c:axPos val="l"/>
        <c:majorGridlines/>
        <c:title>
          <c:tx>
            <c:rich>
              <a:bodyPr rot="-5400000" vert="horz"/>
              <a:lstStyle/>
              <a:p>
                <a:pPr>
                  <a:defRPr/>
                </a:pPr>
                <a:r>
                  <a:rPr lang="en-US"/>
                  <a:t>Volumen anual (hm³)</a:t>
                </a:r>
              </a:p>
            </c:rich>
          </c:tx>
        </c:title>
        <c:numFmt formatCode="0" sourceLinked="0"/>
        <c:tickLblPos val="nextTo"/>
        <c:crossAx val="127768448"/>
        <c:crosses val="autoZero"/>
        <c:crossBetween val="between"/>
      </c:valAx>
    </c:plotArea>
    <c:legend>
      <c:legendPos val="r"/>
    </c:legend>
    <c:plotVisOnly val="1"/>
    <c:dispBlanksAs val="gap"/>
  </c:chart>
  <c:externalData r:id="rId1">
    <c:autoUpdate val="1"/>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pPr>
            <a:r>
              <a:rPr lang="es-MX"/>
              <a:t>Volumen y costo unitario de opciones para la</a:t>
            </a:r>
            <a:r>
              <a:rPr lang="es-MX" baseline="0"/>
              <a:t> estabilización del acuífero</a:t>
            </a:r>
            <a:endParaRPr lang="es-MX"/>
          </a:p>
        </c:rich>
      </c:tx>
    </c:title>
    <c:plotArea>
      <c:layout/>
      <c:barChart>
        <c:barDir val="col"/>
        <c:grouping val="clustered"/>
        <c:ser>
          <c:idx val="1"/>
          <c:order val="1"/>
          <c:tx>
            <c:strRef>
              <c:f>Hoja3!$E$5</c:f>
              <c:strCache>
                <c:ptCount val="1"/>
                <c:pt idx="0">
                  <c:v>Huamantla</c:v>
                </c:pt>
              </c:strCache>
            </c:strRef>
          </c:tx>
          <c:spPr>
            <a:ln>
              <a:solidFill>
                <a:srgbClr val="00FF00"/>
              </a:solidFill>
            </a:ln>
          </c:spPr>
          <c:dPt>
            <c:idx val="0"/>
            <c:spPr>
              <a:ln w="57150">
                <a:solidFill>
                  <a:srgbClr val="00FF00"/>
                </a:solidFill>
              </a:ln>
            </c:spPr>
          </c:dPt>
          <c:dPt>
            <c:idx val="1"/>
            <c:spPr>
              <a:ln w="57150">
                <a:solidFill>
                  <a:srgbClr val="00FF00"/>
                </a:solidFill>
              </a:ln>
            </c:spPr>
          </c:dPt>
          <c:dPt>
            <c:idx val="2"/>
            <c:spPr>
              <a:ln w="57150">
                <a:solidFill>
                  <a:srgbClr val="00FF00"/>
                </a:solidFill>
              </a:ln>
            </c:spPr>
          </c:dPt>
          <c:dPt>
            <c:idx val="3"/>
            <c:spPr>
              <a:ln w="57150">
                <a:solidFill>
                  <a:srgbClr val="00FF00"/>
                </a:solidFill>
              </a:ln>
            </c:spPr>
          </c:dPt>
          <c:dLbls>
            <c:showVal val="1"/>
          </c:dLbls>
          <c:cat>
            <c:strRef>
              <c:f>Hoja3!$B$6:$B$11</c:f>
              <c:strCache>
                <c:ptCount val="6"/>
                <c:pt idx="0">
                  <c:v>Incremento de la eficiencia en el uso del agua 1a etapa.  Nivelación y reducción del desperdicio</c:v>
                </c:pt>
                <c:pt idx="1">
                  <c:v>Incremento de la eficiencia en el uso del agua 2a etapa.  Capacitación y tecnificación de cultivos vigentes</c:v>
                </c:pt>
                <c:pt idx="2">
                  <c:v>Incremento de la eficiencia en el uso del agua 3a etapa.  Capacitación, reconversión y tecnificación de cultivos de alta densidad económica</c:v>
                </c:pt>
                <c:pt idx="3">
                  <c:v>Reuso de agua tratada de origen urbano</c:v>
                </c:pt>
                <c:pt idx="4">
                  <c:v>Recarga artificial con agua pluvial</c:v>
                </c:pt>
                <c:pt idx="5">
                  <c:v>Recarga artificial con agua tratada</c:v>
                </c:pt>
              </c:strCache>
            </c:strRef>
          </c:cat>
          <c:val>
            <c:numRef>
              <c:f>Hoja3!$E$6:$E$11</c:f>
              <c:numCache>
                <c:formatCode>0.0</c:formatCode>
                <c:ptCount val="6"/>
                <c:pt idx="0">
                  <c:v>8</c:v>
                </c:pt>
                <c:pt idx="1">
                  <c:v>10.285714285714286</c:v>
                </c:pt>
                <c:pt idx="2">
                  <c:v>16</c:v>
                </c:pt>
                <c:pt idx="3">
                  <c:v>9.6</c:v>
                </c:pt>
                <c:pt idx="4">
                  <c:v>15</c:v>
                </c:pt>
                <c:pt idx="5">
                  <c:v>2.4000000000000004</c:v>
                </c:pt>
              </c:numCache>
            </c:numRef>
          </c:val>
        </c:ser>
        <c:ser>
          <c:idx val="2"/>
          <c:order val="2"/>
          <c:tx>
            <c:strRef>
              <c:f>Hoja3!$F$5</c:f>
              <c:strCache>
                <c:ptCount val="1"/>
                <c:pt idx="0">
                  <c:v>Libres - Oriental</c:v>
                </c:pt>
              </c:strCache>
            </c:strRef>
          </c:tx>
          <c:spPr>
            <a:ln w="57150"/>
          </c:spPr>
          <c:dPt>
            <c:idx val="0"/>
            <c:spPr>
              <a:ln w="57150">
                <a:solidFill>
                  <a:srgbClr val="00FF00"/>
                </a:solidFill>
              </a:ln>
            </c:spPr>
          </c:dPt>
          <c:dPt>
            <c:idx val="1"/>
            <c:spPr>
              <a:ln w="57150">
                <a:solidFill>
                  <a:srgbClr val="00FF00"/>
                </a:solidFill>
              </a:ln>
            </c:spPr>
          </c:dPt>
          <c:dPt>
            <c:idx val="3"/>
            <c:spPr>
              <a:ln w="57150">
                <a:solidFill>
                  <a:srgbClr val="00FF00"/>
                </a:solidFill>
              </a:ln>
            </c:spPr>
          </c:dPt>
          <c:dLbls>
            <c:showVal val="1"/>
          </c:dLbls>
          <c:cat>
            <c:strRef>
              <c:f>Hoja3!$B$6:$B$11</c:f>
              <c:strCache>
                <c:ptCount val="6"/>
                <c:pt idx="0">
                  <c:v>Incremento de la eficiencia en el uso del agua 1a etapa.  Nivelación y reducción del desperdicio</c:v>
                </c:pt>
                <c:pt idx="1">
                  <c:v>Incremento de la eficiencia en el uso del agua 2a etapa.  Capacitación y tecnificación de cultivos vigentes</c:v>
                </c:pt>
                <c:pt idx="2">
                  <c:v>Incremento de la eficiencia en el uso del agua 3a etapa.  Capacitación, reconversión y tecnificación de cultivos de alta densidad económica</c:v>
                </c:pt>
                <c:pt idx="3">
                  <c:v>Reuso de agua tratada de origen urbano</c:v>
                </c:pt>
                <c:pt idx="4">
                  <c:v>Recarga artificial con agua pluvial</c:v>
                </c:pt>
                <c:pt idx="5">
                  <c:v>Recarga artificial con agua tratada</c:v>
                </c:pt>
              </c:strCache>
            </c:strRef>
          </c:cat>
          <c:val>
            <c:numRef>
              <c:f>Hoja3!$F$6:$F$11</c:f>
              <c:numCache>
                <c:formatCode>0.0</c:formatCode>
                <c:ptCount val="6"/>
                <c:pt idx="0">
                  <c:v>20</c:v>
                </c:pt>
                <c:pt idx="1">
                  <c:v>25.714285714285765</c:v>
                </c:pt>
                <c:pt idx="2">
                  <c:v>40</c:v>
                </c:pt>
                <c:pt idx="3">
                  <c:v>9.6</c:v>
                </c:pt>
                <c:pt idx="4">
                  <c:v>20</c:v>
                </c:pt>
                <c:pt idx="5">
                  <c:v>2.4000000000000004</c:v>
                </c:pt>
              </c:numCache>
            </c:numRef>
          </c:val>
        </c:ser>
        <c:ser>
          <c:idx val="3"/>
          <c:order val="3"/>
          <c:tx>
            <c:strRef>
              <c:f>Hoja3!$G$5</c:f>
              <c:strCache>
                <c:ptCount val="1"/>
                <c:pt idx="0">
                  <c:v>Perote - Zalayeta</c:v>
                </c:pt>
              </c:strCache>
            </c:strRef>
          </c:tx>
          <c:dPt>
            <c:idx val="3"/>
            <c:spPr>
              <a:ln w="57150">
                <a:solidFill>
                  <a:srgbClr val="00FF00"/>
                </a:solidFill>
              </a:ln>
            </c:spPr>
          </c:dPt>
          <c:dLbls>
            <c:showVal val="1"/>
          </c:dLbls>
          <c:cat>
            <c:strRef>
              <c:f>Hoja3!$B$6:$B$11</c:f>
              <c:strCache>
                <c:ptCount val="6"/>
                <c:pt idx="0">
                  <c:v>Incremento de la eficiencia en el uso del agua 1a etapa.  Nivelación y reducción del desperdicio</c:v>
                </c:pt>
                <c:pt idx="1">
                  <c:v>Incremento de la eficiencia en el uso del agua 2a etapa.  Capacitación y tecnificación de cultivos vigentes</c:v>
                </c:pt>
                <c:pt idx="2">
                  <c:v>Incremento de la eficiencia en el uso del agua 3a etapa.  Capacitación, reconversión y tecnificación de cultivos de alta densidad económica</c:v>
                </c:pt>
                <c:pt idx="3">
                  <c:v>Reuso de agua tratada de origen urbano</c:v>
                </c:pt>
                <c:pt idx="4">
                  <c:v>Recarga artificial con agua pluvial</c:v>
                </c:pt>
                <c:pt idx="5">
                  <c:v>Recarga artificial con agua tratada</c:v>
                </c:pt>
              </c:strCache>
            </c:strRef>
          </c:cat>
          <c:val>
            <c:numRef>
              <c:f>Hoja3!$G$6:$G$11</c:f>
              <c:numCache>
                <c:formatCode>0.0</c:formatCode>
                <c:ptCount val="6"/>
                <c:pt idx="0">
                  <c:v>0</c:v>
                </c:pt>
                <c:pt idx="1">
                  <c:v>0</c:v>
                </c:pt>
                <c:pt idx="2">
                  <c:v>0</c:v>
                </c:pt>
                <c:pt idx="3">
                  <c:v>8</c:v>
                </c:pt>
                <c:pt idx="4">
                  <c:v>18</c:v>
                </c:pt>
                <c:pt idx="5">
                  <c:v>2</c:v>
                </c:pt>
              </c:numCache>
            </c:numRef>
          </c:val>
        </c:ser>
        <c:axId val="127899136"/>
        <c:axId val="127868288"/>
      </c:barChart>
      <c:lineChart>
        <c:grouping val="standard"/>
        <c:ser>
          <c:idx val="0"/>
          <c:order val="0"/>
          <c:tx>
            <c:strRef>
              <c:f>Hoja3!$D$5</c:f>
              <c:strCache>
                <c:ptCount val="1"/>
                <c:pt idx="0">
                  <c:v>$/m3 promedio</c:v>
                </c:pt>
              </c:strCache>
            </c:strRef>
          </c:tx>
          <c:spPr>
            <a:ln>
              <a:noFill/>
            </a:ln>
          </c:spPr>
          <c:marker>
            <c:symbol val="circle"/>
            <c:size val="10"/>
          </c:marker>
          <c:dLbls>
            <c:dLbl>
              <c:idx val="1"/>
              <c:layout>
                <c:manualLayout>
                  <c:x val="0"/>
                  <c:y val="-3.3826638477801284E-2"/>
                </c:manualLayout>
              </c:layout>
              <c:showVal val="1"/>
            </c:dLbl>
            <c:txPr>
              <a:bodyPr/>
              <a:lstStyle/>
              <a:p>
                <a:pPr>
                  <a:defRPr sz="1050" b="1">
                    <a:solidFill>
                      <a:srgbClr val="00B0F0"/>
                    </a:solidFill>
                  </a:defRPr>
                </a:pPr>
                <a:endParaRPr lang="es-MX"/>
              </a:p>
            </c:txPr>
            <c:showVal val="1"/>
          </c:dLbls>
          <c:cat>
            <c:strRef>
              <c:f>Hoja3!$B$6:$B$11</c:f>
              <c:strCache>
                <c:ptCount val="6"/>
                <c:pt idx="0">
                  <c:v>Incremento de la eficiencia en el uso del agua 1a etapa.  Nivelación y reducción del desperdicio</c:v>
                </c:pt>
                <c:pt idx="1">
                  <c:v>Incremento de la eficiencia en el uso del agua 2a etapa.  Capacitación y tecnificación de cultivos vigentes</c:v>
                </c:pt>
                <c:pt idx="2">
                  <c:v>Incremento de la eficiencia en el uso del agua 3a etapa.  Capacitación, reconversión y tecnificación de cultivos de alta densidad económica</c:v>
                </c:pt>
                <c:pt idx="3">
                  <c:v>Reuso de agua tratada de origen urbano</c:v>
                </c:pt>
                <c:pt idx="4">
                  <c:v>Recarga artificial con agua pluvial</c:v>
                </c:pt>
                <c:pt idx="5">
                  <c:v>Recarga artificial con agua tratada</c:v>
                </c:pt>
              </c:strCache>
            </c:strRef>
          </c:cat>
          <c:val>
            <c:numRef>
              <c:f>Hoja3!$D$6:$D$11</c:f>
              <c:numCache>
                <c:formatCode>"$"#,##0.00</c:formatCode>
                <c:ptCount val="6"/>
                <c:pt idx="0">
                  <c:v>0.1</c:v>
                </c:pt>
                <c:pt idx="1">
                  <c:v>0.4</c:v>
                </c:pt>
                <c:pt idx="2">
                  <c:v>0.9</c:v>
                </c:pt>
                <c:pt idx="3">
                  <c:v>2</c:v>
                </c:pt>
                <c:pt idx="4">
                  <c:v>4</c:v>
                </c:pt>
                <c:pt idx="5">
                  <c:v>6</c:v>
                </c:pt>
              </c:numCache>
            </c:numRef>
          </c:val>
        </c:ser>
        <c:marker val="1"/>
        <c:axId val="127864832"/>
        <c:axId val="127866368"/>
      </c:lineChart>
      <c:catAx>
        <c:axId val="127864832"/>
        <c:scaling>
          <c:orientation val="minMax"/>
        </c:scaling>
        <c:axPos val="b"/>
        <c:tickLblPos val="nextTo"/>
        <c:crossAx val="127866368"/>
        <c:crosses val="autoZero"/>
        <c:auto val="1"/>
        <c:lblAlgn val="ctr"/>
        <c:lblOffset val="100"/>
      </c:catAx>
      <c:valAx>
        <c:axId val="127866368"/>
        <c:scaling>
          <c:orientation val="minMax"/>
        </c:scaling>
        <c:axPos val="l"/>
        <c:title>
          <c:tx>
            <c:rich>
              <a:bodyPr rot="-5400000" vert="horz"/>
              <a:lstStyle/>
              <a:p>
                <a:pPr>
                  <a:defRPr/>
                </a:pPr>
                <a:r>
                  <a:rPr lang="es-MX"/>
                  <a:t>Costo unitario</a:t>
                </a:r>
              </a:p>
            </c:rich>
          </c:tx>
        </c:title>
        <c:numFmt formatCode="&quot;$&quot;#,##0" sourceLinked="0"/>
        <c:tickLblPos val="nextTo"/>
        <c:crossAx val="127864832"/>
        <c:crosses val="autoZero"/>
        <c:crossBetween val="between"/>
      </c:valAx>
      <c:valAx>
        <c:axId val="127868288"/>
        <c:scaling>
          <c:orientation val="minMax"/>
        </c:scaling>
        <c:axPos val="r"/>
        <c:title>
          <c:tx>
            <c:rich>
              <a:bodyPr rot="-5400000" vert="horz"/>
              <a:lstStyle/>
              <a:p>
                <a:pPr>
                  <a:defRPr/>
                </a:pPr>
                <a:r>
                  <a:rPr lang="es-MX"/>
                  <a:t>Millones de metros cúbicos anuales</a:t>
                </a:r>
              </a:p>
            </c:rich>
          </c:tx>
        </c:title>
        <c:numFmt formatCode="0" sourceLinked="0"/>
        <c:tickLblPos val="nextTo"/>
        <c:crossAx val="127899136"/>
        <c:crosses val="max"/>
        <c:crossBetween val="between"/>
      </c:valAx>
      <c:catAx>
        <c:axId val="127899136"/>
        <c:scaling>
          <c:orientation val="minMax"/>
        </c:scaling>
        <c:delete val="1"/>
        <c:axPos val="b"/>
        <c:tickLblPos val="none"/>
        <c:crossAx val="127868288"/>
        <c:crosses val="autoZero"/>
        <c:auto val="1"/>
        <c:lblAlgn val="ctr"/>
        <c:lblOffset val="100"/>
      </c:catAx>
    </c:plotArea>
    <c:legend>
      <c:legendPos val="b"/>
      <c:txPr>
        <a:bodyPr/>
        <a:lstStyle/>
        <a:p>
          <a:pPr>
            <a:defRPr sz="1800"/>
          </a:pPr>
          <a:endParaRPr lang="es-MX"/>
        </a:p>
      </c:txPr>
    </c:legend>
    <c:plotVisOnly val="1"/>
    <c:dispBlanksAs val="gap"/>
  </c:chart>
  <c:externalData r:id="rId1">
    <c:autoUpdate val="1"/>
  </c:externalData>
</c:chartSpace>
</file>

<file path=ppt/charts/chart27.xml><?xml version="1.0" encoding="utf-8"?>
<c:chartSpace xmlns:c="http://schemas.openxmlformats.org/drawingml/2006/chart" xmlns:a="http://schemas.openxmlformats.org/drawingml/2006/main" xmlns:r="http://schemas.openxmlformats.org/officeDocument/2006/relationships">
  <c:lang val="es-MX"/>
  <c:chart>
    <c:title>
      <c:tx>
        <c:rich>
          <a:bodyPr/>
          <a:lstStyle/>
          <a:p>
            <a:pPr>
              <a:defRPr sz="1400"/>
            </a:pPr>
            <a:r>
              <a:rPr lang="en-US" sz="1400"/>
              <a:t>Inversiones para el Saneamiento</a:t>
            </a:r>
          </a:p>
        </c:rich>
      </c:tx>
    </c:title>
    <c:plotArea>
      <c:layout/>
      <c:barChart>
        <c:barDir val="col"/>
        <c:grouping val="clustered"/>
        <c:ser>
          <c:idx val="0"/>
          <c:order val="0"/>
          <c:tx>
            <c:strRef>
              <c:f>'Tablas presentacion'!$B$28</c:f>
              <c:strCache>
                <c:ptCount val="1"/>
                <c:pt idx="0">
                  <c:v>Urbana</c:v>
                </c:pt>
              </c:strCache>
            </c:strRef>
          </c:tx>
          <c:cat>
            <c:strRef>
              <c:f>'Tablas presentacion'!$A$21:$A$23</c:f>
              <c:strCache>
                <c:ptCount val="3"/>
                <c:pt idx="0">
                  <c:v>Libres - Oriental</c:v>
                </c:pt>
                <c:pt idx="1">
                  <c:v>Huamantla</c:v>
                </c:pt>
                <c:pt idx="2">
                  <c:v>Perote</c:v>
                </c:pt>
              </c:strCache>
            </c:strRef>
          </c:cat>
          <c:val>
            <c:numRef>
              <c:f>'Tablas presentacion'!$B$29:$B$31</c:f>
              <c:numCache>
                <c:formatCode>"$"#,##0.00;[Red]\-"$"#,##0.00</c:formatCode>
                <c:ptCount val="3"/>
                <c:pt idx="0">
                  <c:v>89966.632920962002</c:v>
                </c:pt>
                <c:pt idx="1">
                  <c:v>19447.8892447379</c:v>
                </c:pt>
                <c:pt idx="2">
                  <c:v>66278.079050011482</c:v>
                </c:pt>
              </c:numCache>
            </c:numRef>
          </c:val>
        </c:ser>
        <c:ser>
          <c:idx val="1"/>
          <c:order val="1"/>
          <c:tx>
            <c:strRef>
              <c:f>'Tablas presentacion'!$C$28</c:f>
              <c:strCache>
                <c:ptCount val="1"/>
                <c:pt idx="0">
                  <c:v>Rural</c:v>
                </c:pt>
              </c:strCache>
            </c:strRef>
          </c:tx>
          <c:cat>
            <c:strRef>
              <c:f>'Tablas presentacion'!$A$21:$A$23</c:f>
              <c:strCache>
                <c:ptCount val="3"/>
                <c:pt idx="0">
                  <c:v>Libres - Oriental</c:v>
                </c:pt>
                <c:pt idx="1">
                  <c:v>Huamantla</c:v>
                </c:pt>
                <c:pt idx="2">
                  <c:v>Perote</c:v>
                </c:pt>
              </c:strCache>
            </c:strRef>
          </c:cat>
          <c:val>
            <c:numRef>
              <c:f>'Tablas presentacion'!$C$29:$C$31</c:f>
              <c:numCache>
                <c:formatCode>"$"#,##0.00;[Red]\-"$"#,##0.00</c:formatCode>
                <c:ptCount val="3"/>
                <c:pt idx="0">
                  <c:v>203868.27142354468</c:v>
                </c:pt>
                <c:pt idx="1">
                  <c:v>35511.490314657225</c:v>
                </c:pt>
                <c:pt idx="2">
                  <c:v>88191.431291345347</c:v>
                </c:pt>
              </c:numCache>
            </c:numRef>
          </c:val>
        </c:ser>
        <c:axId val="128175488"/>
        <c:axId val="128259200"/>
      </c:barChart>
      <c:catAx>
        <c:axId val="128175488"/>
        <c:scaling>
          <c:orientation val="minMax"/>
        </c:scaling>
        <c:axPos val="b"/>
        <c:majorTickMark val="none"/>
        <c:tickLblPos val="nextTo"/>
        <c:crossAx val="128259200"/>
        <c:crosses val="autoZero"/>
        <c:auto val="1"/>
        <c:lblAlgn val="ctr"/>
        <c:lblOffset val="100"/>
      </c:catAx>
      <c:valAx>
        <c:axId val="128259200"/>
        <c:scaling>
          <c:orientation val="minMax"/>
          <c:max val="210000"/>
        </c:scaling>
        <c:axPos val="l"/>
        <c:majorGridlines>
          <c:spPr>
            <a:ln>
              <a:prstDash val="sysDot"/>
            </a:ln>
          </c:spPr>
        </c:majorGridlines>
        <c:title>
          <c:tx>
            <c:rich>
              <a:bodyPr/>
              <a:lstStyle/>
              <a:p>
                <a:pPr>
                  <a:defRPr/>
                </a:pPr>
                <a:r>
                  <a:rPr lang="en-US"/>
                  <a:t>miles $</a:t>
                </a:r>
              </a:p>
            </c:rich>
          </c:tx>
        </c:title>
        <c:numFmt formatCode="&quot;$&quot;#,##0.00;[Red]\-&quot;$&quot;#,##0.00" sourceLinked="1"/>
        <c:tickLblPos val="nextTo"/>
        <c:crossAx val="128175488"/>
        <c:crosses val="autoZero"/>
        <c:crossBetween val="between"/>
        <c:majorUnit val="30000"/>
        <c:minorUnit val="20"/>
      </c:valAx>
    </c:plotArea>
    <c:legend>
      <c:legendPos val="r"/>
      <c:layout>
        <c:manualLayout>
          <c:xMode val="edge"/>
          <c:yMode val="edge"/>
          <c:x val="0.86012612583878645"/>
          <c:y val="3.5278161658364268E-2"/>
          <c:w val="0.12862213102699191"/>
          <c:h val="0.22138946917349644"/>
        </c:manualLayout>
      </c:layout>
    </c:legend>
    <c:plotVisOnly val="1"/>
    <c:dispBlanksAs val="gap"/>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pPr>
            <a:r>
              <a:rPr lang="en-US"/>
              <a:t>Inversion total para el saneamiento</a:t>
            </a:r>
          </a:p>
        </c:rich>
      </c:tx>
    </c:title>
    <c:view3D>
      <c:rotY val="20"/>
      <c:depthPercent val="70"/>
      <c:perspective val="0"/>
    </c:view3D>
    <c:plotArea>
      <c:layout>
        <c:manualLayout>
          <c:layoutTarget val="inner"/>
          <c:xMode val="edge"/>
          <c:yMode val="edge"/>
          <c:x val="5.1388888888888887E-2"/>
          <c:y val="0.19195657961092405"/>
          <c:w val="0.88888888888888884"/>
          <c:h val="0.72499437570303704"/>
        </c:manualLayout>
      </c:layout>
      <c:pie3DChart>
        <c:varyColors val="1"/>
        <c:ser>
          <c:idx val="0"/>
          <c:order val="0"/>
          <c:tx>
            <c:strRef>
              <c:f>'Tablas presentacion'!$A$19</c:f>
              <c:strCache>
                <c:ptCount val="1"/>
                <c:pt idx="0">
                  <c:v>Aportacion de AR 2009</c:v>
                </c:pt>
              </c:strCache>
            </c:strRef>
          </c:tx>
          <c:spPr>
            <a:scene3d>
              <a:camera prst="orthographicFront"/>
              <a:lightRig rig="threePt" dir="t"/>
            </a:scene3d>
            <a:sp3d>
              <a:bevelT w="0"/>
            </a:sp3d>
          </c:spPr>
          <c:dLbls>
            <c:dLbl>
              <c:idx val="0"/>
              <c:layout>
                <c:manualLayout>
                  <c:x val="-0.22320384951881014"/>
                  <c:y val="-0.33005002946060452"/>
                </c:manualLayout>
              </c:layout>
              <c:showCatName val="1"/>
              <c:showPercent val="1"/>
            </c:dLbl>
            <c:dLbl>
              <c:idx val="1"/>
              <c:layout>
                <c:manualLayout>
                  <c:x val="4.5000000000000014E-3"/>
                  <c:y val="0.11585794632813755"/>
                </c:manualLayout>
              </c:layout>
              <c:showCatName val="1"/>
              <c:showPercent val="1"/>
            </c:dLbl>
            <c:numFmt formatCode="0.0%" sourceLinked="0"/>
            <c:showCatName val="1"/>
            <c:showPercent val="1"/>
            <c:showLeaderLines val="1"/>
          </c:dLbls>
          <c:cat>
            <c:strRef>
              <c:f>'Tablas presentacion'!$A$29:$A$31</c:f>
              <c:strCache>
                <c:ptCount val="3"/>
                <c:pt idx="0">
                  <c:v>Libres - Oriental</c:v>
                </c:pt>
                <c:pt idx="1">
                  <c:v>Huamantla</c:v>
                </c:pt>
                <c:pt idx="2">
                  <c:v>Perote</c:v>
                </c:pt>
              </c:strCache>
            </c:strRef>
          </c:cat>
          <c:val>
            <c:numRef>
              <c:f>'Tablas presentacion'!$D$29:$D$31</c:f>
              <c:numCache>
                <c:formatCode>"$"#,##0.00;[Red]\-"$"#,##0.00</c:formatCode>
                <c:ptCount val="3"/>
                <c:pt idx="0">
                  <c:v>293834.90434450668</c:v>
                </c:pt>
                <c:pt idx="1">
                  <c:v>54959.379559395369</c:v>
                </c:pt>
                <c:pt idx="2">
                  <c:v>154469.5103413577</c:v>
                </c:pt>
              </c:numCache>
            </c:numRef>
          </c:val>
        </c:ser>
        <c:dLbls>
          <c:showCatName val="1"/>
          <c:showPercent val="1"/>
        </c:dLbls>
      </c:pie3DChart>
    </c:plotArea>
    <c:plotVisOnly val="1"/>
    <c:dispBlanksAs val="zero"/>
  </c:chart>
  <c:spPr>
    <a:noFill/>
    <a:ln>
      <a:noFill/>
    </a:ln>
  </c:spPr>
  <c:txPr>
    <a:bodyPr/>
    <a:lstStyle/>
    <a:p>
      <a:pPr>
        <a:defRPr sz="1100"/>
      </a:pPr>
      <a:endParaRPr lang="es-MX"/>
    </a:p>
  </c:txPr>
  <c:externalData r:id="rId1">
    <c:autoUpdate val="1"/>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es-MX"/>
  <c:pivotSource>
    <c:name>[2010-08-09-CARTERA HLOP.xlsx]Tablas dinámicas!Tabla dinámica16</c:name>
    <c:fmtId val="5"/>
  </c:pivotSource>
  <c:chart>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s>
    <c:plotArea>
      <c:layout/>
      <c:barChart>
        <c:barDir val="bar"/>
        <c:grouping val="percentStacked"/>
        <c:ser>
          <c:idx val="0"/>
          <c:order val="0"/>
          <c:tx>
            <c:strRef>
              <c:f>'Tablas dinámicas'!$B$445:$B$446</c:f>
              <c:strCache>
                <c:ptCount val="1"/>
                <c:pt idx="0">
                  <c:v>INVERSION FEDERAL</c:v>
                </c:pt>
              </c:strCache>
            </c:strRef>
          </c:tx>
          <c:cat>
            <c:strRef>
              <c:f>'Tablas dinámicas'!$A$447:$A$455</c:f>
              <c:strCache>
                <c:ptCount val="8"/>
                <c:pt idx="0">
                  <c:v>Consolidar la participacion de los usuarios y la sociedad organizada en el manejo del agua y promover la cultura del buen uso</c:v>
                </c:pt>
                <c:pt idx="1">
                  <c:v>Crear una cultura contributiva y de cumplimiento a la LAN en materia administrativa</c:v>
                </c:pt>
                <c:pt idx="2">
                  <c:v>Incrementar el acceso y la calidad de los servicios de agua potable, alcantarillado y saneamiento</c:v>
                </c:pt>
                <c:pt idx="3">
                  <c:v>Mejorar el desarrollo tecnico, administrativo y financiero del sector hidraulico</c:v>
                </c:pt>
                <c:pt idx="4">
                  <c:v>Mejorar la productividad del agua en el sector agricola</c:v>
                </c:pt>
                <c:pt idx="5">
                  <c:v>Prevenir los riesgos derivados de los fenomenos meteorologicos e hidrometeorologicos y atender sus efectos</c:v>
                </c:pt>
                <c:pt idx="6">
                  <c:v>Promover el manejo integrado del agua en cuencas y acuiferos</c:v>
                </c:pt>
                <c:pt idx="7">
                  <c:v>Evaluar los efectos del cambio climatico e hidrológico global y local</c:v>
                </c:pt>
              </c:strCache>
            </c:strRef>
          </c:cat>
          <c:val>
            <c:numRef>
              <c:f>'Tablas dinámicas'!$B$447:$B$455</c:f>
              <c:numCache>
                <c:formatCode>General</c:formatCode>
                <c:ptCount val="8"/>
                <c:pt idx="0">
                  <c:v>166185.81559602101</c:v>
                </c:pt>
                <c:pt idx="1">
                  <c:v>5903.7</c:v>
                </c:pt>
                <c:pt idx="2">
                  <c:v>392900.11055206781</c:v>
                </c:pt>
                <c:pt idx="3">
                  <c:v>92234.999999999971</c:v>
                </c:pt>
                <c:pt idx="4">
                  <c:v>407218.5</c:v>
                </c:pt>
                <c:pt idx="5">
                  <c:v>7260</c:v>
                </c:pt>
                <c:pt idx="6">
                  <c:v>253560</c:v>
                </c:pt>
                <c:pt idx="7">
                  <c:v>5600</c:v>
                </c:pt>
              </c:numCache>
            </c:numRef>
          </c:val>
        </c:ser>
        <c:ser>
          <c:idx val="1"/>
          <c:order val="1"/>
          <c:tx>
            <c:strRef>
              <c:f>'Tablas dinámicas'!$C$445:$C$446</c:f>
              <c:strCache>
                <c:ptCount val="1"/>
                <c:pt idx="0">
                  <c:v>INVERSION ESTATAL</c:v>
                </c:pt>
              </c:strCache>
            </c:strRef>
          </c:tx>
          <c:cat>
            <c:strRef>
              <c:f>'Tablas dinámicas'!$A$447:$A$455</c:f>
              <c:strCache>
                <c:ptCount val="8"/>
                <c:pt idx="0">
                  <c:v>Consolidar la participacion de los usuarios y la sociedad organizada en el manejo del agua y promover la cultura del buen uso</c:v>
                </c:pt>
                <c:pt idx="1">
                  <c:v>Crear una cultura contributiva y de cumplimiento a la LAN en materia administrativa</c:v>
                </c:pt>
                <c:pt idx="2">
                  <c:v>Incrementar el acceso y la calidad de los servicios de agua potable, alcantarillado y saneamiento</c:v>
                </c:pt>
                <c:pt idx="3">
                  <c:v>Mejorar el desarrollo tecnico, administrativo y financiero del sector hidraulico</c:v>
                </c:pt>
                <c:pt idx="4">
                  <c:v>Mejorar la productividad del agua en el sector agricola</c:v>
                </c:pt>
                <c:pt idx="5">
                  <c:v>Prevenir los riesgos derivados de los fenomenos meteorologicos e hidrometeorologicos y atender sus efectos</c:v>
                </c:pt>
                <c:pt idx="6">
                  <c:v>Promover el manejo integrado del agua en cuencas y acuiferos</c:v>
                </c:pt>
                <c:pt idx="7">
                  <c:v>Evaluar los efectos del cambio climatico e hidrológico global y local</c:v>
                </c:pt>
              </c:strCache>
            </c:strRef>
          </c:cat>
          <c:val>
            <c:numRef>
              <c:f>'Tablas dinámicas'!$C$447:$C$455</c:f>
              <c:numCache>
                <c:formatCode>General</c:formatCode>
                <c:ptCount val="8"/>
                <c:pt idx="0">
                  <c:v>76185.815596021508</c:v>
                </c:pt>
                <c:pt idx="1">
                  <c:v>5903.7</c:v>
                </c:pt>
                <c:pt idx="2">
                  <c:v>325256.22218426992</c:v>
                </c:pt>
                <c:pt idx="3">
                  <c:v>92234.999999999971</c:v>
                </c:pt>
                <c:pt idx="4">
                  <c:v>211930.44999999998</c:v>
                </c:pt>
                <c:pt idx="5">
                  <c:v>7260</c:v>
                </c:pt>
                <c:pt idx="6">
                  <c:v>236685</c:v>
                </c:pt>
                <c:pt idx="7">
                  <c:v>0</c:v>
                </c:pt>
              </c:numCache>
            </c:numRef>
          </c:val>
        </c:ser>
        <c:ser>
          <c:idx val="2"/>
          <c:order val="2"/>
          <c:tx>
            <c:strRef>
              <c:f>'Tablas dinámicas'!$D$445:$D$446</c:f>
              <c:strCache>
                <c:ptCount val="1"/>
                <c:pt idx="0">
                  <c:v>INVERSION MUNICIPAL</c:v>
                </c:pt>
              </c:strCache>
            </c:strRef>
          </c:tx>
          <c:cat>
            <c:strRef>
              <c:f>'Tablas dinámicas'!$A$447:$A$455</c:f>
              <c:strCache>
                <c:ptCount val="8"/>
                <c:pt idx="0">
                  <c:v>Consolidar la participacion de los usuarios y la sociedad organizada en el manejo del agua y promover la cultura del buen uso</c:v>
                </c:pt>
                <c:pt idx="1">
                  <c:v>Crear una cultura contributiva y de cumplimiento a la LAN en materia administrativa</c:v>
                </c:pt>
                <c:pt idx="2">
                  <c:v>Incrementar el acceso y la calidad de los servicios de agua potable, alcantarillado y saneamiento</c:v>
                </c:pt>
                <c:pt idx="3">
                  <c:v>Mejorar el desarrollo tecnico, administrativo y financiero del sector hidraulico</c:v>
                </c:pt>
                <c:pt idx="4">
                  <c:v>Mejorar la productividad del agua en el sector agricola</c:v>
                </c:pt>
                <c:pt idx="5">
                  <c:v>Prevenir los riesgos derivados de los fenomenos meteorologicos e hidrometeorologicos y atender sus efectos</c:v>
                </c:pt>
                <c:pt idx="6">
                  <c:v>Promover el manejo integrado del agua en cuencas y acuiferos</c:v>
                </c:pt>
                <c:pt idx="7">
                  <c:v>Evaluar los efectos del cambio climatico e hidrológico global y local</c:v>
                </c:pt>
              </c:strCache>
            </c:strRef>
          </c:cat>
          <c:val>
            <c:numRef>
              <c:f>'Tablas dinámicas'!$D$447:$D$455</c:f>
              <c:numCache>
                <c:formatCode>General</c:formatCode>
                <c:ptCount val="8"/>
                <c:pt idx="0">
                  <c:v>78494.476674688907</c:v>
                </c:pt>
                <c:pt idx="1">
                  <c:v>6082.6</c:v>
                </c:pt>
                <c:pt idx="2">
                  <c:v>196182.51948705892</c:v>
                </c:pt>
                <c:pt idx="3">
                  <c:v>95030</c:v>
                </c:pt>
                <c:pt idx="4">
                  <c:v>109763.05</c:v>
                </c:pt>
                <c:pt idx="5">
                  <c:v>7480.0000000000009</c:v>
                </c:pt>
                <c:pt idx="6">
                  <c:v>128355</c:v>
                </c:pt>
                <c:pt idx="7">
                  <c:v>0</c:v>
                </c:pt>
              </c:numCache>
            </c:numRef>
          </c:val>
        </c:ser>
        <c:overlap val="100"/>
        <c:axId val="128344064"/>
        <c:axId val="128345600"/>
      </c:barChart>
      <c:catAx>
        <c:axId val="128344064"/>
        <c:scaling>
          <c:orientation val="minMax"/>
        </c:scaling>
        <c:axPos val="l"/>
        <c:tickLblPos val="nextTo"/>
        <c:txPr>
          <a:bodyPr/>
          <a:lstStyle/>
          <a:p>
            <a:pPr>
              <a:defRPr sz="1200"/>
            </a:pPr>
            <a:endParaRPr lang="es-MX"/>
          </a:p>
        </c:txPr>
        <c:crossAx val="128345600"/>
        <c:crosses val="autoZero"/>
        <c:auto val="1"/>
        <c:lblAlgn val="ctr"/>
        <c:lblOffset val="100"/>
      </c:catAx>
      <c:valAx>
        <c:axId val="128345600"/>
        <c:scaling>
          <c:orientation val="minMax"/>
        </c:scaling>
        <c:axPos val="b"/>
        <c:majorGridlines/>
        <c:numFmt formatCode="0%" sourceLinked="1"/>
        <c:tickLblPos val="nextTo"/>
        <c:txPr>
          <a:bodyPr/>
          <a:lstStyle/>
          <a:p>
            <a:pPr>
              <a:defRPr sz="1200"/>
            </a:pPr>
            <a:endParaRPr lang="es-MX"/>
          </a:p>
        </c:txPr>
        <c:crossAx val="128344064"/>
        <c:crosses val="autoZero"/>
        <c:crossBetween val="between"/>
      </c:valAx>
    </c:plotArea>
    <c:legend>
      <c:legendPos val="b"/>
    </c:legend>
    <c:plotVisOnly val="1"/>
    <c:dispBlanksAs val="gap"/>
  </c:chart>
  <c:externalData r:id="rId1">
    <c:autoUpdate val="1"/>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MX"/>
  <c:chart>
    <c:autoTitleDeleted val="1"/>
    <c:plotArea>
      <c:layout/>
      <c:barChart>
        <c:barDir val="col"/>
        <c:grouping val="stacked"/>
        <c:ser>
          <c:idx val="0"/>
          <c:order val="0"/>
          <c:tx>
            <c:strRef>
              <c:f>'RESUMEN_VOL_SUB+SUP'!$B$105</c:f>
              <c:strCache>
                <c:ptCount val="1"/>
                <c:pt idx="0">
                  <c:v>SUBTERRANEO</c:v>
                </c:pt>
              </c:strCache>
            </c:strRef>
          </c:tx>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c:spPr>
          <c:cat>
            <c:strLit>
              <c:ptCount val="1"/>
              <c:pt idx="0">
                <c:v>VOLUMEN CONSECIONADO</c:v>
              </c:pt>
            </c:strLit>
          </c:cat>
          <c:val>
            <c:numRef>
              <c:f>'RESUMEN_VOL_SUB+SUP'!$C$105</c:f>
              <c:numCache>
                <c:formatCode>#,##0.0</c:formatCode>
                <c:ptCount val="1"/>
                <c:pt idx="0">
                  <c:v>246.29218863</c:v>
                </c:pt>
              </c:numCache>
            </c:numRef>
          </c:val>
        </c:ser>
        <c:ser>
          <c:idx val="1"/>
          <c:order val="1"/>
          <c:tx>
            <c:strRef>
              <c:f>'RESUMEN_VOL_SUB+SUP'!$B$106</c:f>
              <c:strCache>
                <c:ptCount val="1"/>
                <c:pt idx="0">
                  <c:v>SUPERFICIAL</c:v>
                </c:pt>
              </c:strCache>
            </c:strRef>
          </c:tx>
          <c:spPr>
            <a:gradFill flip="none" rotWithShape="1">
              <a:gsLst>
                <a:gs pos="0">
                  <a:prstClr val="white">
                    <a:lumMod val="65000"/>
                    <a:shade val="30000"/>
                    <a:satMod val="115000"/>
                  </a:prstClr>
                </a:gs>
                <a:gs pos="50000">
                  <a:prstClr val="white">
                    <a:lumMod val="65000"/>
                    <a:shade val="67500"/>
                    <a:satMod val="115000"/>
                  </a:prstClr>
                </a:gs>
                <a:gs pos="100000">
                  <a:prstClr val="white">
                    <a:lumMod val="65000"/>
                    <a:shade val="100000"/>
                    <a:satMod val="115000"/>
                  </a:prstClr>
                </a:gs>
              </a:gsLst>
              <a:lin ang="0" scaled="1"/>
              <a:tileRect/>
            </a:gradFill>
          </c:spPr>
          <c:cat>
            <c:strLit>
              <c:ptCount val="1"/>
              <c:pt idx="0">
                <c:v>VOLUMEN CONSECIONADO</c:v>
              </c:pt>
            </c:strLit>
          </c:cat>
          <c:val>
            <c:numRef>
              <c:f>'RESUMEN_VOL_SUB+SUP'!$C$106</c:f>
              <c:numCache>
                <c:formatCode>#,##0.0</c:formatCode>
                <c:ptCount val="1"/>
                <c:pt idx="0">
                  <c:v>46.263388720000194</c:v>
                </c:pt>
              </c:numCache>
            </c:numRef>
          </c:val>
        </c:ser>
        <c:gapWidth val="0"/>
        <c:overlap val="100"/>
        <c:axId val="86765568"/>
        <c:axId val="86767104"/>
      </c:barChart>
      <c:catAx>
        <c:axId val="86765568"/>
        <c:scaling>
          <c:orientation val="minMax"/>
        </c:scaling>
        <c:delete val="1"/>
        <c:axPos val="b"/>
        <c:majorTickMark val="none"/>
        <c:tickLblPos val="none"/>
        <c:crossAx val="86767104"/>
        <c:crosses val="autoZero"/>
        <c:auto val="1"/>
        <c:lblAlgn val="ctr"/>
        <c:lblOffset val="100"/>
      </c:catAx>
      <c:valAx>
        <c:axId val="86767104"/>
        <c:scaling>
          <c:orientation val="minMax"/>
          <c:max val="300"/>
          <c:min val="0"/>
        </c:scaling>
        <c:delete val="1"/>
        <c:axPos val="l"/>
        <c:numFmt formatCode="#,##0.0" sourceLinked="1"/>
        <c:majorTickMark val="none"/>
        <c:tickLblPos val="none"/>
        <c:crossAx val="86765568"/>
        <c:crosses val="autoZero"/>
        <c:crossBetween val="between"/>
        <c:majorUnit val="50"/>
      </c:valAx>
    </c:plotArea>
    <c:plotVisOnly val="1"/>
    <c:dispBlanksAs val="gap"/>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lang val="es-MX"/>
  <c:chart>
    <c:title>
      <c:tx>
        <c:rich>
          <a:bodyPr/>
          <a:lstStyle/>
          <a:p>
            <a:pPr>
              <a:defRPr/>
            </a:pPr>
            <a:r>
              <a:rPr lang="en-US"/>
              <a:t>VOLUMEN SUPERFICIAL</a:t>
            </a:r>
          </a:p>
        </c:rich>
      </c:tx>
      <c:layout>
        <c:manualLayout>
          <c:xMode val="edge"/>
          <c:yMode val="edge"/>
          <c:x val="0.29400915868643429"/>
          <c:y val="0"/>
        </c:manualLayout>
      </c:layout>
    </c:title>
    <c:plotArea>
      <c:layout>
        <c:manualLayout>
          <c:layoutTarget val="inner"/>
          <c:xMode val="edge"/>
          <c:yMode val="edge"/>
          <c:x val="1.1880863997756941E-2"/>
          <c:y val="0.22020133963609845"/>
          <c:w val="0.89343797929663893"/>
          <c:h val="0.77979856115108304"/>
        </c:manualLayout>
      </c:layout>
      <c:ofPieChart>
        <c:ofPieType val="bar"/>
        <c:varyColors val="1"/>
        <c:ser>
          <c:idx val="0"/>
          <c:order val="0"/>
          <c:tx>
            <c:strRef>
              <c:f>RESUMEN_VOL_SUPERFICIAL!$B$54</c:f>
              <c:strCache>
                <c:ptCount val="1"/>
                <c:pt idx="0">
                  <c:v>USO</c:v>
                </c:pt>
              </c:strCache>
            </c:strRef>
          </c:tx>
          <c:dPt>
            <c:idx val="1"/>
            <c:spPr>
              <a:solidFill>
                <a:srgbClr val="99FF33"/>
              </a:solidFill>
            </c:spPr>
          </c:dPt>
          <c:dPt>
            <c:idx val="2"/>
            <c:spPr>
              <a:solidFill>
                <a:srgbClr val="FFB7E7"/>
              </a:solidFill>
            </c:spPr>
          </c:dPt>
          <c:dPt>
            <c:idx val="4"/>
            <c:spPr>
              <a:solidFill>
                <a:srgbClr val="0BD0D9"/>
              </a:solidFill>
            </c:spPr>
          </c:dPt>
          <c:dPt>
            <c:idx val="6"/>
            <c:spPr>
              <a:solidFill>
                <a:srgbClr val="FFFF00"/>
              </a:solidFill>
            </c:spPr>
          </c:dPt>
          <c:dPt>
            <c:idx val="7"/>
            <c:spPr>
              <a:solidFill>
                <a:srgbClr val="FF9933"/>
              </a:solidFill>
            </c:spPr>
          </c:dPt>
          <c:dLbls>
            <c:dLbl>
              <c:idx val="0"/>
              <c:delete val="1"/>
            </c:dLbl>
            <c:dLbl>
              <c:idx val="1"/>
              <c:layout>
                <c:manualLayout>
                  <c:x val="-3.7673451195958996E-2"/>
                  <c:y val="0.22542608332898784"/>
                </c:manualLayout>
              </c:layout>
              <c:dLblPos val="bestFit"/>
              <c:showCatName val="1"/>
              <c:showPercent val="1"/>
            </c:dLbl>
            <c:dLbl>
              <c:idx val="2"/>
              <c:layout>
                <c:manualLayout>
                  <c:x val="-1.2240104934892941E-2"/>
                  <c:y val="-0.18711720203131657"/>
                </c:manualLayout>
              </c:layout>
              <c:dLblPos val="bestFit"/>
              <c:showCatName val="1"/>
              <c:showPercent val="1"/>
            </c:dLbl>
            <c:dLbl>
              <c:idx val="3"/>
              <c:delete val="1"/>
            </c:dLbl>
            <c:dLbl>
              <c:idx val="4"/>
              <c:layout>
                <c:manualLayout>
                  <c:x val="3.880081758539413E-2"/>
                  <c:y val="-7.2238413254289729E-2"/>
                </c:manualLayout>
              </c:layout>
              <c:dLblPos val="bestFit"/>
              <c:showCatName val="1"/>
              <c:showPercent val="1"/>
            </c:dLbl>
            <c:dLbl>
              <c:idx val="5"/>
              <c:delete val="1"/>
            </c:dLbl>
            <c:dLbl>
              <c:idx val="6"/>
              <c:layout>
                <c:manualLayout>
                  <c:x val="1.6841073449950984E-2"/>
                  <c:y val="5.1203988087345137E-2"/>
                </c:manualLayout>
              </c:layout>
              <c:dLblPos val="bestFit"/>
              <c:showCatName val="1"/>
              <c:showPercent val="1"/>
            </c:dLbl>
            <c:dLbl>
              <c:idx val="7"/>
              <c:layout>
                <c:manualLayout>
                  <c:x val="4.2470885090615515E-2"/>
                  <c:y val="9.4667796768101026E-2"/>
                </c:manualLayout>
              </c:layout>
              <c:dLblPos val="bestFit"/>
              <c:showCatName val="1"/>
              <c:showPercent val="1"/>
            </c:dLbl>
            <c:numFmt formatCode="0.0%" sourceLinked="0"/>
            <c:dLblPos val="bestFit"/>
            <c:showCatName val="1"/>
            <c:showPercent val="1"/>
            <c:showLeaderLines val="1"/>
          </c:dLbls>
          <c:cat>
            <c:strRef>
              <c:f>RESUMEN_VOL_SUPERFICIAL!$B$56:$B$63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RESUMEN_VOL_SUPERFICIAL!$F$56:$F$63</c:f>
              <c:numCache>
                <c:formatCode>#,##0.0</c:formatCode>
                <c:ptCount val="8"/>
                <c:pt idx="0">
                  <c:v>0</c:v>
                </c:pt>
                <c:pt idx="1">
                  <c:v>2202101.75</c:v>
                </c:pt>
                <c:pt idx="2">
                  <c:v>43746866.350000001</c:v>
                </c:pt>
                <c:pt idx="3">
                  <c:v>0</c:v>
                </c:pt>
                <c:pt idx="4">
                  <c:v>86724</c:v>
                </c:pt>
                <c:pt idx="5">
                  <c:v>0</c:v>
                </c:pt>
                <c:pt idx="6">
                  <c:v>47934.720000000001</c:v>
                </c:pt>
                <c:pt idx="7">
                  <c:v>179761.9</c:v>
                </c:pt>
              </c:numCache>
            </c:numRef>
          </c:val>
        </c:ser>
        <c:ser>
          <c:idx val="1"/>
          <c:order val="1"/>
          <c:tx>
            <c:strRef>
              <c:f>RESUMEN_VOL_SUPERFICIAL!$D$54</c:f>
              <c:strCache>
                <c:ptCount val="1"/>
                <c:pt idx="0">
                  <c:v>LIBRES - ORIENTAL</c:v>
                </c:pt>
              </c:strCache>
            </c:strRef>
          </c:tx>
          <c:dLbls>
            <c:dLblPos val="bestFit"/>
            <c:showCatName val="1"/>
            <c:showPercent val="1"/>
            <c:showLeaderLines val="1"/>
          </c:dLbls>
          <c:cat>
            <c:strRef>
              <c:f>RESUMEN_VOL_SUPERFICIAL!$B$56:$B$63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RESUMEN_VOL_SUPERFICIAL!$D$56:$D$63</c:f>
              <c:numCache>
                <c:formatCode>#,##0.0</c:formatCode>
                <c:ptCount val="8"/>
                <c:pt idx="0">
                  <c:v>0</c:v>
                </c:pt>
                <c:pt idx="1">
                  <c:v>361628.95</c:v>
                </c:pt>
                <c:pt idx="2">
                  <c:v>36676178.900000006</c:v>
                </c:pt>
                <c:pt idx="3">
                  <c:v>0</c:v>
                </c:pt>
                <c:pt idx="4">
                  <c:v>0</c:v>
                </c:pt>
                <c:pt idx="5">
                  <c:v>0</c:v>
                </c:pt>
                <c:pt idx="6">
                  <c:v>47304</c:v>
                </c:pt>
                <c:pt idx="7">
                  <c:v>126144</c:v>
                </c:pt>
              </c:numCache>
            </c:numRef>
          </c:val>
        </c:ser>
        <c:ser>
          <c:idx val="2"/>
          <c:order val="2"/>
          <c:tx>
            <c:strRef>
              <c:f>RESUMEN_VOL_SUPERFICIAL!$E$54</c:f>
              <c:strCache>
                <c:ptCount val="1"/>
                <c:pt idx="0">
                  <c:v>PEROTE</c:v>
                </c:pt>
              </c:strCache>
            </c:strRef>
          </c:tx>
          <c:dLbls>
            <c:dLblPos val="bestFit"/>
            <c:showCatName val="1"/>
            <c:showPercent val="1"/>
            <c:showLeaderLines val="1"/>
          </c:dLbls>
          <c:cat>
            <c:strRef>
              <c:f>RESUMEN_VOL_SUPERFICIAL!$B$56:$B$63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RESUMEN_VOL_SUPERFICIAL!$E$56:$E$63</c:f>
              <c:numCache>
                <c:formatCode>#,##0.0</c:formatCode>
                <c:ptCount val="8"/>
                <c:pt idx="0">
                  <c:v>0</c:v>
                </c:pt>
                <c:pt idx="1">
                  <c:v>1657194.8</c:v>
                </c:pt>
                <c:pt idx="2">
                  <c:v>7019315.4500000011</c:v>
                </c:pt>
                <c:pt idx="3">
                  <c:v>0</c:v>
                </c:pt>
                <c:pt idx="4">
                  <c:v>86724</c:v>
                </c:pt>
                <c:pt idx="5">
                  <c:v>0</c:v>
                </c:pt>
                <c:pt idx="6">
                  <c:v>630.72</c:v>
                </c:pt>
                <c:pt idx="7">
                  <c:v>48617.9</c:v>
                </c:pt>
              </c:numCache>
            </c:numRef>
          </c:val>
        </c:ser>
        <c:dLbls>
          <c:showCatName val="1"/>
          <c:showPercent val="1"/>
        </c:dLbls>
        <c:gapWidth val="250"/>
        <c:splitType val="pos"/>
        <c:splitPos val="5"/>
        <c:secondPieSize val="90"/>
        <c:serLines/>
      </c:ofPieChart>
      <c:spPr>
        <a:noFill/>
        <a:ln>
          <a:noFill/>
        </a:ln>
      </c:spPr>
    </c:plotArea>
    <c:plotVisOnly val="1"/>
    <c:dispBlanksAs val="zero"/>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pPr>
            <a:r>
              <a:rPr lang="en-US" dirty="0" smtClean="0"/>
              <a:t>VOLUMEN SUBTERRANEO</a:t>
            </a:r>
            <a:endParaRPr lang="en-US" dirty="0"/>
          </a:p>
        </c:rich>
      </c:tx>
    </c:title>
    <c:plotArea>
      <c:layout>
        <c:manualLayout>
          <c:layoutTarget val="inner"/>
          <c:xMode val="edge"/>
          <c:yMode val="edge"/>
          <c:x val="8.9102751756440525E-4"/>
          <c:y val="0.24152078017620887"/>
          <c:w val="0.86369369779168759"/>
          <c:h val="0.75336043907837491"/>
        </c:manualLayout>
      </c:layout>
      <c:ofPieChart>
        <c:ofPieType val="bar"/>
        <c:varyColors val="1"/>
        <c:ser>
          <c:idx val="0"/>
          <c:order val="0"/>
          <c:tx>
            <c:strRef>
              <c:f>RESUMEN_VOL_SUBTERRANEO!$B$54</c:f>
              <c:strCache>
                <c:ptCount val="1"/>
                <c:pt idx="0">
                  <c:v>USO</c:v>
                </c:pt>
              </c:strCache>
            </c:strRef>
          </c:tx>
          <c:dPt>
            <c:idx val="1"/>
            <c:spPr>
              <a:solidFill>
                <a:srgbClr val="99FF33"/>
              </a:solidFill>
            </c:spPr>
          </c:dPt>
          <c:dPt>
            <c:idx val="2"/>
            <c:spPr>
              <a:solidFill>
                <a:srgbClr val="FFB7E7"/>
              </a:solidFill>
            </c:spPr>
          </c:dPt>
          <c:dPt>
            <c:idx val="4"/>
            <c:spPr>
              <a:solidFill>
                <a:schemeClr val="accent3"/>
              </a:solidFill>
            </c:spPr>
          </c:dPt>
          <c:dPt>
            <c:idx val="5"/>
            <c:spPr>
              <a:solidFill>
                <a:srgbClr val="FFFF00"/>
              </a:solidFill>
            </c:spPr>
          </c:dPt>
          <c:dPt>
            <c:idx val="7"/>
            <c:spPr>
              <a:solidFill>
                <a:srgbClr val="FF9933"/>
              </a:solidFill>
            </c:spPr>
          </c:dPt>
          <c:dLbls>
            <c:dLbl>
              <c:idx val="0"/>
              <c:layout>
                <c:manualLayout>
                  <c:x val="6.5483952522886954E-2"/>
                  <c:y val="-5.2616208343298901E-2"/>
                </c:manualLayout>
              </c:layout>
              <c:dLblPos val="bestFit"/>
              <c:showCatName val="1"/>
              <c:showPercent val="1"/>
            </c:dLbl>
            <c:dLbl>
              <c:idx val="1"/>
              <c:layout>
                <c:manualLayout>
                  <c:x val="-1.1175018628912138E-2"/>
                  <c:y val="-0.47686572990335535"/>
                </c:manualLayout>
              </c:layout>
              <c:dLblPos val="bestFit"/>
              <c:showCatName val="1"/>
              <c:showPercent val="1"/>
            </c:dLbl>
            <c:dLbl>
              <c:idx val="2"/>
              <c:layout>
                <c:manualLayout>
                  <c:x val="-3.6585470212449872E-2"/>
                  <c:y val="-6.3579287688376701E-2"/>
                </c:manualLayout>
              </c:layout>
              <c:dLblPos val="bestFit"/>
              <c:showCatName val="1"/>
              <c:showPercent val="1"/>
            </c:dLbl>
            <c:dLbl>
              <c:idx val="3"/>
              <c:layout>
                <c:manualLayout>
                  <c:x val="7.1996254258037351E-2"/>
                  <c:y val="-0.30662372376428887"/>
                </c:manualLayout>
              </c:layout>
              <c:dLblPos val="bestFit"/>
              <c:showCatName val="1"/>
              <c:showPercent val="1"/>
            </c:dLbl>
            <c:dLbl>
              <c:idx val="4"/>
              <c:layout>
                <c:manualLayout>
                  <c:x val="8.4803132318501173E-2"/>
                  <c:y val="-0.11837304395203614"/>
                </c:manualLayout>
              </c:layout>
              <c:dLblPos val="bestFit"/>
              <c:showCatName val="1"/>
              <c:showPercent val="1"/>
            </c:dLbl>
            <c:dLbl>
              <c:idx val="5"/>
              <c:layout>
                <c:manualLayout>
                  <c:x val="7.45445896316798E-2"/>
                  <c:y val="-0.22106052776480037"/>
                </c:manualLayout>
              </c:layout>
              <c:dLblPos val="bestFit"/>
              <c:showCatName val="1"/>
              <c:showPercent val="1"/>
            </c:dLbl>
            <c:dLbl>
              <c:idx val="6"/>
              <c:layout>
                <c:manualLayout>
                  <c:x val="9.1136130774962743E-2"/>
                  <c:y val="-0.10258297674945042"/>
                </c:manualLayout>
              </c:layout>
              <c:dLblPos val="bestFit"/>
              <c:showCatName val="1"/>
              <c:showPercent val="1"/>
            </c:dLbl>
            <c:dLbl>
              <c:idx val="7"/>
              <c:layout>
                <c:manualLayout>
                  <c:x val="8.6013013625717991E-2"/>
                  <c:y val="1.413778161658801E-2"/>
                </c:manualLayout>
              </c:layout>
              <c:dLblPos val="bestFit"/>
              <c:showCatName val="1"/>
              <c:showPercent val="1"/>
            </c:dLbl>
            <c:dLbl>
              <c:idx val="8"/>
              <c:layout>
                <c:manualLayout>
                  <c:x val="3.9532432030901794E-2"/>
                  <c:y val="-2.5461125306356591E-2"/>
                </c:manualLayout>
              </c:layout>
              <c:dLblPos val="bestFit"/>
              <c:showCatName val="1"/>
              <c:showPercent val="1"/>
            </c:dLbl>
            <c:numFmt formatCode="0.00%" sourceLinked="0"/>
            <c:dLblPos val="bestFit"/>
            <c:showCatName val="1"/>
            <c:showPercent val="1"/>
            <c:showLeaderLines val="1"/>
          </c:dLbls>
          <c:cat>
            <c:strRef>
              <c:f>RESUMEN_VOL_SUBTERRANEO!$B$56:$B$63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RESUMEN_VOL_SUBTERRANEO!$F$56:$F$63</c:f>
              <c:numCache>
                <c:formatCode>#,##0.0</c:formatCode>
                <c:ptCount val="8"/>
                <c:pt idx="0">
                  <c:v>6289</c:v>
                </c:pt>
                <c:pt idx="1">
                  <c:v>209408614.44999999</c:v>
                </c:pt>
                <c:pt idx="2">
                  <c:v>24550763.93</c:v>
                </c:pt>
                <c:pt idx="3">
                  <c:v>10851423</c:v>
                </c:pt>
                <c:pt idx="4">
                  <c:v>970245</c:v>
                </c:pt>
                <c:pt idx="5">
                  <c:v>254783</c:v>
                </c:pt>
                <c:pt idx="6">
                  <c:v>8827.25</c:v>
                </c:pt>
                <c:pt idx="7">
                  <c:v>241243</c:v>
                </c:pt>
              </c:numCache>
            </c:numRef>
          </c:val>
        </c:ser>
        <c:ser>
          <c:idx val="1"/>
          <c:order val="1"/>
          <c:tx>
            <c:strRef>
              <c:f>RESUMEN_VOL_SUBTERRANEO!$D$54</c:f>
              <c:strCache>
                <c:ptCount val="1"/>
                <c:pt idx="0">
                  <c:v>LIBRES - ORIENTAL</c:v>
                </c:pt>
              </c:strCache>
            </c:strRef>
          </c:tx>
          <c:dLbls>
            <c:dLblPos val="bestFit"/>
            <c:showCatName val="1"/>
            <c:showPercent val="1"/>
            <c:showLeaderLines val="1"/>
          </c:dLbls>
          <c:cat>
            <c:strRef>
              <c:f>RESUMEN_VOL_SUBTERRANEO!$B$56:$B$63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RESUMEN_VOL_SUBTERRANEO!$D$56:$D$63</c:f>
              <c:numCache>
                <c:formatCode>#,##0.0</c:formatCode>
                <c:ptCount val="8"/>
                <c:pt idx="0">
                  <c:v>6289</c:v>
                </c:pt>
                <c:pt idx="1">
                  <c:v>148238395.07999998</c:v>
                </c:pt>
                <c:pt idx="2">
                  <c:v>14073196.65</c:v>
                </c:pt>
                <c:pt idx="3">
                  <c:v>8614973</c:v>
                </c:pt>
                <c:pt idx="4">
                  <c:v>329637</c:v>
                </c:pt>
                <c:pt idx="5">
                  <c:v>123277</c:v>
                </c:pt>
                <c:pt idx="6">
                  <c:v>5007.25</c:v>
                </c:pt>
                <c:pt idx="7">
                  <c:v>1679</c:v>
                </c:pt>
              </c:numCache>
            </c:numRef>
          </c:val>
        </c:ser>
        <c:ser>
          <c:idx val="2"/>
          <c:order val="2"/>
          <c:tx>
            <c:strRef>
              <c:f>RESUMEN_VOL_SUBTERRANEO!$E$54</c:f>
              <c:strCache>
                <c:ptCount val="1"/>
                <c:pt idx="0">
                  <c:v>PEROTE</c:v>
                </c:pt>
              </c:strCache>
            </c:strRef>
          </c:tx>
          <c:dLbls>
            <c:dLblPos val="bestFit"/>
            <c:showCatName val="1"/>
            <c:showPercent val="1"/>
            <c:showLeaderLines val="1"/>
          </c:dLbls>
          <c:cat>
            <c:strRef>
              <c:f>RESUMEN_VOL_SUBTERRANEO!$B$56:$B$63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RESUMEN_VOL_SUBTERRANEO!$E$56:$E$63</c:f>
              <c:numCache>
                <c:formatCode>#,##0.0</c:formatCode>
                <c:ptCount val="8"/>
                <c:pt idx="0">
                  <c:v>0</c:v>
                </c:pt>
                <c:pt idx="1">
                  <c:v>20034710.199999999</c:v>
                </c:pt>
                <c:pt idx="2">
                  <c:v>833814.27999999549</c:v>
                </c:pt>
                <c:pt idx="3">
                  <c:v>480652</c:v>
                </c:pt>
                <c:pt idx="4">
                  <c:v>640608</c:v>
                </c:pt>
                <c:pt idx="5">
                  <c:v>0</c:v>
                </c:pt>
                <c:pt idx="6">
                  <c:v>0</c:v>
                </c:pt>
                <c:pt idx="7">
                  <c:v>77360</c:v>
                </c:pt>
              </c:numCache>
            </c:numRef>
          </c:val>
        </c:ser>
        <c:dLbls>
          <c:showCatName val="1"/>
          <c:showPercent val="1"/>
        </c:dLbls>
        <c:gapWidth val="250"/>
        <c:splitType val="percent"/>
        <c:splitPos val="2"/>
        <c:secondPieSize val="90"/>
        <c:serLines/>
      </c:ofPieChart>
      <c:spPr>
        <a:noFill/>
        <a:ln>
          <a:noFill/>
        </a:ln>
      </c:spPr>
    </c:plotArea>
    <c:plotVisOnly val="1"/>
    <c:dispBlanksAs val="zero"/>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pPr>
            <a:r>
              <a:rPr lang="en-US" dirty="0"/>
              <a:t>APROVECHAMIENTOS </a:t>
            </a:r>
            <a:r>
              <a:rPr lang="en-US" dirty="0" smtClean="0"/>
              <a:t>SUPERFICIALES </a:t>
            </a:r>
            <a:r>
              <a:rPr lang="en-US" dirty="0"/>
              <a:t>Y </a:t>
            </a:r>
            <a:r>
              <a:rPr lang="en-US" dirty="0" smtClean="0"/>
              <a:t>SUBTERRANEOS</a:t>
            </a:r>
            <a:endParaRPr lang="en-US" dirty="0"/>
          </a:p>
        </c:rich>
      </c:tx>
    </c:title>
    <c:plotArea>
      <c:layout>
        <c:manualLayout>
          <c:layoutTarget val="inner"/>
          <c:xMode val="edge"/>
          <c:yMode val="edge"/>
          <c:x val="0.15607282694168717"/>
          <c:y val="0.19123756678612541"/>
          <c:w val="0.84392717305831477"/>
          <c:h val="0.41669434801458455"/>
        </c:manualLayout>
      </c:layout>
      <c:barChart>
        <c:barDir val="col"/>
        <c:grouping val="clustered"/>
        <c:ser>
          <c:idx val="0"/>
          <c:order val="0"/>
          <c:tx>
            <c:strRef>
              <c:f>'RESUMEN_APROV_SUB+SUP'!$L$55</c:f>
              <c:strCache>
                <c:ptCount val="1"/>
                <c:pt idx="0">
                  <c:v>SUBTERRANEO</c:v>
                </c:pt>
              </c:strCache>
            </c:strRef>
          </c:tx>
          <c:cat>
            <c:strRef>
              <c:f>'RESUMEN_APROV_SUB+SUP'!$B$56:$B$63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'RESUMEN_APROV_SUB+SUP'!$L$56:$L$63</c:f>
              <c:numCache>
                <c:formatCode>#,##0.0</c:formatCode>
                <c:ptCount val="8"/>
                <c:pt idx="0">
                  <c:v>1</c:v>
                </c:pt>
                <c:pt idx="1">
                  <c:v>1128</c:v>
                </c:pt>
                <c:pt idx="2">
                  <c:v>224</c:v>
                </c:pt>
                <c:pt idx="3">
                  <c:v>46</c:v>
                </c:pt>
                <c:pt idx="4">
                  <c:v>15</c:v>
                </c:pt>
                <c:pt idx="5">
                  <c:v>9</c:v>
                </c:pt>
                <c:pt idx="6">
                  <c:v>13</c:v>
                </c:pt>
                <c:pt idx="7">
                  <c:v>6</c:v>
                </c:pt>
              </c:numCache>
            </c:numRef>
          </c:val>
        </c:ser>
        <c:ser>
          <c:idx val="1"/>
          <c:order val="1"/>
          <c:tx>
            <c:strRef>
              <c:f>'RESUMEN_APROV_SUB+SUP'!$M$55</c:f>
              <c:strCache>
                <c:ptCount val="1"/>
                <c:pt idx="0">
                  <c:v>SUPERFICIAL</c:v>
                </c:pt>
              </c:strCache>
            </c:strRef>
          </c:tx>
          <c:cat>
            <c:strRef>
              <c:f>'RESUMEN_APROV_SUB+SUP'!$B$56:$B$63</c:f>
              <c:strCache>
                <c:ptCount val="8"/>
                <c:pt idx="0">
                  <c:v>ACUACULTURA</c:v>
                </c:pt>
                <c:pt idx="1">
                  <c:v>AGRICOLA</c:v>
                </c:pt>
                <c:pt idx="2">
                  <c:v>PUBLICO URBANO</c:v>
                </c:pt>
                <c:pt idx="3">
                  <c:v>INDUSTRIAL</c:v>
                </c:pt>
                <c:pt idx="4">
                  <c:v>PECUARIO</c:v>
                </c:pt>
                <c:pt idx="5">
                  <c:v>SERVICIOS</c:v>
                </c:pt>
                <c:pt idx="6">
                  <c:v>DOMESTICO</c:v>
                </c:pt>
                <c:pt idx="7">
                  <c:v>MULTIPLE</c:v>
                </c:pt>
              </c:strCache>
            </c:strRef>
          </c:cat>
          <c:val>
            <c:numRef>
              <c:f>'RESUMEN_APROV_SUB+SUP'!$M$56:$M$63</c:f>
              <c:numCache>
                <c:formatCode>#,##0.0</c:formatCode>
                <c:ptCount val="8"/>
                <c:pt idx="0">
                  <c:v>0</c:v>
                </c:pt>
                <c:pt idx="1">
                  <c:v>26</c:v>
                </c:pt>
                <c:pt idx="2">
                  <c:v>344</c:v>
                </c:pt>
                <c:pt idx="3">
                  <c:v>0</c:v>
                </c:pt>
                <c:pt idx="4">
                  <c:v>4</c:v>
                </c:pt>
                <c:pt idx="5">
                  <c:v>0</c:v>
                </c:pt>
                <c:pt idx="6">
                  <c:v>2</c:v>
                </c:pt>
                <c:pt idx="7">
                  <c:v>8</c:v>
                </c:pt>
              </c:numCache>
            </c:numRef>
          </c:val>
        </c:ser>
        <c:axId val="87301120"/>
        <c:axId val="87315200"/>
      </c:barChart>
      <c:catAx>
        <c:axId val="87301120"/>
        <c:scaling>
          <c:orientation val="minMax"/>
        </c:scaling>
        <c:axPos val="b"/>
        <c:majorTickMark val="none"/>
        <c:tickLblPos val="nextTo"/>
        <c:crossAx val="87315200"/>
        <c:crosses val="autoZero"/>
        <c:auto val="1"/>
        <c:lblAlgn val="ctr"/>
        <c:lblOffset val="100"/>
      </c:catAx>
      <c:valAx>
        <c:axId val="87315200"/>
        <c:scaling>
          <c:orientation val="minMax"/>
        </c:scaling>
        <c:axPos val="l"/>
        <c:majorGridlines>
          <c:spPr>
            <a:ln>
              <a:prstDash val="sysDot"/>
            </a:ln>
          </c:spPr>
        </c:majorGridlines>
        <c:numFmt formatCode="#,##0.0" sourceLinked="1"/>
        <c:majorTickMark val="none"/>
        <c:tickLblPos val="nextTo"/>
        <c:crossAx val="87301120"/>
        <c:crosses val="autoZero"/>
        <c:crossBetween val="between"/>
      </c:valAx>
      <c:dTable>
        <c:showHorzBorder val="1"/>
        <c:showVertBorder val="1"/>
        <c:showOutline val="1"/>
        <c:showKeys val="1"/>
      </c:dTable>
      <c:spPr>
        <a:noFill/>
        <a:ln>
          <a:noFill/>
        </a:ln>
      </c:spPr>
    </c:plotArea>
    <c:plotVisOnly val="1"/>
    <c:dispBlanksAs val="gap"/>
  </c:chart>
  <c:spPr>
    <a:noFill/>
    <a:ln>
      <a:noFill/>
    </a:ln>
  </c:spPr>
  <c:txPr>
    <a:bodyPr/>
    <a:lstStyle/>
    <a:p>
      <a:pPr>
        <a:defRPr sz="1100">
          <a:latin typeface="Tahoma" pitchFamily="34" charset="0"/>
          <a:ea typeface="Tahoma" pitchFamily="34" charset="0"/>
          <a:cs typeface="Tahoma" pitchFamily="34" charset="0"/>
        </a:defRPr>
      </a:pPr>
      <a:endParaRPr lang="es-MX"/>
    </a:p>
  </c:txPr>
  <c:externalData r:id="rId1">
    <c:autoUpdate val="1"/>
  </c:externalData>
</c:chartSpace>
</file>

<file path=ppt/charts/chart7.xml><?xml version="1.0" encoding="utf-8"?>
<c:chartSpace xmlns:c="http://schemas.openxmlformats.org/drawingml/2006/chart" xmlns:a="http://schemas.openxmlformats.org/drawingml/2006/main" xmlns:r="http://schemas.openxmlformats.org/officeDocument/2006/relationships">
  <c:lang val="es-MX"/>
  <c:chart>
    <c:title>
      <c:tx>
        <c:rich>
          <a:bodyPr/>
          <a:lstStyle/>
          <a:p>
            <a:pPr>
              <a:defRPr/>
            </a:pPr>
            <a:r>
              <a:rPr lang="en-US" dirty="0" smtClean="0"/>
              <a:t>VOLUMEN </a:t>
            </a:r>
            <a:r>
              <a:rPr lang="en-US" dirty="0"/>
              <a:t>SUPERFICIAL POR ACUIFERO</a:t>
            </a:r>
          </a:p>
        </c:rich>
      </c:tx>
      <c:layout>
        <c:manualLayout>
          <c:xMode val="edge"/>
          <c:yMode val="edge"/>
          <c:x val="0.10377695748937074"/>
          <c:y val="0"/>
        </c:manualLayout>
      </c:layout>
    </c:title>
    <c:view3D>
      <c:rotX val="75"/>
      <c:rotY val="116"/>
      <c:perspective val="30"/>
    </c:view3D>
    <c:plotArea>
      <c:layout>
        <c:manualLayout>
          <c:layoutTarget val="inner"/>
          <c:xMode val="edge"/>
          <c:yMode val="edge"/>
          <c:x val="0"/>
          <c:y val="0.20380653921314887"/>
          <c:w val="0.91508394793592773"/>
          <c:h val="0.6780120176889608"/>
        </c:manualLayout>
      </c:layout>
      <c:pie3DChart>
        <c:varyColors val="1"/>
        <c:ser>
          <c:idx val="0"/>
          <c:order val="0"/>
          <c:tx>
            <c:strRef>
              <c:f>RESUMEN_VOL_SUPERFICIAL!$K$66</c:f>
              <c:strCache>
                <c:ptCount val="1"/>
                <c:pt idx="0">
                  <c:v>TOTAL</c:v>
                </c:pt>
              </c:strCache>
            </c:strRef>
          </c:tx>
          <c:dLbls>
            <c:dLbl>
              <c:idx val="0"/>
              <c:layout>
                <c:manualLayout>
                  <c:x val="7.3340075381572556E-2"/>
                  <c:y val="5.2732793292925073E-2"/>
                </c:manualLayout>
              </c:layout>
              <c:showCatName val="1"/>
              <c:showPercent val="1"/>
            </c:dLbl>
            <c:dLbl>
              <c:idx val="1"/>
              <c:layout>
                <c:manualLayout>
                  <c:x val="-4.5184013135798833E-2"/>
                  <c:y val="0.1998130629354784"/>
                </c:manualLayout>
              </c:layout>
              <c:showCatName val="1"/>
              <c:showPercent val="1"/>
            </c:dLbl>
            <c:dLbl>
              <c:idx val="2"/>
              <c:layout>
                <c:manualLayout>
                  <c:x val="7.6575885360301466E-2"/>
                  <c:y val="-2.3824619044921544E-2"/>
                </c:manualLayout>
              </c:layout>
              <c:showCatName val="1"/>
              <c:showPercent val="1"/>
            </c:dLbl>
            <c:numFmt formatCode="0.0%" sourceLinked="0"/>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RESUMEN_VOL_SUPERFICIAL!$K$68:$K$70</c:f>
              <c:numCache>
                <c:formatCode>#,##0.0</c:formatCode>
                <c:ptCount val="3"/>
                <c:pt idx="0">
                  <c:v>239650</c:v>
                </c:pt>
                <c:pt idx="1">
                  <c:v>37211255.850000001</c:v>
                </c:pt>
                <c:pt idx="2">
                  <c:v>8812482.8700000029</c:v>
                </c:pt>
              </c:numCache>
            </c:numRef>
          </c:val>
        </c:ser>
        <c:ser>
          <c:idx val="1"/>
          <c:order val="1"/>
          <c:tx>
            <c:strRef>
              <c:f>RESUMEN_VOL_SUPERFICIAL!$D$66</c:f>
              <c:strCache>
                <c:ptCount val="1"/>
                <c:pt idx="0">
                  <c:v>AGRICOLA</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RESUMEN_VOL_SUPERFICIAL!$D$68:$D$70</c:f>
              <c:numCache>
                <c:formatCode>#,##0.0</c:formatCode>
                <c:ptCount val="3"/>
                <c:pt idx="0">
                  <c:v>183278</c:v>
                </c:pt>
                <c:pt idx="1">
                  <c:v>361628.95</c:v>
                </c:pt>
                <c:pt idx="2">
                  <c:v>1657194.8</c:v>
                </c:pt>
              </c:numCache>
            </c:numRef>
          </c:val>
        </c:ser>
        <c:ser>
          <c:idx val="2"/>
          <c:order val="2"/>
          <c:tx>
            <c:strRef>
              <c:f>RESUMEN_VOL_SUPERFICIAL!$E$66</c:f>
              <c:strCache>
                <c:ptCount val="1"/>
                <c:pt idx="0">
                  <c:v>PUBLICO URBANO</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RESUMEN_VOL_SUPERFICIAL!$E$68:$E$70</c:f>
              <c:numCache>
                <c:formatCode>#,##0.0</c:formatCode>
                <c:ptCount val="3"/>
                <c:pt idx="0">
                  <c:v>51372</c:v>
                </c:pt>
                <c:pt idx="1">
                  <c:v>36676178.900000006</c:v>
                </c:pt>
                <c:pt idx="2">
                  <c:v>7019315.4500000011</c:v>
                </c:pt>
              </c:numCache>
            </c:numRef>
          </c:val>
        </c:ser>
        <c:ser>
          <c:idx val="3"/>
          <c:order val="3"/>
          <c:tx>
            <c:strRef>
              <c:f>RESUMEN_VOL_SUPERFICIAL!$F$66</c:f>
              <c:strCache>
                <c:ptCount val="1"/>
                <c:pt idx="0">
                  <c:v>INDUSTRIAL</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RESUMEN_VOL_SUPERFICIAL!$F$68:$F$70</c:f>
              <c:numCache>
                <c:formatCode>#,##0.0</c:formatCode>
                <c:ptCount val="3"/>
                <c:pt idx="0">
                  <c:v>0</c:v>
                </c:pt>
                <c:pt idx="1">
                  <c:v>0</c:v>
                </c:pt>
                <c:pt idx="2">
                  <c:v>0</c:v>
                </c:pt>
              </c:numCache>
            </c:numRef>
          </c:val>
        </c:ser>
        <c:ser>
          <c:idx val="4"/>
          <c:order val="4"/>
          <c:tx>
            <c:strRef>
              <c:f>RESUMEN_VOL_SUPERFICIAL!$G$66</c:f>
              <c:strCache>
                <c:ptCount val="1"/>
                <c:pt idx="0">
                  <c:v>PECUARIO</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RESUMEN_VOL_SUPERFICIAL!$G$68:$G$70</c:f>
              <c:numCache>
                <c:formatCode>#,##0.0</c:formatCode>
                <c:ptCount val="3"/>
                <c:pt idx="0">
                  <c:v>0</c:v>
                </c:pt>
                <c:pt idx="1">
                  <c:v>0</c:v>
                </c:pt>
                <c:pt idx="2">
                  <c:v>86724</c:v>
                </c:pt>
              </c:numCache>
            </c:numRef>
          </c:val>
        </c:ser>
        <c:ser>
          <c:idx val="5"/>
          <c:order val="5"/>
          <c:tx>
            <c:strRef>
              <c:f>RESUMEN_VOL_SUPERFICIAL!$H$66</c:f>
              <c:strCache>
                <c:ptCount val="1"/>
                <c:pt idx="0">
                  <c:v>SERVICIOS</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RESUMEN_VOL_SUPERFICIAL!$H$68:$H$70</c:f>
              <c:numCache>
                <c:formatCode>#,##0.0</c:formatCode>
                <c:ptCount val="3"/>
                <c:pt idx="0">
                  <c:v>0</c:v>
                </c:pt>
                <c:pt idx="1">
                  <c:v>0</c:v>
                </c:pt>
                <c:pt idx="2">
                  <c:v>0</c:v>
                </c:pt>
              </c:numCache>
            </c:numRef>
          </c:val>
        </c:ser>
        <c:ser>
          <c:idx val="6"/>
          <c:order val="6"/>
          <c:tx>
            <c:strRef>
              <c:f>RESUMEN_VOL_SUPERFICIAL!$I$66</c:f>
              <c:strCache>
                <c:ptCount val="1"/>
                <c:pt idx="0">
                  <c:v>DOMESTICO</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RESUMEN_VOL_SUPERFICIAL!$I$68:$I$70</c:f>
              <c:numCache>
                <c:formatCode>#,##0.0</c:formatCode>
                <c:ptCount val="3"/>
                <c:pt idx="0">
                  <c:v>0</c:v>
                </c:pt>
                <c:pt idx="1">
                  <c:v>47304</c:v>
                </c:pt>
                <c:pt idx="2">
                  <c:v>630.72</c:v>
                </c:pt>
              </c:numCache>
            </c:numRef>
          </c:val>
        </c:ser>
        <c:ser>
          <c:idx val="7"/>
          <c:order val="7"/>
          <c:tx>
            <c:strRef>
              <c:f>RESUMEN_VOL_SUPERFICIAL!$J$66</c:f>
              <c:strCache>
                <c:ptCount val="1"/>
                <c:pt idx="0">
                  <c:v>MULTIPLE</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RESUMEN_VOL_SUPERFICIAL!$J$68:$J$70</c:f>
              <c:numCache>
                <c:formatCode>#,##0.0</c:formatCode>
                <c:ptCount val="3"/>
                <c:pt idx="0">
                  <c:v>5000</c:v>
                </c:pt>
                <c:pt idx="1">
                  <c:v>126144</c:v>
                </c:pt>
                <c:pt idx="2">
                  <c:v>48617.9</c:v>
                </c:pt>
              </c:numCache>
            </c:numRef>
          </c:val>
        </c:ser>
        <c:dLbls>
          <c:showCatName val="1"/>
          <c:showPercent val="1"/>
        </c:dLbls>
      </c:pie3DChart>
    </c:plotArea>
    <c:plotVisOnly val="1"/>
    <c:dispBlanksAs val="zero"/>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a:pPr>
            <a:r>
              <a:rPr lang="en-US" dirty="0" smtClean="0"/>
              <a:t>VOLUMEN </a:t>
            </a:r>
            <a:r>
              <a:rPr lang="en-US" dirty="0"/>
              <a:t>SUPERFICIAL POR ACUIFERO</a:t>
            </a:r>
          </a:p>
        </c:rich>
      </c:tx>
      <c:layout>
        <c:manualLayout>
          <c:xMode val="edge"/>
          <c:yMode val="edge"/>
          <c:x val="0.10377695748937077"/>
          <c:y val="0"/>
        </c:manualLayout>
      </c:layout>
    </c:title>
    <c:view3D>
      <c:rotX val="75"/>
      <c:rotY val="116"/>
      <c:perspective val="30"/>
    </c:view3D>
    <c:plotArea>
      <c:layout>
        <c:manualLayout>
          <c:layoutTarget val="inner"/>
          <c:xMode val="edge"/>
          <c:yMode val="edge"/>
          <c:x val="0"/>
          <c:y val="0.20380653921314887"/>
          <c:w val="0.9150839479359274"/>
          <c:h val="0.67801201768896102"/>
        </c:manualLayout>
      </c:layout>
      <c:pie3DChart>
        <c:varyColors val="1"/>
        <c:ser>
          <c:idx val="0"/>
          <c:order val="0"/>
          <c:tx>
            <c:strRef>
              <c:f>RESUMEN_VOL_SUPERFICIAL!$K$66</c:f>
              <c:strCache>
                <c:ptCount val="1"/>
                <c:pt idx="0">
                  <c:v>TOTAL</c:v>
                </c:pt>
              </c:strCache>
            </c:strRef>
          </c:tx>
          <c:dLbls>
            <c:dLbl>
              <c:idx val="0"/>
              <c:layout>
                <c:manualLayout>
                  <c:x val="7.3340075381572556E-2"/>
                  <c:y val="5.2732793292925108E-2"/>
                </c:manualLayout>
              </c:layout>
              <c:showCatName val="1"/>
              <c:showPercent val="1"/>
            </c:dLbl>
            <c:dLbl>
              <c:idx val="1"/>
              <c:layout>
                <c:manualLayout>
                  <c:x val="-4.5184013135798833E-2"/>
                  <c:y val="0.1998130629354784"/>
                </c:manualLayout>
              </c:layout>
              <c:showCatName val="1"/>
              <c:showPercent val="1"/>
            </c:dLbl>
            <c:dLbl>
              <c:idx val="2"/>
              <c:layout>
                <c:manualLayout>
                  <c:x val="7.6575885360301466E-2"/>
                  <c:y val="-2.3824619044921544E-2"/>
                </c:manualLayout>
              </c:layout>
              <c:showCatName val="1"/>
              <c:showPercent val="1"/>
            </c:dLbl>
            <c:numFmt formatCode="0.0%" sourceLinked="0"/>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RESUMEN_VOL_SUPERFICIAL!$K$68:$K$70</c:f>
            </c:numRef>
          </c:val>
        </c:ser>
        <c:ser>
          <c:idx val="1"/>
          <c:order val="1"/>
          <c:tx>
            <c:strRef>
              <c:f>RESUMEN_VOL_SUPERFICIAL!$D$66</c:f>
              <c:strCache>
                <c:ptCount val="1"/>
                <c:pt idx="0">
                  <c:v>AGRICOLA</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RESUMEN_VOL_SUPERFICIAL!$D$68:$D$70</c:f>
            </c:numRef>
          </c:val>
        </c:ser>
        <c:ser>
          <c:idx val="2"/>
          <c:order val="2"/>
          <c:tx>
            <c:strRef>
              <c:f>RESUMEN_VOL_SUPERFICIAL!$E$66</c:f>
              <c:strCache>
                <c:ptCount val="1"/>
                <c:pt idx="0">
                  <c:v>PUBLICO URBANO</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RESUMEN_VOL_SUPERFICIAL!$E$68:$E$70</c:f>
            </c:numRef>
          </c:val>
        </c:ser>
        <c:ser>
          <c:idx val="3"/>
          <c:order val="3"/>
          <c:tx>
            <c:strRef>
              <c:f>RESUMEN_VOL_SUPERFICIAL!$F$66</c:f>
              <c:strCache>
                <c:ptCount val="1"/>
                <c:pt idx="0">
                  <c:v>INDUSTRIAL</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RESUMEN_VOL_SUPERFICIAL!$F$68:$F$70</c:f>
            </c:numRef>
          </c:val>
        </c:ser>
        <c:ser>
          <c:idx val="4"/>
          <c:order val="4"/>
          <c:tx>
            <c:strRef>
              <c:f>RESUMEN_VOL_SUPERFICIAL!$G$66</c:f>
              <c:strCache>
                <c:ptCount val="1"/>
                <c:pt idx="0">
                  <c:v>PECUARIO</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RESUMEN_VOL_SUPERFICIAL!$G$68:$G$70</c:f>
            </c:numRef>
          </c:val>
        </c:ser>
        <c:ser>
          <c:idx val="5"/>
          <c:order val="5"/>
          <c:tx>
            <c:strRef>
              <c:f>RESUMEN_VOL_SUPERFICIAL!$H$66</c:f>
              <c:strCache>
                <c:ptCount val="1"/>
                <c:pt idx="0">
                  <c:v>SERVICIOS</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RESUMEN_VOL_SUPERFICIAL!$H$68:$H$70</c:f>
            </c:numRef>
          </c:val>
        </c:ser>
        <c:ser>
          <c:idx val="6"/>
          <c:order val="6"/>
          <c:tx>
            <c:strRef>
              <c:f>RESUMEN_VOL_SUPERFICIAL!$I$66</c:f>
              <c:strCache>
                <c:ptCount val="1"/>
                <c:pt idx="0">
                  <c:v>DOMESTICO</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RESUMEN_VOL_SUPERFICIAL!$I$68:$I$70</c:f>
            </c:numRef>
          </c:val>
        </c:ser>
        <c:ser>
          <c:idx val="7"/>
          <c:order val="7"/>
          <c:tx>
            <c:strRef>
              <c:f>RESUMEN_VOL_SUPERFICIAL!$J$66</c:f>
              <c:strCache>
                <c:ptCount val="1"/>
                <c:pt idx="0">
                  <c:v>MULTIPLE</c:v>
                </c:pt>
              </c:strCache>
            </c:strRef>
          </c:tx>
          <c:dLbls>
            <c:showCatName val="1"/>
            <c:showPercent val="1"/>
            <c:showLeaderLines val="1"/>
          </c:dLbls>
          <c:cat>
            <c:strRef>
              <c:f>RESUMEN_VOL_SUPERFICIAL!$B$68:$B$70</c:f>
              <c:strCache>
                <c:ptCount val="3"/>
                <c:pt idx="0">
                  <c:v>HUAMANTLA</c:v>
                </c:pt>
                <c:pt idx="1">
                  <c:v>LIBRES - ORIENTAL</c:v>
                </c:pt>
                <c:pt idx="2">
                  <c:v>PEROTE</c:v>
                </c:pt>
              </c:strCache>
            </c:strRef>
          </c:cat>
          <c:val>
            <c:numRef>
              <c:f>RESUMEN_VOL_SUPERFICIAL!$J$68:$J$70</c:f>
            </c:numRef>
          </c:val>
        </c:ser>
        <c:dLbls>
          <c:showCatName val="1"/>
          <c:showPercent val="1"/>
        </c:dLbls>
      </c:pie3DChart>
    </c:plotArea>
    <c:plotVisOnly val="1"/>
    <c:dispBlanksAs val="zero"/>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charts/chart9.xml><?xml version="1.0" encoding="utf-8"?>
<c:chartSpace xmlns:c="http://schemas.openxmlformats.org/drawingml/2006/chart" xmlns:a="http://schemas.openxmlformats.org/drawingml/2006/main" xmlns:r="http://schemas.openxmlformats.org/officeDocument/2006/relationships">
  <c:lang val="es-MX"/>
  <c:chart>
    <c:title>
      <c:tx>
        <c:rich>
          <a:bodyPr/>
          <a:lstStyle/>
          <a:p>
            <a:pPr>
              <a:defRPr/>
            </a:pPr>
            <a:r>
              <a:rPr lang="en-US"/>
              <a:t>VOLUMEN SUBTERRANEO POR ACUIFERO</a:t>
            </a:r>
          </a:p>
        </c:rich>
      </c:tx>
    </c:title>
    <c:view3D>
      <c:rotX val="75"/>
      <c:rotY val="66"/>
      <c:perspective val="30"/>
    </c:view3D>
    <c:plotArea>
      <c:layout/>
      <c:pie3DChart>
        <c:varyColors val="1"/>
        <c:ser>
          <c:idx val="0"/>
          <c:order val="0"/>
          <c:tx>
            <c:strRef>
              <c:f>RESUMEN_VOL_SUBTERRANEO!$K$66</c:f>
              <c:strCache>
                <c:ptCount val="1"/>
                <c:pt idx="0">
                  <c:v>TOTAL</c:v>
                </c:pt>
              </c:strCache>
            </c:strRef>
          </c:tx>
          <c:dLbls>
            <c:dLbl>
              <c:idx val="0"/>
              <c:layout>
                <c:manualLayout>
                  <c:x val="7.3340075381572556E-2"/>
                  <c:y val="5.2732793292925143E-2"/>
                </c:manualLayout>
              </c:layout>
              <c:showCatName val="1"/>
              <c:showPercent val="1"/>
            </c:dLbl>
            <c:dLbl>
              <c:idx val="1"/>
              <c:layout>
                <c:manualLayout>
                  <c:x val="-4.5184013135798833E-2"/>
                  <c:y val="0.1998130629354784"/>
                </c:manualLayout>
              </c:layout>
              <c:showCatName val="1"/>
              <c:showPercent val="1"/>
            </c:dLbl>
            <c:dLbl>
              <c:idx val="2"/>
              <c:layout>
                <c:manualLayout>
                  <c:x val="7.6575885360301466E-2"/>
                  <c:y val="-2.3824619044921544E-2"/>
                </c:manualLayout>
              </c:layout>
              <c:showCatName val="1"/>
              <c:showPercent val="1"/>
            </c:dLbl>
            <c:numFmt formatCode="0.0%" sourceLinked="0"/>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RESUMEN_VOL_SUBTERRANEO!$K$68:$K$70</c:f>
              <c:numCache>
                <c:formatCode>#,##0.0</c:formatCode>
                <c:ptCount val="3"/>
                <c:pt idx="0">
                  <c:v>52832590.170000002</c:v>
                </c:pt>
                <c:pt idx="1">
                  <c:v>171392453.97999999</c:v>
                </c:pt>
                <c:pt idx="2">
                  <c:v>22067144.479999997</c:v>
                </c:pt>
              </c:numCache>
            </c:numRef>
          </c:val>
        </c:ser>
        <c:ser>
          <c:idx val="1"/>
          <c:order val="1"/>
          <c:tx>
            <c:strRef>
              <c:f>RESUMEN_VOL_SUBTERRANEO!$D$66</c:f>
              <c:strCache>
                <c:ptCount val="1"/>
                <c:pt idx="0">
                  <c:v>AGRICOLA</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RESUMEN_VOL_SUBTERRANEO!$D$68:$D$70</c:f>
              <c:numCache>
                <c:formatCode>#,##0.0</c:formatCode>
                <c:ptCount val="3"/>
                <c:pt idx="0">
                  <c:v>41135509.170000002</c:v>
                </c:pt>
                <c:pt idx="1">
                  <c:v>148238395.07999998</c:v>
                </c:pt>
                <c:pt idx="2">
                  <c:v>20034710.199999999</c:v>
                </c:pt>
              </c:numCache>
            </c:numRef>
          </c:val>
        </c:ser>
        <c:ser>
          <c:idx val="2"/>
          <c:order val="2"/>
          <c:tx>
            <c:strRef>
              <c:f>RESUMEN_VOL_SUBTERRANEO!$E$66</c:f>
              <c:strCache>
                <c:ptCount val="1"/>
                <c:pt idx="0">
                  <c:v>PUBLICO URBANO</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RESUMEN_VOL_SUBTERRANEO!$E$68:$E$70</c:f>
              <c:numCache>
                <c:formatCode>#,##0.0</c:formatCode>
                <c:ptCount val="3"/>
                <c:pt idx="0">
                  <c:v>9643753</c:v>
                </c:pt>
                <c:pt idx="1">
                  <c:v>14073196.65</c:v>
                </c:pt>
                <c:pt idx="2">
                  <c:v>833814.27999999607</c:v>
                </c:pt>
              </c:numCache>
            </c:numRef>
          </c:val>
        </c:ser>
        <c:ser>
          <c:idx val="3"/>
          <c:order val="3"/>
          <c:tx>
            <c:strRef>
              <c:f>RESUMEN_VOL_SUBTERRANEO!$F$66</c:f>
              <c:strCache>
                <c:ptCount val="1"/>
                <c:pt idx="0">
                  <c:v>INDUSTRIAL</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RESUMEN_VOL_SUBTERRANEO!$F$68:$F$70</c:f>
              <c:numCache>
                <c:formatCode>#,##0.0</c:formatCode>
                <c:ptCount val="3"/>
                <c:pt idx="0">
                  <c:v>1755798</c:v>
                </c:pt>
                <c:pt idx="1">
                  <c:v>8614973</c:v>
                </c:pt>
                <c:pt idx="2">
                  <c:v>480652</c:v>
                </c:pt>
              </c:numCache>
            </c:numRef>
          </c:val>
        </c:ser>
        <c:ser>
          <c:idx val="4"/>
          <c:order val="4"/>
          <c:tx>
            <c:strRef>
              <c:f>RESUMEN_VOL_SUBTERRANEO!$G$66</c:f>
              <c:strCache>
                <c:ptCount val="1"/>
                <c:pt idx="0">
                  <c:v>PECUARIO</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RESUMEN_VOL_SUBTERRANEO!$G$68:$G$70</c:f>
              <c:numCache>
                <c:formatCode>#,##0.0</c:formatCode>
                <c:ptCount val="3"/>
                <c:pt idx="0">
                  <c:v>0</c:v>
                </c:pt>
                <c:pt idx="1">
                  <c:v>329637</c:v>
                </c:pt>
                <c:pt idx="2">
                  <c:v>640608</c:v>
                </c:pt>
              </c:numCache>
            </c:numRef>
          </c:val>
        </c:ser>
        <c:ser>
          <c:idx val="5"/>
          <c:order val="5"/>
          <c:tx>
            <c:strRef>
              <c:f>RESUMEN_VOL_SUBTERRANEO!$H$66</c:f>
              <c:strCache>
                <c:ptCount val="1"/>
                <c:pt idx="0">
                  <c:v>SERVICIOS</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RESUMEN_VOL_SUBTERRANEO!$H$68:$H$70</c:f>
              <c:numCache>
                <c:formatCode>#,##0.0</c:formatCode>
                <c:ptCount val="3"/>
                <c:pt idx="0">
                  <c:v>131506</c:v>
                </c:pt>
                <c:pt idx="1">
                  <c:v>123277</c:v>
                </c:pt>
                <c:pt idx="2">
                  <c:v>0</c:v>
                </c:pt>
              </c:numCache>
            </c:numRef>
          </c:val>
        </c:ser>
        <c:ser>
          <c:idx val="6"/>
          <c:order val="6"/>
          <c:tx>
            <c:strRef>
              <c:f>RESUMEN_VOL_SUBTERRANEO!$I$66</c:f>
              <c:strCache>
                <c:ptCount val="1"/>
                <c:pt idx="0">
                  <c:v>DOMESTICO</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RESUMEN_VOL_SUBTERRANEO!$I$68:$I$70</c:f>
              <c:numCache>
                <c:formatCode>#,##0.0</c:formatCode>
                <c:ptCount val="3"/>
                <c:pt idx="0">
                  <c:v>3820</c:v>
                </c:pt>
                <c:pt idx="1">
                  <c:v>5007.25</c:v>
                </c:pt>
                <c:pt idx="2">
                  <c:v>0</c:v>
                </c:pt>
              </c:numCache>
            </c:numRef>
          </c:val>
        </c:ser>
        <c:ser>
          <c:idx val="7"/>
          <c:order val="7"/>
          <c:tx>
            <c:strRef>
              <c:f>RESUMEN_VOL_SUBTERRANEO!$J$66</c:f>
              <c:strCache>
                <c:ptCount val="1"/>
                <c:pt idx="0">
                  <c:v>MULTIPLE</c:v>
                </c:pt>
              </c:strCache>
            </c:strRef>
          </c:tx>
          <c:dLbls>
            <c:showCatName val="1"/>
            <c:showPercent val="1"/>
            <c:showLeaderLines val="1"/>
          </c:dLbls>
          <c:cat>
            <c:strRef>
              <c:f>RESUMEN_VOL_SUBTERRANEO!$B$68:$B$70</c:f>
              <c:strCache>
                <c:ptCount val="3"/>
                <c:pt idx="0">
                  <c:v>HUAMANTLA</c:v>
                </c:pt>
                <c:pt idx="1">
                  <c:v>LIBRES - ORIENTAL</c:v>
                </c:pt>
                <c:pt idx="2">
                  <c:v>PEROTE</c:v>
                </c:pt>
              </c:strCache>
            </c:strRef>
          </c:cat>
          <c:val>
            <c:numRef>
              <c:f>RESUMEN_VOL_SUBTERRANEO!$J$68:$J$70</c:f>
              <c:numCache>
                <c:formatCode>#,##0.0</c:formatCode>
                <c:ptCount val="3"/>
                <c:pt idx="0">
                  <c:v>162204</c:v>
                </c:pt>
                <c:pt idx="1">
                  <c:v>1679</c:v>
                </c:pt>
                <c:pt idx="2">
                  <c:v>77360</c:v>
                </c:pt>
              </c:numCache>
            </c:numRef>
          </c:val>
        </c:ser>
        <c:dLbls>
          <c:showCatName val="1"/>
          <c:showPercent val="1"/>
        </c:dLbls>
      </c:pie3DChart>
    </c:plotArea>
    <c:plotVisOnly val="1"/>
    <c:dispBlanksAs val="zero"/>
  </c:chart>
  <c:spPr>
    <a:noFill/>
    <a:ln>
      <a:noFill/>
    </a:ln>
  </c:spPr>
  <c:txPr>
    <a:bodyPr/>
    <a:lstStyle/>
    <a:p>
      <a:pPr>
        <a:defRPr sz="1200">
          <a:latin typeface="Tahoma" pitchFamily="34" charset="0"/>
          <a:ea typeface="Tahoma" pitchFamily="34" charset="0"/>
          <a:cs typeface="Tahoma" pitchFamily="34" charset="0"/>
        </a:defRPr>
      </a:pPr>
      <a:endParaRPr lang="es-MX"/>
    </a:p>
  </c:txPr>
  <c:externalData r:id="rId1">
    <c:autoUpdate val="1"/>
  </c:externalData>
</c:chartSpace>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118105-14DC-434C-A4A7-F17B767723B1}" type="doc">
      <dgm:prSet loTypeId="urn:microsoft.com/office/officeart/2005/8/layout/matrix1" loCatId="matrix" qsTypeId="urn:microsoft.com/office/officeart/2005/8/quickstyle/3d3" qsCatId="3D" csTypeId="urn:microsoft.com/office/officeart/2005/8/colors/accent4_4" csCatId="accent4" phldr="1"/>
      <dgm:spPr/>
      <dgm:t>
        <a:bodyPr/>
        <a:lstStyle/>
        <a:p>
          <a:endParaRPr lang="es-MX"/>
        </a:p>
      </dgm:t>
    </dgm:pt>
    <dgm:pt modelId="{979B9AEB-2305-4BD4-A3E8-0405C1F906F1}">
      <dgm:prSet phldrT="[Texto]"/>
      <dgm:spPr/>
      <dgm:t>
        <a:bodyPr/>
        <a:lstStyle/>
        <a:p>
          <a:r>
            <a:rPr lang="es-MX" b="1" dirty="0" smtClean="0">
              <a:solidFill>
                <a:schemeClr val="bg2"/>
              </a:solidFill>
            </a:rPr>
            <a:t>COTAS</a:t>
          </a:r>
          <a:endParaRPr lang="es-MX" b="1" dirty="0">
            <a:solidFill>
              <a:schemeClr val="bg2"/>
            </a:solidFill>
          </a:endParaRPr>
        </a:p>
      </dgm:t>
    </dgm:pt>
    <dgm:pt modelId="{2ABC5925-2EB5-43F6-834D-36C8C091CF69}" type="parTrans" cxnId="{DD4A9576-972C-4326-84F5-4B8D976A48EC}">
      <dgm:prSet/>
      <dgm:spPr/>
      <dgm:t>
        <a:bodyPr/>
        <a:lstStyle/>
        <a:p>
          <a:endParaRPr lang="es-MX" b="1">
            <a:solidFill>
              <a:schemeClr val="bg2"/>
            </a:solidFill>
          </a:endParaRPr>
        </a:p>
      </dgm:t>
    </dgm:pt>
    <dgm:pt modelId="{2CC9FC36-7813-48DF-BF8C-433654C4FF9F}" type="sibTrans" cxnId="{DD4A9576-972C-4326-84F5-4B8D976A48EC}">
      <dgm:prSet/>
      <dgm:spPr/>
      <dgm:t>
        <a:bodyPr/>
        <a:lstStyle/>
        <a:p>
          <a:endParaRPr lang="es-MX" b="1">
            <a:solidFill>
              <a:schemeClr val="bg2"/>
            </a:solidFill>
          </a:endParaRPr>
        </a:p>
      </dgm:t>
    </dgm:pt>
    <dgm:pt modelId="{4744841C-4BF9-49A1-B237-C1639B27B4E8}">
      <dgm:prSet phldrT="[Texto]"/>
      <dgm:spPr/>
      <dgm:t>
        <a:bodyPr/>
        <a:lstStyle/>
        <a:p>
          <a:r>
            <a:rPr lang="es-MX" b="1" dirty="0" smtClean="0">
              <a:solidFill>
                <a:schemeClr val="bg2"/>
              </a:solidFill>
            </a:rPr>
            <a:t>Gobierno</a:t>
          </a:r>
          <a:endParaRPr lang="es-MX" b="1" dirty="0">
            <a:solidFill>
              <a:schemeClr val="bg2"/>
            </a:solidFill>
          </a:endParaRPr>
        </a:p>
      </dgm:t>
    </dgm:pt>
    <dgm:pt modelId="{2572CA4C-E40D-4ECE-A22E-B0ABBB5FA482}" type="parTrans" cxnId="{192D8556-856C-443F-A3E2-AAA710127A96}">
      <dgm:prSet/>
      <dgm:spPr/>
      <dgm:t>
        <a:bodyPr/>
        <a:lstStyle/>
        <a:p>
          <a:endParaRPr lang="es-MX" b="1">
            <a:solidFill>
              <a:schemeClr val="bg2"/>
            </a:solidFill>
          </a:endParaRPr>
        </a:p>
      </dgm:t>
    </dgm:pt>
    <dgm:pt modelId="{9C721DD1-B1FE-4316-BD5E-4ABAA39E33D5}" type="sibTrans" cxnId="{192D8556-856C-443F-A3E2-AAA710127A96}">
      <dgm:prSet/>
      <dgm:spPr/>
      <dgm:t>
        <a:bodyPr/>
        <a:lstStyle/>
        <a:p>
          <a:endParaRPr lang="es-MX" b="1">
            <a:solidFill>
              <a:schemeClr val="bg2"/>
            </a:solidFill>
          </a:endParaRPr>
        </a:p>
      </dgm:t>
    </dgm:pt>
    <dgm:pt modelId="{32464720-D076-433B-A49F-B70C05B5B60A}">
      <dgm:prSet phldrT="[Texto]"/>
      <dgm:spPr/>
      <dgm:t>
        <a:bodyPr/>
        <a:lstStyle/>
        <a:p>
          <a:r>
            <a:rPr lang="es-MX" b="1" dirty="0" smtClean="0">
              <a:solidFill>
                <a:schemeClr val="bg2"/>
              </a:solidFill>
            </a:rPr>
            <a:t>Instituciones</a:t>
          </a:r>
          <a:endParaRPr lang="es-MX" b="1" dirty="0">
            <a:solidFill>
              <a:schemeClr val="bg2"/>
            </a:solidFill>
          </a:endParaRPr>
        </a:p>
      </dgm:t>
    </dgm:pt>
    <dgm:pt modelId="{B486CEC1-D646-4106-A4FA-4BF4B9CF519F}" type="parTrans" cxnId="{97908F2A-7BC5-429E-BBC2-CAA1AC8F49E4}">
      <dgm:prSet/>
      <dgm:spPr/>
      <dgm:t>
        <a:bodyPr/>
        <a:lstStyle/>
        <a:p>
          <a:endParaRPr lang="es-MX" b="1">
            <a:solidFill>
              <a:schemeClr val="bg2"/>
            </a:solidFill>
          </a:endParaRPr>
        </a:p>
      </dgm:t>
    </dgm:pt>
    <dgm:pt modelId="{4CE6B2FE-E23C-42D2-89A5-D13A2B7C05A4}" type="sibTrans" cxnId="{97908F2A-7BC5-429E-BBC2-CAA1AC8F49E4}">
      <dgm:prSet/>
      <dgm:spPr/>
      <dgm:t>
        <a:bodyPr/>
        <a:lstStyle/>
        <a:p>
          <a:endParaRPr lang="es-MX" b="1">
            <a:solidFill>
              <a:schemeClr val="bg2"/>
            </a:solidFill>
          </a:endParaRPr>
        </a:p>
      </dgm:t>
    </dgm:pt>
    <dgm:pt modelId="{5E2F367D-8492-451D-812B-BD06C965AA6A}">
      <dgm:prSet phldrT="[Texto]"/>
      <dgm:spPr/>
      <dgm:t>
        <a:bodyPr/>
        <a:lstStyle/>
        <a:p>
          <a:r>
            <a:rPr lang="es-MX" b="1" dirty="0" smtClean="0">
              <a:solidFill>
                <a:schemeClr val="bg2"/>
              </a:solidFill>
            </a:rPr>
            <a:t>Usuarios</a:t>
          </a:r>
          <a:endParaRPr lang="es-MX" b="1" dirty="0">
            <a:solidFill>
              <a:schemeClr val="bg2"/>
            </a:solidFill>
          </a:endParaRPr>
        </a:p>
      </dgm:t>
    </dgm:pt>
    <dgm:pt modelId="{71B4BD31-7FAC-445F-A56A-A327E7F3542D}" type="parTrans" cxnId="{F811129D-C6FE-414C-BB07-9D251828AE28}">
      <dgm:prSet/>
      <dgm:spPr/>
      <dgm:t>
        <a:bodyPr/>
        <a:lstStyle/>
        <a:p>
          <a:endParaRPr lang="es-MX" b="1">
            <a:solidFill>
              <a:schemeClr val="bg2"/>
            </a:solidFill>
          </a:endParaRPr>
        </a:p>
      </dgm:t>
    </dgm:pt>
    <dgm:pt modelId="{6A581BB7-4A13-4A74-A69C-A0E4B4D93F10}" type="sibTrans" cxnId="{F811129D-C6FE-414C-BB07-9D251828AE28}">
      <dgm:prSet/>
      <dgm:spPr/>
      <dgm:t>
        <a:bodyPr/>
        <a:lstStyle/>
        <a:p>
          <a:endParaRPr lang="es-MX" b="1">
            <a:solidFill>
              <a:schemeClr val="bg2"/>
            </a:solidFill>
          </a:endParaRPr>
        </a:p>
      </dgm:t>
    </dgm:pt>
    <dgm:pt modelId="{B33DD24E-261E-4B0E-BA89-D931029F51F7}">
      <dgm:prSet phldrT="[Texto]"/>
      <dgm:spPr/>
      <dgm:t>
        <a:bodyPr/>
        <a:lstStyle/>
        <a:p>
          <a:r>
            <a:rPr lang="es-MX" b="1" dirty="0" smtClean="0">
              <a:solidFill>
                <a:schemeClr val="bg2"/>
              </a:solidFill>
            </a:rPr>
            <a:t>Sociedad organizada</a:t>
          </a:r>
          <a:endParaRPr lang="es-MX" b="1" dirty="0">
            <a:solidFill>
              <a:schemeClr val="bg2"/>
            </a:solidFill>
          </a:endParaRPr>
        </a:p>
      </dgm:t>
    </dgm:pt>
    <dgm:pt modelId="{48C38B22-89C0-4C67-BE3C-00B55AC976CB}" type="parTrans" cxnId="{5C242173-030D-4595-8CA7-38694AD73425}">
      <dgm:prSet/>
      <dgm:spPr/>
      <dgm:t>
        <a:bodyPr/>
        <a:lstStyle/>
        <a:p>
          <a:endParaRPr lang="es-MX" b="1">
            <a:solidFill>
              <a:schemeClr val="bg2"/>
            </a:solidFill>
          </a:endParaRPr>
        </a:p>
      </dgm:t>
    </dgm:pt>
    <dgm:pt modelId="{11F938E8-9D80-4B48-9732-14F6C9143E69}" type="sibTrans" cxnId="{5C242173-030D-4595-8CA7-38694AD73425}">
      <dgm:prSet/>
      <dgm:spPr/>
      <dgm:t>
        <a:bodyPr/>
        <a:lstStyle/>
        <a:p>
          <a:endParaRPr lang="es-MX" b="1">
            <a:solidFill>
              <a:schemeClr val="bg2"/>
            </a:solidFill>
          </a:endParaRPr>
        </a:p>
      </dgm:t>
    </dgm:pt>
    <dgm:pt modelId="{9534B3E5-771F-454C-AFFD-48631E28061B}" type="pres">
      <dgm:prSet presAssocID="{92118105-14DC-434C-A4A7-F17B767723B1}" presName="diagram" presStyleCnt="0">
        <dgm:presLayoutVars>
          <dgm:chMax val="1"/>
          <dgm:dir/>
          <dgm:animLvl val="ctr"/>
          <dgm:resizeHandles val="exact"/>
        </dgm:presLayoutVars>
      </dgm:prSet>
      <dgm:spPr/>
      <dgm:t>
        <a:bodyPr/>
        <a:lstStyle/>
        <a:p>
          <a:endParaRPr lang="es-MX"/>
        </a:p>
      </dgm:t>
    </dgm:pt>
    <dgm:pt modelId="{443CDECB-8DBD-43B2-98BD-694B4CEA13BC}" type="pres">
      <dgm:prSet presAssocID="{92118105-14DC-434C-A4A7-F17B767723B1}" presName="matrix" presStyleCnt="0"/>
      <dgm:spPr/>
    </dgm:pt>
    <dgm:pt modelId="{1157A6D2-E8BC-46EF-B4A1-83426F84CF59}" type="pres">
      <dgm:prSet presAssocID="{92118105-14DC-434C-A4A7-F17B767723B1}" presName="tile1" presStyleLbl="node1" presStyleIdx="0" presStyleCnt="4"/>
      <dgm:spPr/>
      <dgm:t>
        <a:bodyPr/>
        <a:lstStyle/>
        <a:p>
          <a:endParaRPr lang="es-MX"/>
        </a:p>
      </dgm:t>
    </dgm:pt>
    <dgm:pt modelId="{F26E4551-2D35-42A0-B4FA-EE87166B9F13}" type="pres">
      <dgm:prSet presAssocID="{92118105-14DC-434C-A4A7-F17B767723B1}" presName="tile1text" presStyleLbl="node1" presStyleIdx="0" presStyleCnt="4">
        <dgm:presLayoutVars>
          <dgm:chMax val="0"/>
          <dgm:chPref val="0"/>
          <dgm:bulletEnabled val="1"/>
        </dgm:presLayoutVars>
      </dgm:prSet>
      <dgm:spPr/>
      <dgm:t>
        <a:bodyPr/>
        <a:lstStyle/>
        <a:p>
          <a:endParaRPr lang="es-MX"/>
        </a:p>
      </dgm:t>
    </dgm:pt>
    <dgm:pt modelId="{5CDFEA35-54C0-4C8A-BE12-8C029688AABB}" type="pres">
      <dgm:prSet presAssocID="{92118105-14DC-434C-A4A7-F17B767723B1}" presName="tile2" presStyleLbl="node1" presStyleIdx="1" presStyleCnt="4"/>
      <dgm:spPr/>
      <dgm:t>
        <a:bodyPr/>
        <a:lstStyle/>
        <a:p>
          <a:endParaRPr lang="es-MX"/>
        </a:p>
      </dgm:t>
    </dgm:pt>
    <dgm:pt modelId="{F14D3901-8A47-483B-91C5-F30B904B4513}" type="pres">
      <dgm:prSet presAssocID="{92118105-14DC-434C-A4A7-F17B767723B1}" presName="tile2text" presStyleLbl="node1" presStyleIdx="1" presStyleCnt="4">
        <dgm:presLayoutVars>
          <dgm:chMax val="0"/>
          <dgm:chPref val="0"/>
          <dgm:bulletEnabled val="1"/>
        </dgm:presLayoutVars>
      </dgm:prSet>
      <dgm:spPr/>
      <dgm:t>
        <a:bodyPr/>
        <a:lstStyle/>
        <a:p>
          <a:endParaRPr lang="es-MX"/>
        </a:p>
      </dgm:t>
    </dgm:pt>
    <dgm:pt modelId="{36E2F086-CC5D-4994-8823-C3A1683DB0F3}" type="pres">
      <dgm:prSet presAssocID="{92118105-14DC-434C-A4A7-F17B767723B1}" presName="tile3" presStyleLbl="node1" presStyleIdx="2" presStyleCnt="4"/>
      <dgm:spPr/>
      <dgm:t>
        <a:bodyPr/>
        <a:lstStyle/>
        <a:p>
          <a:endParaRPr lang="es-MX"/>
        </a:p>
      </dgm:t>
    </dgm:pt>
    <dgm:pt modelId="{5A53DE37-6619-4759-95D6-DC53FB65054F}" type="pres">
      <dgm:prSet presAssocID="{92118105-14DC-434C-A4A7-F17B767723B1}" presName="tile3text" presStyleLbl="node1" presStyleIdx="2" presStyleCnt="4">
        <dgm:presLayoutVars>
          <dgm:chMax val="0"/>
          <dgm:chPref val="0"/>
          <dgm:bulletEnabled val="1"/>
        </dgm:presLayoutVars>
      </dgm:prSet>
      <dgm:spPr/>
      <dgm:t>
        <a:bodyPr/>
        <a:lstStyle/>
        <a:p>
          <a:endParaRPr lang="es-MX"/>
        </a:p>
      </dgm:t>
    </dgm:pt>
    <dgm:pt modelId="{633B422A-E6E9-4F62-9FF4-A4C2F5164B07}" type="pres">
      <dgm:prSet presAssocID="{92118105-14DC-434C-A4A7-F17B767723B1}" presName="tile4" presStyleLbl="node1" presStyleIdx="3" presStyleCnt="4"/>
      <dgm:spPr/>
      <dgm:t>
        <a:bodyPr/>
        <a:lstStyle/>
        <a:p>
          <a:endParaRPr lang="es-MX"/>
        </a:p>
      </dgm:t>
    </dgm:pt>
    <dgm:pt modelId="{0BA008B7-CB2B-4577-B3E5-48D5D772297E}" type="pres">
      <dgm:prSet presAssocID="{92118105-14DC-434C-A4A7-F17B767723B1}" presName="tile4text" presStyleLbl="node1" presStyleIdx="3" presStyleCnt="4">
        <dgm:presLayoutVars>
          <dgm:chMax val="0"/>
          <dgm:chPref val="0"/>
          <dgm:bulletEnabled val="1"/>
        </dgm:presLayoutVars>
      </dgm:prSet>
      <dgm:spPr/>
      <dgm:t>
        <a:bodyPr/>
        <a:lstStyle/>
        <a:p>
          <a:endParaRPr lang="es-MX"/>
        </a:p>
      </dgm:t>
    </dgm:pt>
    <dgm:pt modelId="{79AD5DB9-A8C4-488A-BB4C-6840D456B2CA}" type="pres">
      <dgm:prSet presAssocID="{92118105-14DC-434C-A4A7-F17B767723B1}" presName="centerTile" presStyleLbl="fgShp" presStyleIdx="0" presStyleCnt="1">
        <dgm:presLayoutVars>
          <dgm:chMax val="0"/>
          <dgm:chPref val="0"/>
        </dgm:presLayoutVars>
      </dgm:prSet>
      <dgm:spPr/>
      <dgm:t>
        <a:bodyPr/>
        <a:lstStyle/>
        <a:p>
          <a:endParaRPr lang="es-MX"/>
        </a:p>
      </dgm:t>
    </dgm:pt>
  </dgm:ptLst>
  <dgm:cxnLst>
    <dgm:cxn modelId="{192D8556-856C-443F-A3E2-AAA710127A96}" srcId="{979B9AEB-2305-4BD4-A3E8-0405C1F906F1}" destId="{4744841C-4BF9-49A1-B237-C1639B27B4E8}" srcOrd="0" destOrd="0" parTransId="{2572CA4C-E40D-4ECE-A22E-B0ABBB5FA482}" sibTransId="{9C721DD1-B1FE-4316-BD5E-4ABAA39E33D5}"/>
    <dgm:cxn modelId="{109DEC88-6090-431B-9FE5-340ACCBB5297}" type="presOf" srcId="{979B9AEB-2305-4BD4-A3E8-0405C1F906F1}" destId="{79AD5DB9-A8C4-488A-BB4C-6840D456B2CA}" srcOrd="0" destOrd="0" presId="urn:microsoft.com/office/officeart/2005/8/layout/matrix1"/>
    <dgm:cxn modelId="{97908F2A-7BC5-429E-BBC2-CAA1AC8F49E4}" srcId="{979B9AEB-2305-4BD4-A3E8-0405C1F906F1}" destId="{32464720-D076-433B-A49F-B70C05B5B60A}" srcOrd="1" destOrd="0" parTransId="{B486CEC1-D646-4106-A4FA-4BF4B9CF519F}" sibTransId="{4CE6B2FE-E23C-42D2-89A5-D13A2B7C05A4}"/>
    <dgm:cxn modelId="{F793295D-D7D7-4FBB-93A7-CAB135DBCE4F}" type="presOf" srcId="{B33DD24E-261E-4B0E-BA89-D931029F51F7}" destId="{633B422A-E6E9-4F62-9FF4-A4C2F5164B07}" srcOrd="0" destOrd="0" presId="urn:microsoft.com/office/officeart/2005/8/layout/matrix1"/>
    <dgm:cxn modelId="{24B8EA3B-4006-487B-835C-E873AED89B32}" type="presOf" srcId="{4744841C-4BF9-49A1-B237-C1639B27B4E8}" destId="{1157A6D2-E8BC-46EF-B4A1-83426F84CF59}" srcOrd="0" destOrd="0" presId="urn:microsoft.com/office/officeart/2005/8/layout/matrix1"/>
    <dgm:cxn modelId="{6FECE142-D70F-48B5-AE5E-8EBB8CD0FF42}" type="presOf" srcId="{5E2F367D-8492-451D-812B-BD06C965AA6A}" destId="{5A53DE37-6619-4759-95D6-DC53FB65054F}" srcOrd="1" destOrd="0" presId="urn:microsoft.com/office/officeart/2005/8/layout/matrix1"/>
    <dgm:cxn modelId="{F811129D-C6FE-414C-BB07-9D251828AE28}" srcId="{979B9AEB-2305-4BD4-A3E8-0405C1F906F1}" destId="{5E2F367D-8492-451D-812B-BD06C965AA6A}" srcOrd="2" destOrd="0" parTransId="{71B4BD31-7FAC-445F-A56A-A327E7F3542D}" sibTransId="{6A581BB7-4A13-4A74-A69C-A0E4B4D93F10}"/>
    <dgm:cxn modelId="{83B2F7CE-C04E-48E2-AF21-820261865085}" type="presOf" srcId="{4744841C-4BF9-49A1-B237-C1639B27B4E8}" destId="{F26E4551-2D35-42A0-B4FA-EE87166B9F13}" srcOrd="1" destOrd="0" presId="urn:microsoft.com/office/officeart/2005/8/layout/matrix1"/>
    <dgm:cxn modelId="{5C242173-030D-4595-8CA7-38694AD73425}" srcId="{979B9AEB-2305-4BD4-A3E8-0405C1F906F1}" destId="{B33DD24E-261E-4B0E-BA89-D931029F51F7}" srcOrd="3" destOrd="0" parTransId="{48C38B22-89C0-4C67-BE3C-00B55AC976CB}" sibTransId="{11F938E8-9D80-4B48-9732-14F6C9143E69}"/>
    <dgm:cxn modelId="{F75DFCC8-2EE3-447D-AD04-6AFDF5AA4109}" type="presOf" srcId="{32464720-D076-433B-A49F-B70C05B5B60A}" destId="{F14D3901-8A47-483B-91C5-F30B904B4513}" srcOrd="1" destOrd="0" presId="urn:microsoft.com/office/officeart/2005/8/layout/matrix1"/>
    <dgm:cxn modelId="{1AA0754E-DD26-4932-BC50-8C10DF025A0E}" type="presOf" srcId="{B33DD24E-261E-4B0E-BA89-D931029F51F7}" destId="{0BA008B7-CB2B-4577-B3E5-48D5D772297E}" srcOrd="1" destOrd="0" presId="urn:microsoft.com/office/officeart/2005/8/layout/matrix1"/>
    <dgm:cxn modelId="{AEECA1D1-8D0D-4EB0-BFB3-AAF7D2C6B36E}" type="presOf" srcId="{5E2F367D-8492-451D-812B-BD06C965AA6A}" destId="{36E2F086-CC5D-4994-8823-C3A1683DB0F3}" srcOrd="0" destOrd="0" presId="urn:microsoft.com/office/officeart/2005/8/layout/matrix1"/>
    <dgm:cxn modelId="{8A4CDDC4-21FB-45A2-9F3B-95467CAB2A27}" type="presOf" srcId="{92118105-14DC-434C-A4A7-F17B767723B1}" destId="{9534B3E5-771F-454C-AFFD-48631E28061B}" srcOrd="0" destOrd="0" presId="urn:microsoft.com/office/officeart/2005/8/layout/matrix1"/>
    <dgm:cxn modelId="{50845A9C-CF05-4BEA-AF46-AB761D8041CD}" type="presOf" srcId="{32464720-D076-433B-A49F-B70C05B5B60A}" destId="{5CDFEA35-54C0-4C8A-BE12-8C029688AABB}" srcOrd="0" destOrd="0" presId="urn:microsoft.com/office/officeart/2005/8/layout/matrix1"/>
    <dgm:cxn modelId="{DD4A9576-972C-4326-84F5-4B8D976A48EC}" srcId="{92118105-14DC-434C-A4A7-F17B767723B1}" destId="{979B9AEB-2305-4BD4-A3E8-0405C1F906F1}" srcOrd="0" destOrd="0" parTransId="{2ABC5925-2EB5-43F6-834D-36C8C091CF69}" sibTransId="{2CC9FC36-7813-48DF-BF8C-433654C4FF9F}"/>
    <dgm:cxn modelId="{79AF9BF4-4B28-4AE5-AFA7-267173396368}" type="presParOf" srcId="{9534B3E5-771F-454C-AFFD-48631E28061B}" destId="{443CDECB-8DBD-43B2-98BD-694B4CEA13BC}" srcOrd="0" destOrd="0" presId="urn:microsoft.com/office/officeart/2005/8/layout/matrix1"/>
    <dgm:cxn modelId="{8D34732B-BBA3-413E-81CA-471D008607D1}" type="presParOf" srcId="{443CDECB-8DBD-43B2-98BD-694B4CEA13BC}" destId="{1157A6D2-E8BC-46EF-B4A1-83426F84CF59}" srcOrd="0" destOrd="0" presId="urn:microsoft.com/office/officeart/2005/8/layout/matrix1"/>
    <dgm:cxn modelId="{6F3B8A05-875B-4DC5-A083-FF6A1F68DB1A}" type="presParOf" srcId="{443CDECB-8DBD-43B2-98BD-694B4CEA13BC}" destId="{F26E4551-2D35-42A0-B4FA-EE87166B9F13}" srcOrd="1" destOrd="0" presId="urn:microsoft.com/office/officeart/2005/8/layout/matrix1"/>
    <dgm:cxn modelId="{89F1C3EE-87B4-43F8-936C-4E20D960DFBF}" type="presParOf" srcId="{443CDECB-8DBD-43B2-98BD-694B4CEA13BC}" destId="{5CDFEA35-54C0-4C8A-BE12-8C029688AABB}" srcOrd="2" destOrd="0" presId="urn:microsoft.com/office/officeart/2005/8/layout/matrix1"/>
    <dgm:cxn modelId="{975E22D6-133F-4062-B61E-D32798DC129D}" type="presParOf" srcId="{443CDECB-8DBD-43B2-98BD-694B4CEA13BC}" destId="{F14D3901-8A47-483B-91C5-F30B904B4513}" srcOrd="3" destOrd="0" presId="urn:microsoft.com/office/officeart/2005/8/layout/matrix1"/>
    <dgm:cxn modelId="{60112FFA-EC76-4AF7-A332-AD9CD02B0D3F}" type="presParOf" srcId="{443CDECB-8DBD-43B2-98BD-694B4CEA13BC}" destId="{36E2F086-CC5D-4994-8823-C3A1683DB0F3}" srcOrd="4" destOrd="0" presId="urn:microsoft.com/office/officeart/2005/8/layout/matrix1"/>
    <dgm:cxn modelId="{2215D14E-3662-4CAE-A0A9-BDD40B1937D4}" type="presParOf" srcId="{443CDECB-8DBD-43B2-98BD-694B4CEA13BC}" destId="{5A53DE37-6619-4759-95D6-DC53FB65054F}" srcOrd="5" destOrd="0" presId="urn:microsoft.com/office/officeart/2005/8/layout/matrix1"/>
    <dgm:cxn modelId="{B1717A7B-FCC8-40AC-A327-1FE1763DC5E7}" type="presParOf" srcId="{443CDECB-8DBD-43B2-98BD-694B4CEA13BC}" destId="{633B422A-E6E9-4F62-9FF4-A4C2F5164B07}" srcOrd="6" destOrd="0" presId="urn:microsoft.com/office/officeart/2005/8/layout/matrix1"/>
    <dgm:cxn modelId="{330F406C-67D5-405C-BE14-35D3CFFA434A}" type="presParOf" srcId="{443CDECB-8DBD-43B2-98BD-694B4CEA13BC}" destId="{0BA008B7-CB2B-4577-B3E5-48D5D772297E}" srcOrd="7" destOrd="0" presId="urn:microsoft.com/office/officeart/2005/8/layout/matrix1"/>
    <dgm:cxn modelId="{F10C62F6-3820-4AE8-8EEA-AB0CE32007FA}" type="presParOf" srcId="{9534B3E5-771F-454C-AFFD-48631E28061B}" destId="{79AD5DB9-A8C4-488A-BB4C-6840D456B2CA}"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118105-14DC-434C-A4A7-F17B767723B1}" type="doc">
      <dgm:prSet loTypeId="urn:microsoft.com/office/officeart/2005/8/layout/matrix1" loCatId="matrix" qsTypeId="urn:microsoft.com/office/officeart/2005/8/quickstyle/3d3" qsCatId="3D" csTypeId="urn:microsoft.com/office/officeart/2005/8/colors/colorful5" csCatId="colorful" phldr="1"/>
      <dgm:spPr/>
      <dgm:t>
        <a:bodyPr/>
        <a:lstStyle/>
        <a:p>
          <a:endParaRPr lang="es-MX"/>
        </a:p>
      </dgm:t>
    </dgm:pt>
    <dgm:pt modelId="{979B9AEB-2305-4BD4-A3E8-0405C1F906F1}">
      <dgm:prSet phldrT="[Texto]" custT="1"/>
      <dgm:spPr/>
      <dgm:t>
        <a:bodyPr/>
        <a:lstStyle/>
        <a:p>
          <a:r>
            <a:rPr lang="es-MX" sz="1600" b="1" dirty="0" smtClean="0"/>
            <a:t>Alternativas viables</a:t>
          </a:r>
          <a:endParaRPr lang="es-MX" sz="1600" b="1" dirty="0"/>
        </a:p>
      </dgm:t>
    </dgm:pt>
    <dgm:pt modelId="{2ABC5925-2EB5-43F6-834D-36C8C091CF69}" type="parTrans" cxnId="{DD4A9576-972C-4326-84F5-4B8D976A48EC}">
      <dgm:prSet/>
      <dgm:spPr/>
      <dgm:t>
        <a:bodyPr/>
        <a:lstStyle/>
        <a:p>
          <a:endParaRPr lang="es-MX" sz="2000" b="1"/>
        </a:p>
      </dgm:t>
    </dgm:pt>
    <dgm:pt modelId="{2CC9FC36-7813-48DF-BF8C-433654C4FF9F}" type="sibTrans" cxnId="{DD4A9576-972C-4326-84F5-4B8D976A48EC}">
      <dgm:prSet/>
      <dgm:spPr/>
      <dgm:t>
        <a:bodyPr/>
        <a:lstStyle/>
        <a:p>
          <a:endParaRPr lang="es-MX" sz="2000" b="1"/>
        </a:p>
      </dgm:t>
    </dgm:pt>
    <dgm:pt modelId="{4744841C-4BF9-49A1-B237-C1639B27B4E8}">
      <dgm:prSet phldrT="[Texto]" custT="1"/>
      <dgm:spPr/>
      <dgm:t>
        <a:bodyPr/>
        <a:lstStyle/>
        <a:p>
          <a:r>
            <a:rPr lang="es-MX" sz="1600" b="1" dirty="0" smtClean="0"/>
            <a:t>Económicamente viable</a:t>
          </a:r>
          <a:endParaRPr lang="es-MX" sz="1600" b="1" dirty="0"/>
        </a:p>
      </dgm:t>
    </dgm:pt>
    <dgm:pt modelId="{2572CA4C-E40D-4ECE-A22E-B0ABBB5FA482}" type="parTrans" cxnId="{192D8556-856C-443F-A3E2-AAA710127A96}">
      <dgm:prSet/>
      <dgm:spPr/>
      <dgm:t>
        <a:bodyPr/>
        <a:lstStyle/>
        <a:p>
          <a:endParaRPr lang="es-MX" sz="2000" b="1"/>
        </a:p>
      </dgm:t>
    </dgm:pt>
    <dgm:pt modelId="{9C721DD1-B1FE-4316-BD5E-4ABAA39E33D5}" type="sibTrans" cxnId="{192D8556-856C-443F-A3E2-AAA710127A96}">
      <dgm:prSet/>
      <dgm:spPr/>
      <dgm:t>
        <a:bodyPr/>
        <a:lstStyle/>
        <a:p>
          <a:endParaRPr lang="es-MX" sz="2000" b="1"/>
        </a:p>
      </dgm:t>
    </dgm:pt>
    <dgm:pt modelId="{32464720-D076-433B-A49F-B70C05B5B60A}">
      <dgm:prSet phldrT="[Texto]" custT="1"/>
      <dgm:spPr/>
      <dgm:t>
        <a:bodyPr/>
        <a:lstStyle/>
        <a:p>
          <a:r>
            <a:rPr lang="es-MX" sz="1600" b="1" dirty="0" smtClean="0"/>
            <a:t>Legalmente factible</a:t>
          </a:r>
          <a:endParaRPr lang="es-MX" sz="1600" b="1" dirty="0"/>
        </a:p>
      </dgm:t>
    </dgm:pt>
    <dgm:pt modelId="{B486CEC1-D646-4106-A4FA-4BF4B9CF519F}" type="parTrans" cxnId="{97908F2A-7BC5-429E-BBC2-CAA1AC8F49E4}">
      <dgm:prSet/>
      <dgm:spPr/>
      <dgm:t>
        <a:bodyPr/>
        <a:lstStyle/>
        <a:p>
          <a:endParaRPr lang="es-MX" sz="2000" b="1"/>
        </a:p>
      </dgm:t>
    </dgm:pt>
    <dgm:pt modelId="{4CE6B2FE-E23C-42D2-89A5-D13A2B7C05A4}" type="sibTrans" cxnId="{97908F2A-7BC5-429E-BBC2-CAA1AC8F49E4}">
      <dgm:prSet/>
      <dgm:spPr/>
      <dgm:t>
        <a:bodyPr/>
        <a:lstStyle/>
        <a:p>
          <a:endParaRPr lang="es-MX" sz="2000" b="1"/>
        </a:p>
      </dgm:t>
    </dgm:pt>
    <dgm:pt modelId="{5E2F367D-8492-451D-812B-BD06C965AA6A}">
      <dgm:prSet phldrT="[Texto]" custT="1"/>
      <dgm:spPr/>
      <dgm:t>
        <a:bodyPr/>
        <a:lstStyle/>
        <a:p>
          <a:r>
            <a:rPr lang="es-MX" sz="1600" b="1" dirty="0" smtClean="0"/>
            <a:t>Socialmente viable</a:t>
          </a:r>
          <a:endParaRPr lang="es-MX" sz="1600" b="1" dirty="0"/>
        </a:p>
      </dgm:t>
    </dgm:pt>
    <dgm:pt modelId="{71B4BD31-7FAC-445F-A56A-A327E7F3542D}" type="parTrans" cxnId="{F811129D-C6FE-414C-BB07-9D251828AE28}">
      <dgm:prSet/>
      <dgm:spPr/>
      <dgm:t>
        <a:bodyPr/>
        <a:lstStyle/>
        <a:p>
          <a:endParaRPr lang="es-MX" sz="2000" b="1"/>
        </a:p>
      </dgm:t>
    </dgm:pt>
    <dgm:pt modelId="{6A581BB7-4A13-4A74-A69C-A0E4B4D93F10}" type="sibTrans" cxnId="{F811129D-C6FE-414C-BB07-9D251828AE28}">
      <dgm:prSet/>
      <dgm:spPr/>
      <dgm:t>
        <a:bodyPr/>
        <a:lstStyle/>
        <a:p>
          <a:endParaRPr lang="es-MX" sz="2000" b="1"/>
        </a:p>
      </dgm:t>
    </dgm:pt>
    <dgm:pt modelId="{B33DD24E-261E-4B0E-BA89-D931029F51F7}">
      <dgm:prSet phldrT="[Texto]" custT="1"/>
      <dgm:spPr/>
      <dgm:t>
        <a:bodyPr/>
        <a:lstStyle/>
        <a:p>
          <a:r>
            <a:rPr lang="es-MX" sz="1600" b="1" dirty="0" smtClean="0"/>
            <a:t>Ambientalmente conveniente</a:t>
          </a:r>
          <a:endParaRPr lang="es-MX" sz="1600" b="1" dirty="0"/>
        </a:p>
      </dgm:t>
    </dgm:pt>
    <dgm:pt modelId="{48C38B22-89C0-4C67-BE3C-00B55AC976CB}" type="parTrans" cxnId="{5C242173-030D-4595-8CA7-38694AD73425}">
      <dgm:prSet/>
      <dgm:spPr/>
      <dgm:t>
        <a:bodyPr/>
        <a:lstStyle/>
        <a:p>
          <a:endParaRPr lang="es-MX" sz="2000" b="1"/>
        </a:p>
      </dgm:t>
    </dgm:pt>
    <dgm:pt modelId="{11F938E8-9D80-4B48-9732-14F6C9143E69}" type="sibTrans" cxnId="{5C242173-030D-4595-8CA7-38694AD73425}">
      <dgm:prSet/>
      <dgm:spPr/>
      <dgm:t>
        <a:bodyPr/>
        <a:lstStyle/>
        <a:p>
          <a:endParaRPr lang="es-MX" sz="2000" b="1"/>
        </a:p>
      </dgm:t>
    </dgm:pt>
    <dgm:pt modelId="{4F5CF621-FFF8-4EB6-890D-8585CFD4914C}" type="pres">
      <dgm:prSet presAssocID="{92118105-14DC-434C-A4A7-F17B767723B1}" presName="diagram" presStyleCnt="0">
        <dgm:presLayoutVars>
          <dgm:chMax val="1"/>
          <dgm:dir/>
          <dgm:animLvl val="ctr"/>
          <dgm:resizeHandles val="exact"/>
        </dgm:presLayoutVars>
      </dgm:prSet>
      <dgm:spPr/>
      <dgm:t>
        <a:bodyPr/>
        <a:lstStyle/>
        <a:p>
          <a:endParaRPr lang="es-MX"/>
        </a:p>
      </dgm:t>
    </dgm:pt>
    <dgm:pt modelId="{3913F865-AA6B-4845-BA20-567C5932EFD9}" type="pres">
      <dgm:prSet presAssocID="{92118105-14DC-434C-A4A7-F17B767723B1}" presName="matrix" presStyleCnt="0"/>
      <dgm:spPr/>
    </dgm:pt>
    <dgm:pt modelId="{2ADE48BD-7602-4CEF-9B45-4B62A9F3AA4B}" type="pres">
      <dgm:prSet presAssocID="{92118105-14DC-434C-A4A7-F17B767723B1}" presName="tile1" presStyleLbl="node1" presStyleIdx="0" presStyleCnt="4"/>
      <dgm:spPr/>
      <dgm:t>
        <a:bodyPr/>
        <a:lstStyle/>
        <a:p>
          <a:endParaRPr lang="es-MX"/>
        </a:p>
      </dgm:t>
    </dgm:pt>
    <dgm:pt modelId="{4E7470FE-B9A0-47FC-B8E2-668D1088253D}" type="pres">
      <dgm:prSet presAssocID="{92118105-14DC-434C-A4A7-F17B767723B1}" presName="tile1text" presStyleLbl="node1" presStyleIdx="0" presStyleCnt="4">
        <dgm:presLayoutVars>
          <dgm:chMax val="0"/>
          <dgm:chPref val="0"/>
          <dgm:bulletEnabled val="1"/>
        </dgm:presLayoutVars>
      </dgm:prSet>
      <dgm:spPr/>
      <dgm:t>
        <a:bodyPr/>
        <a:lstStyle/>
        <a:p>
          <a:endParaRPr lang="es-MX"/>
        </a:p>
      </dgm:t>
    </dgm:pt>
    <dgm:pt modelId="{1AE9D2F4-33B0-4B7D-92C1-E9F5269E60B5}" type="pres">
      <dgm:prSet presAssocID="{92118105-14DC-434C-A4A7-F17B767723B1}" presName="tile2" presStyleLbl="node1" presStyleIdx="1" presStyleCnt="4"/>
      <dgm:spPr/>
      <dgm:t>
        <a:bodyPr/>
        <a:lstStyle/>
        <a:p>
          <a:endParaRPr lang="es-MX"/>
        </a:p>
      </dgm:t>
    </dgm:pt>
    <dgm:pt modelId="{9385D6B1-847C-4ABA-88BF-D0FBBFBE8FCA}" type="pres">
      <dgm:prSet presAssocID="{92118105-14DC-434C-A4A7-F17B767723B1}" presName="tile2text" presStyleLbl="node1" presStyleIdx="1" presStyleCnt="4">
        <dgm:presLayoutVars>
          <dgm:chMax val="0"/>
          <dgm:chPref val="0"/>
          <dgm:bulletEnabled val="1"/>
        </dgm:presLayoutVars>
      </dgm:prSet>
      <dgm:spPr/>
      <dgm:t>
        <a:bodyPr/>
        <a:lstStyle/>
        <a:p>
          <a:endParaRPr lang="es-MX"/>
        </a:p>
      </dgm:t>
    </dgm:pt>
    <dgm:pt modelId="{07611D56-F625-42A1-BFBA-D486A0343790}" type="pres">
      <dgm:prSet presAssocID="{92118105-14DC-434C-A4A7-F17B767723B1}" presName="tile3" presStyleLbl="node1" presStyleIdx="2" presStyleCnt="4"/>
      <dgm:spPr/>
      <dgm:t>
        <a:bodyPr/>
        <a:lstStyle/>
        <a:p>
          <a:endParaRPr lang="es-MX"/>
        </a:p>
      </dgm:t>
    </dgm:pt>
    <dgm:pt modelId="{8CA654F0-C2B4-46BD-9FA8-276BF16BCB9A}" type="pres">
      <dgm:prSet presAssocID="{92118105-14DC-434C-A4A7-F17B767723B1}" presName="tile3text" presStyleLbl="node1" presStyleIdx="2" presStyleCnt="4">
        <dgm:presLayoutVars>
          <dgm:chMax val="0"/>
          <dgm:chPref val="0"/>
          <dgm:bulletEnabled val="1"/>
        </dgm:presLayoutVars>
      </dgm:prSet>
      <dgm:spPr/>
      <dgm:t>
        <a:bodyPr/>
        <a:lstStyle/>
        <a:p>
          <a:endParaRPr lang="es-MX"/>
        </a:p>
      </dgm:t>
    </dgm:pt>
    <dgm:pt modelId="{3EE5CBAA-2E46-4072-8499-C8B863278B7F}" type="pres">
      <dgm:prSet presAssocID="{92118105-14DC-434C-A4A7-F17B767723B1}" presName="tile4" presStyleLbl="node1" presStyleIdx="3" presStyleCnt="4"/>
      <dgm:spPr/>
      <dgm:t>
        <a:bodyPr/>
        <a:lstStyle/>
        <a:p>
          <a:endParaRPr lang="es-MX"/>
        </a:p>
      </dgm:t>
    </dgm:pt>
    <dgm:pt modelId="{03AFF4BF-1424-46DE-81F5-35053E81D107}" type="pres">
      <dgm:prSet presAssocID="{92118105-14DC-434C-A4A7-F17B767723B1}" presName="tile4text" presStyleLbl="node1" presStyleIdx="3" presStyleCnt="4">
        <dgm:presLayoutVars>
          <dgm:chMax val="0"/>
          <dgm:chPref val="0"/>
          <dgm:bulletEnabled val="1"/>
        </dgm:presLayoutVars>
      </dgm:prSet>
      <dgm:spPr/>
      <dgm:t>
        <a:bodyPr/>
        <a:lstStyle/>
        <a:p>
          <a:endParaRPr lang="es-MX"/>
        </a:p>
      </dgm:t>
    </dgm:pt>
    <dgm:pt modelId="{A5E1C99A-3B49-4F8D-A424-E7E88690F948}" type="pres">
      <dgm:prSet presAssocID="{92118105-14DC-434C-A4A7-F17B767723B1}" presName="centerTile" presStyleLbl="fgShp" presStyleIdx="0" presStyleCnt="1" custScaleX="142937">
        <dgm:presLayoutVars>
          <dgm:chMax val="0"/>
          <dgm:chPref val="0"/>
        </dgm:presLayoutVars>
      </dgm:prSet>
      <dgm:spPr/>
      <dgm:t>
        <a:bodyPr/>
        <a:lstStyle/>
        <a:p>
          <a:endParaRPr lang="es-MX"/>
        </a:p>
      </dgm:t>
    </dgm:pt>
  </dgm:ptLst>
  <dgm:cxnLst>
    <dgm:cxn modelId="{D4F55042-274C-47A9-9B1A-FD1AA5D7F45D}" type="presOf" srcId="{B33DD24E-261E-4B0E-BA89-D931029F51F7}" destId="{03AFF4BF-1424-46DE-81F5-35053E81D107}" srcOrd="1" destOrd="0" presId="urn:microsoft.com/office/officeart/2005/8/layout/matrix1"/>
    <dgm:cxn modelId="{192D8556-856C-443F-A3E2-AAA710127A96}" srcId="{979B9AEB-2305-4BD4-A3E8-0405C1F906F1}" destId="{4744841C-4BF9-49A1-B237-C1639B27B4E8}" srcOrd="0" destOrd="0" parTransId="{2572CA4C-E40D-4ECE-A22E-B0ABBB5FA482}" sibTransId="{9C721DD1-B1FE-4316-BD5E-4ABAA39E33D5}"/>
    <dgm:cxn modelId="{97908F2A-7BC5-429E-BBC2-CAA1AC8F49E4}" srcId="{979B9AEB-2305-4BD4-A3E8-0405C1F906F1}" destId="{32464720-D076-433B-A49F-B70C05B5B60A}" srcOrd="1" destOrd="0" parTransId="{B486CEC1-D646-4106-A4FA-4BF4B9CF519F}" sibTransId="{4CE6B2FE-E23C-42D2-89A5-D13A2B7C05A4}"/>
    <dgm:cxn modelId="{F3A4D6B4-5F54-4CB3-9DCB-8D6604ACB4E0}" type="presOf" srcId="{5E2F367D-8492-451D-812B-BD06C965AA6A}" destId="{07611D56-F625-42A1-BFBA-D486A0343790}" srcOrd="0" destOrd="0" presId="urn:microsoft.com/office/officeart/2005/8/layout/matrix1"/>
    <dgm:cxn modelId="{DE670C40-CAB6-42D8-A4F6-96A8E482062E}" type="presOf" srcId="{B33DD24E-261E-4B0E-BA89-D931029F51F7}" destId="{3EE5CBAA-2E46-4072-8499-C8B863278B7F}" srcOrd="0" destOrd="0" presId="urn:microsoft.com/office/officeart/2005/8/layout/matrix1"/>
    <dgm:cxn modelId="{11E4319C-42F5-4F1D-BC79-5387386ECFDF}" type="presOf" srcId="{92118105-14DC-434C-A4A7-F17B767723B1}" destId="{4F5CF621-FFF8-4EB6-890D-8585CFD4914C}" srcOrd="0" destOrd="0" presId="urn:microsoft.com/office/officeart/2005/8/layout/matrix1"/>
    <dgm:cxn modelId="{5C242173-030D-4595-8CA7-38694AD73425}" srcId="{979B9AEB-2305-4BD4-A3E8-0405C1F906F1}" destId="{B33DD24E-261E-4B0E-BA89-D931029F51F7}" srcOrd="3" destOrd="0" parTransId="{48C38B22-89C0-4C67-BE3C-00B55AC976CB}" sibTransId="{11F938E8-9D80-4B48-9732-14F6C9143E69}"/>
    <dgm:cxn modelId="{8AE4C5F4-16F0-4597-A01A-E7CB96D76571}" type="presOf" srcId="{4744841C-4BF9-49A1-B237-C1639B27B4E8}" destId="{2ADE48BD-7602-4CEF-9B45-4B62A9F3AA4B}" srcOrd="0" destOrd="0" presId="urn:microsoft.com/office/officeart/2005/8/layout/matrix1"/>
    <dgm:cxn modelId="{23E438CD-E03C-4EDF-ADCD-C08DEC3821AB}" type="presOf" srcId="{979B9AEB-2305-4BD4-A3E8-0405C1F906F1}" destId="{A5E1C99A-3B49-4F8D-A424-E7E88690F948}" srcOrd="0" destOrd="0" presId="urn:microsoft.com/office/officeart/2005/8/layout/matrix1"/>
    <dgm:cxn modelId="{12397D70-53A3-4721-A3DA-3111A41F9262}" type="presOf" srcId="{32464720-D076-433B-A49F-B70C05B5B60A}" destId="{1AE9D2F4-33B0-4B7D-92C1-E9F5269E60B5}" srcOrd="0" destOrd="0" presId="urn:microsoft.com/office/officeart/2005/8/layout/matrix1"/>
    <dgm:cxn modelId="{684936E5-8192-4AC1-9E4C-478E0958CC7C}" type="presOf" srcId="{4744841C-4BF9-49A1-B237-C1639B27B4E8}" destId="{4E7470FE-B9A0-47FC-B8E2-668D1088253D}" srcOrd="1" destOrd="0" presId="urn:microsoft.com/office/officeart/2005/8/layout/matrix1"/>
    <dgm:cxn modelId="{AD029DA8-9B12-4C3E-881D-8747205DAB9C}" type="presOf" srcId="{5E2F367D-8492-451D-812B-BD06C965AA6A}" destId="{8CA654F0-C2B4-46BD-9FA8-276BF16BCB9A}" srcOrd="1" destOrd="0" presId="urn:microsoft.com/office/officeart/2005/8/layout/matrix1"/>
    <dgm:cxn modelId="{F9B75AFD-8564-442C-8945-8B1882D60C08}" type="presOf" srcId="{32464720-D076-433B-A49F-B70C05B5B60A}" destId="{9385D6B1-847C-4ABA-88BF-D0FBBFBE8FCA}" srcOrd="1" destOrd="0" presId="urn:microsoft.com/office/officeart/2005/8/layout/matrix1"/>
    <dgm:cxn modelId="{F811129D-C6FE-414C-BB07-9D251828AE28}" srcId="{979B9AEB-2305-4BD4-A3E8-0405C1F906F1}" destId="{5E2F367D-8492-451D-812B-BD06C965AA6A}" srcOrd="2" destOrd="0" parTransId="{71B4BD31-7FAC-445F-A56A-A327E7F3542D}" sibTransId="{6A581BB7-4A13-4A74-A69C-A0E4B4D93F10}"/>
    <dgm:cxn modelId="{DD4A9576-972C-4326-84F5-4B8D976A48EC}" srcId="{92118105-14DC-434C-A4A7-F17B767723B1}" destId="{979B9AEB-2305-4BD4-A3E8-0405C1F906F1}" srcOrd="0" destOrd="0" parTransId="{2ABC5925-2EB5-43F6-834D-36C8C091CF69}" sibTransId="{2CC9FC36-7813-48DF-BF8C-433654C4FF9F}"/>
    <dgm:cxn modelId="{A10F13A7-3331-4FA9-AF7C-804493398E10}" type="presParOf" srcId="{4F5CF621-FFF8-4EB6-890D-8585CFD4914C}" destId="{3913F865-AA6B-4845-BA20-567C5932EFD9}" srcOrd="0" destOrd="0" presId="urn:microsoft.com/office/officeart/2005/8/layout/matrix1"/>
    <dgm:cxn modelId="{16A862F4-D301-4D5D-9BA4-90BD6B36E778}" type="presParOf" srcId="{3913F865-AA6B-4845-BA20-567C5932EFD9}" destId="{2ADE48BD-7602-4CEF-9B45-4B62A9F3AA4B}" srcOrd="0" destOrd="0" presId="urn:microsoft.com/office/officeart/2005/8/layout/matrix1"/>
    <dgm:cxn modelId="{191CC0C3-DA25-455A-BC94-7C059B08CC70}" type="presParOf" srcId="{3913F865-AA6B-4845-BA20-567C5932EFD9}" destId="{4E7470FE-B9A0-47FC-B8E2-668D1088253D}" srcOrd="1" destOrd="0" presId="urn:microsoft.com/office/officeart/2005/8/layout/matrix1"/>
    <dgm:cxn modelId="{275B0496-4CDE-4BA9-8802-1D73FF2EE7C7}" type="presParOf" srcId="{3913F865-AA6B-4845-BA20-567C5932EFD9}" destId="{1AE9D2F4-33B0-4B7D-92C1-E9F5269E60B5}" srcOrd="2" destOrd="0" presId="urn:microsoft.com/office/officeart/2005/8/layout/matrix1"/>
    <dgm:cxn modelId="{072FD866-8B35-48C3-94FA-E8B3AB226232}" type="presParOf" srcId="{3913F865-AA6B-4845-BA20-567C5932EFD9}" destId="{9385D6B1-847C-4ABA-88BF-D0FBBFBE8FCA}" srcOrd="3" destOrd="0" presId="urn:microsoft.com/office/officeart/2005/8/layout/matrix1"/>
    <dgm:cxn modelId="{E0D032FB-0432-475D-9C67-A9A98B11BCC4}" type="presParOf" srcId="{3913F865-AA6B-4845-BA20-567C5932EFD9}" destId="{07611D56-F625-42A1-BFBA-D486A0343790}" srcOrd="4" destOrd="0" presId="urn:microsoft.com/office/officeart/2005/8/layout/matrix1"/>
    <dgm:cxn modelId="{1C83EFF0-22DE-4093-802C-03286E0B292F}" type="presParOf" srcId="{3913F865-AA6B-4845-BA20-567C5932EFD9}" destId="{8CA654F0-C2B4-46BD-9FA8-276BF16BCB9A}" srcOrd="5" destOrd="0" presId="urn:microsoft.com/office/officeart/2005/8/layout/matrix1"/>
    <dgm:cxn modelId="{DB7F04BB-8820-42F9-8E5E-28AC9FEDECC8}" type="presParOf" srcId="{3913F865-AA6B-4845-BA20-567C5932EFD9}" destId="{3EE5CBAA-2E46-4072-8499-C8B863278B7F}" srcOrd="6" destOrd="0" presId="urn:microsoft.com/office/officeart/2005/8/layout/matrix1"/>
    <dgm:cxn modelId="{E7DC0494-060F-4713-87A4-EB9DFE9A5571}" type="presParOf" srcId="{3913F865-AA6B-4845-BA20-567C5932EFD9}" destId="{03AFF4BF-1424-46DE-81F5-35053E81D107}" srcOrd="7" destOrd="0" presId="urn:microsoft.com/office/officeart/2005/8/layout/matrix1"/>
    <dgm:cxn modelId="{ECFDEFF0-028B-4A38-B851-0ED781F42604}" type="presParOf" srcId="{4F5CF621-FFF8-4EB6-890D-8585CFD4914C}" destId="{A5E1C99A-3B49-4F8D-A424-E7E88690F948}" srcOrd="1" destOrd="0" presId="urn:microsoft.com/office/officeart/2005/8/layout/matrix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4.emf"/></Relationships>
</file>

<file path=ppt/drawings/drawing1.xml><?xml version="1.0" encoding="utf-8"?>
<c:userShapes xmlns:c="http://schemas.openxmlformats.org/drawingml/2006/chart">
  <cdr:relSizeAnchor xmlns:cdr="http://schemas.openxmlformats.org/drawingml/2006/chartDrawing">
    <cdr:from>
      <cdr:x>0.21265</cdr:x>
      <cdr:y>0.05307</cdr:y>
    </cdr:from>
    <cdr:to>
      <cdr:x>0.7797</cdr:x>
      <cdr:y>0.21228</cdr:y>
    </cdr:to>
    <cdr:sp macro="" textlink="">
      <cdr:nvSpPr>
        <cdr:cNvPr id="2" name="1 CuadroTexto"/>
        <cdr:cNvSpPr txBox="1"/>
      </cdr:nvSpPr>
      <cdr:spPr>
        <a:xfrm xmlns:a="http://schemas.openxmlformats.org/drawingml/2006/main">
          <a:off x="648072" y="216024"/>
          <a:ext cx="1728192"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s-MX" sz="1200" b="1" dirty="0" smtClean="0">
              <a:solidFill>
                <a:schemeClr val="tx1"/>
              </a:solidFill>
              <a:latin typeface="Tahoma" pitchFamily="34" charset="0"/>
              <a:ea typeface="Tahoma" pitchFamily="34" charset="0"/>
              <a:cs typeface="Tahoma" pitchFamily="34" charset="0"/>
            </a:rPr>
            <a:t>SUPERFICAL</a:t>
          </a:r>
        </a:p>
        <a:p xmlns:a="http://schemas.openxmlformats.org/drawingml/2006/main">
          <a:pPr algn="ctr"/>
          <a:r>
            <a:rPr lang="es-MX" sz="1200" b="1" dirty="0" smtClean="0">
              <a:solidFill>
                <a:schemeClr val="tx1"/>
              </a:solidFill>
              <a:latin typeface="Tahoma" pitchFamily="34" charset="0"/>
              <a:ea typeface="Tahoma" pitchFamily="34" charset="0"/>
              <a:cs typeface="Tahoma" pitchFamily="34" charset="0"/>
            </a:rPr>
            <a:t>46.3 Hm³/año</a:t>
          </a:r>
        </a:p>
        <a:p xmlns:a="http://schemas.openxmlformats.org/drawingml/2006/main">
          <a:pPr algn="ctr"/>
          <a:r>
            <a:rPr lang="es-MX" sz="1200" b="1" dirty="0" smtClean="0">
              <a:solidFill>
                <a:schemeClr val="tx1"/>
              </a:solidFill>
              <a:latin typeface="Tahoma" pitchFamily="34" charset="0"/>
              <a:ea typeface="Tahoma" pitchFamily="34" charset="0"/>
              <a:cs typeface="Tahoma" pitchFamily="34" charset="0"/>
            </a:rPr>
            <a:t>15.8%</a:t>
          </a:r>
        </a:p>
        <a:p xmlns:a="http://schemas.openxmlformats.org/drawingml/2006/main">
          <a:pPr algn="ctr"/>
          <a:endParaRPr lang="es-MX" sz="1200" b="1" dirty="0">
            <a:solidFill>
              <a:schemeClr val="tx1"/>
            </a:solidFill>
            <a:latin typeface="Tahoma" pitchFamily="34" charset="0"/>
            <a:ea typeface="Tahoma" pitchFamily="34" charset="0"/>
            <a:cs typeface="Tahoma" pitchFamily="34" charset="0"/>
          </a:endParaRPr>
        </a:p>
      </cdr:txBody>
    </cdr:sp>
  </cdr:relSizeAnchor>
  <cdr:relSizeAnchor xmlns:cdr="http://schemas.openxmlformats.org/drawingml/2006/chartDrawing">
    <cdr:from>
      <cdr:x>0.21265</cdr:x>
      <cdr:y>0.31842</cdr:y>
    </cdr:from>
    <cdr:to>
      <cdr:x>0.7797</cdr:x>
      <cdr:y>0.47762</cdr:y>
    </cdr:to>
    <cdr:sp macro="" textlink="">
      <cdr:nvSpPr>
        <cdr:cNvPr id="3" name="1 CuadroTexto"/>
        <cdr:cNvSpPr txBox="1"/>
      </cdr:nvSpPr>
      <cdr:spPr>
        <a:xfrm xmlns:a="http://schemas.openxmlformats.org/drawingml/2006/main">
          <a:off x="648072" y="1296144"/>
          <a:ext cx="1728192" cy="64807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pPr algn="ctr"/>
          <a:r>
            <a:rPr lang="es-MX" sz="1200" b="1" dirty="0" smtClean="0">
              <a:solidFill>
                <a:sysClr val="window" lastClr="FFFFFF"/>
              </a:solidFill>
              <a:latin typeface="Tahoma" pitchFamily="34" charset="0"/>
              <a:ea typeface="Tahoma" pitchFamily="34" charset="0"/>
              <a:cs typeface="Tahoma" pitchFamily="34" charset="0"/>
            </a:rPr>
            <a:t>SUBTERRANEO</a:t>
          </a:r>
        </a:p>
        <a:p xmlns:a="http://schemas.openxmlformats.org/drawingml/2006/main">
          <a:pPr algn="ctr"/>
          <a:r>
            <a:rPr lang="es-MX" sz="1200" b="1" dirty="0" smtClean="0">
              <a:solidFill>
                <a:sysClr val="window" lastClr="FFFFFF"/>
              </a:solidFill>
              <a:latin typeface="Tahoma" pitchFamily="34" charset="0"/>
              <a:ea typeface="Tahoma" pitchFamily="34" charset="0"/>
              <a:cs typeface="Tahoma" pitchFamily="34" charset="0"/>
            </a:rPr>
            <a:t>246.3 Hm³/año</a:t>
          </a:r>
        </a:p>
        <a:p xmlns:a="http://schemas.openxmlformats.org/drawingml/2006/main">
          <a:pPr algn="ctr"/>
          <a:r>
            <a:rPr lang="es-MX" sz="1200" b="1" dirty="0" smtClean="0">
              <a:solidFill>
                <a:sysClr val="window" lastClr="FFFFFF"/>
              </a:solidFill>
              <a:latin typeface="Tahoma" pitchFamily="34" charset="0"/>
              <a:ea typeface="Tahoma" pitchFamily="34" charset="0"/>
              <a:cs typeface="Tahoma" pitchFamily="34" charset="0"/>
            </a:rPr>
            <a:t>84.2%</a:t>
          </a:r>
        </a:p>
        <a:p xmlns:a="http://schemas.openxmlformats.org/drawingml/2006/main">
          <a:pPr algn="ctr"/>
          <a:endParaRPr lang="es-MX" sz="1200" b="1" dirty="0">
            <a:solidFill>
              <a:sysClr val="window" lastClr="FFFFFF"/>
            </a:solidFill>
            <a:latin typeface="Tahoma" pitchFamily="34" charset="0"/>
            <a:ea typeface="Tahoma" pitchFamily="34" charset="0"/>
            <a:cs typeface="Tahoma"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E4E0F0-BB79-46A5-991C-EAAD721E7BA9}" type="datetimeFigureOut">
              <a:rPr lang="es-MX" smtClean="0"/>
              <a:pPr/>
              <a:t>28/01/2011</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1E39E4-AFAB-40A3-9D12-2B60DF01FBDB}" type="slidenum">
              <a:rPr lang="es-MX" smtClean="0"/>
              <a:pPr/>
              <a:t>‹Nº›</a:t>
            </a:fld>
            <a:endParaRPr lang="es-MX"/>
          </a:p>
        </p:txBody>
      </p:sp>
    </p:spTree>
    <p:extLst>
      <p:ext uri="{BB962C8B-B14F-4D97-AF65-F5344CB8AC3E}">
        <p14:creationId xmlns:p14="http://schemas.microsoft.com/office/powerpoint/2010/main" xmlns="" val="1112709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Figura con las principales elevaciones</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a:t>
            </a:fld>
            <a:endParaRPr lang="es-MX"/>
          </a:p>
        </p:txBody>
      </p:sp>
    </p:spTree>
    <p:extLst>
      <p:ext uri="{BB962C8B-B14F-4D97-AF65-F5344CB8AC3E}">
        <p14:creationId xmlns:p14="http://schemas.microsoft.com/office/powerpoint/2010/main" xmlns="" val="240882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12</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13</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REPDA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14</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REPDA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15</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REPDA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16</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REPDA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17</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REPDA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18</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REPDA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19</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20</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21</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err="1" smtClean="0"/>
              <a:t>Ixtenco</a:t>
            </a:r>
            <a:r>
              <a:rPr lang="es-MX" dirty="0" smtClean="0"/>
              <a:t> presenta la mayor proporción de concesiones de uso industrial</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22</a:t>
            </a:fld>
            <a:endParaRPr lang="es-MX"/>
          </a:p>
        </p:txBody>
      </p:sp>
    </p:spTree>
    <p:extLst>
      <p:ext uri="{BB962C8B-B14F-4D97-AF65-F5344CB8AC3E}">
        <p14:creationId xmlns:p14="http://schemas.microsoft.com/office/powerpoint/2010/main" xmlns="" val="3736062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25</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26</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MCP</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27</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Superficie por estado, por acuífero.  Población por Edo y por acuífero</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28</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29</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30</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35</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97</a:t>
            </a:fld>
            <a:endParaRPr lang="es-MX"/>
          </a:p>
        </p:txBody>
      </p:sp>
    </p:spTree>
    <p:extLst>
      <p:ext uri="{BB962C8B-B14F-4D97-AF65-F5344CB8AC3E}">
        <p14:creationId xmlns:p14="http://schemas.microsoft.com/office/powerpoint/2010/main" xmlns="" val="24318876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 QUO 2010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98</a:t>
            </a:fld>
            <a:endParaRPr lang="es-MX"/>
          </a:p>
        </p:txBody>
      </p:sp>
    </p:spTree>
    <p:extLst>
      <p:ext uri="{BB962C8B-B14F-4D97-AF65-F5344CB8AC3E}">
        <p14:creationId xmlns:p14="http://schemas.microsoft.com/office/powerpoint/2010/main" xmlns="" val="2419736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5</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 QUO 2020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99</a:t>
            </a:fld>
            <a:endParaRPr lang="es-MX"/>
          </a:p>
        </p:txBody>
      </p:sp>
    </p:spTree>
    <p:extLst>
      <p:ext uri="{BB962C8B-B14F-4D97-AF65-F5344CB8AC3E}">
        <p14:creationId xmlns:p14="http://schemas.microsoft.com/office/powerpoint/2010/main" xmlns="" val="15805291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 QUO 2030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100</a:t>
            </a:fld>
            <a:endParaRPr lang="es-MX"/>
          </a:p>
        </p:txBody>
      </p:sp>
    </p:spTree>
    <p:extLst>
      <p:ext uri="{BB962C8B-B14F-4D97-AF65-F5344CB8AC3E}">
        <p14:creationId xmlns:p14="http://schemas.microsoft.com/office/powerpoint/2010/main" xmlns="" val="2789334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STATUSQUO2040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101</a:t>
            </a:fld>
            <a:endParaRPr lang="es-MX"/>
          </a:p>
        </p:txBody>
      </p:sp>
    </p:spTree>
    <p:extLst>
      <p:ext uri="{BB962C8B-B14F-4D97-AF65-F5344CB8AC3E}">
        <p14:creationId xmlns:p14="http://schemas.microsoft.com/office/powerpoint/2010/main" xmlns="" val="36718352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AFINE VOLUMENES Y PRECIOS UNITARIOS</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128</a:t>
            </a:fld>
            <a:endParaRPr lang="es-MX"/>
          </a:p>
        </p:txBody>
      </p:sp>
    </p:spTree>
    <p:extLst>
      <p:ext uri="{BB962C8B-B14F-4D97-AF65-F5344CB8AC3E}">
        <p14:creationId xmlns:p14="http://schemas.microsoft.com/office/powerpoint/2010/main" xmlns="" val="15677287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INVERSION TOTAL</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135</a:t>
            </a:fld>
            <a:endParaRPr lang="es-MX"/>
          </a:p>
        </p:txBody>
      </p:sp>
    </p:spTree>
    <p:extLst>
      <p:ext uri="{BB962C8B-B14F-4D97-AF65-F5344CB8AC3E}">
        <p14:creationId xmlns:p14="http://schemas.microsoft.com/office/powerpoint/2010/main" xmlns="" val="24546819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ACTUALIZACION DE METAS</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137</a:t>
            </a:fld>
            <a:endParaRPr lang="es-MX"/>
          </a:p>
        </p:txBody>
      </p:sp>
    </p:spTree>
    <p:extLst>
      <p:ext uri="{BB962C8B-B14F-4D97-AF65-F5344CB8AC3E}">
        <p14:creationId xmlns:p14="http://schemas.microsoft.com/office/powerpoint/2010/main" xmlns="" val="14167975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ACTUALIZACION DE METAS</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138</a:t>
            </a:fld>
            <a:endParaRPr lang="es-MX"/>
          </a:p>
        </p:txBody>
      </p:sp>
    </p:spTree>
    <p:extLst>
      <p:ext uri="{BB962C8B-B14F-4D97-AF65-F5344CB8AC3E}">
        <p14:creationId xmlns:p14="http://schemas.microsoft.com/office/powerpoint/2010/main" xmlns="" val="460756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ACTUALIZACION DE INVERSIONES</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140</a:t>
            </a:fld>
            <a:endParaRPr lang="es-MX"/>
          </a:p>
        </p:txBody>
      </p:sp>
    </p:spTree>
    <p:extLst>
      <p:ext uri="{BB962C8B-B14F-4D97-AF65-F5344CB8AC3E}">
        <p14:creationId xmlns:p14="http://schemas.microsoft.com/office/powerpoint/2010/main" xmlns="" val="28621511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MEJORAMIENTO DE CALIDAD DE GRÁFICO</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142</a:t>
            </a:fld>
            <a:endParaRPr lang="es-MX"/>
          </a:p>
        </p:txBody>
      </p:sp>
    </p:spTree>
    <p:extLst>
      <p:ext uri="{BB962C8B-B14F-4D97-AF65-F5344CB8AC3E}">
        <p14:creationId xmlns="" xmlns:p14="http://schemas.microsoft.com/office/powerpoint/2010/main" val="2533275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7"/>
          <p:cNvSpPr>
            <a:spLocks noGrp="1" noChangeArrowheads="1"/>
          </p:cNvSpPr>
          <p:nvPr>
            <p:ph type="sldNum" sz="quarter" idx="5"/>
          </p:nvPr>
        </p:nvSpPr>
        <p:spPr>
          <a:ln/>
        </p:spPr>
        <p:txBody>
          <a:bodyPr/>
          <a:lstStyle/>
          <a:p>
            <a:fld id="{BBEC5FA3-9E3A-4EA8-ACD7-98256DE9297D}" type="slidenum">
              <a:rPr lang="es-ES">
                <a:solidFill>
                  <a:prstClr val="black"/>
                </a:solidFill>
              </a:rPr>
              <a:pPr/>
              <a:t>158</a:t>
            </a:fld>
            <a:endParaRPr lang="es-ES">
              <a:solidFill>
                <a:prstClr val="black"/>
              </a:solidFill>
            </a:endParaRPr>
          </a:p>
        </p:txBody>
      </p:sp>
      <p:sp>
        <p:nvSpPr>
          <p:cNvPr id="929794" name="Rectángulo 2"/>
          <p:cNvSpPr>
            <a:spLocks noGrp="1" noRot="1" noChangeAspect="1" noChangeArrowheads="1" noTextEdit="1"/>
          </p:cNvSpPr>
          <p:nvPr>
            <p:ph type="sldImg"/>
          </p:nvPr>
        </p:nvSpPr>
        <p:spPr>
          <a:ln/>
        </p:spPr>
      </p:sp>
      <p:sp>
        <p:nvSpPr>
          <p:cNvPr id="929795" name="Rectángulo 3"/>
          <p:cNvSpPr>
            <a:spLocks noGrp="1" noChangeArrowheads="1"/>
          </p:cNvSpPr>
          <p:nvPr>
            <p:ph type="body" idx="1"/>
          </p:nvPr>
        </p:nvSpPr>
        <p:spPr/>
        <p:txBody>
          <a:bodyPr/>
          <a:lstStyle/>
          <a:p>
            <a:r>
              <a:rPr lang="es-MX"/>
              <a:t>Descripción de órganos a través de los cuales se da la cultura del agua</a:t>
            </a:r>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Superficie por estado, por acuífero.  Población por Edo y por acuífero</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6</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IDEA MAS CLARA DE LOS PRONOSTICOS RELATIVOS AL CAMBIO CLIMÁTICO</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164</a:t>
            </a:fld>
            <a:endParaRPr lang="es-MX"/>
          </a:p>
        </p:txBody>
      </p:sp>
    </p:spTree>
    <p:extLst>
      <p:ext uri="{BB962C8B-B14F-4D97-AF65-F5344CB8AC3E}">
        <p14:creationId xmlns:p14="http://schemas.microsoft.com/office/powerpoint/2010/main" xmlns="" val="32746959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Figura</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171</a:t>
            </a:fld>
            <a:endParaRPr lang="es-MX"/>
          </a:p>
        </p:txBody>
      </p:sp>
    </p:spTree>
    <p:extLst>
      <p:ext uri="{BB962C8B-B14F-4D97-AF65-F5344CB8AC3E}">
        <p14:creationId xmlns="" xmlns:p14="http://schemas.microsoft.com/office/powerpoint/2010/main" val="32939538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MEJORAR CON AJUSTE DE</a:t>
            </a:r>
            <a:r>
              <a:rPr lang="es-MX" baseline="0" dirty="0" smtClean="0"/>
              <a:t> INVERSION AGRICOLA</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175</a:t>
            </a:fld>
            <a:endParaRPr lang="es-MX"/>
          </a:p>
        </p:txBody>
      </p:sp>
    </p:spTree>
    <p:extLst>
      <p:ext uri="{BB962C8B-B14F-4D97-AF65-F5344CB8AC3E}">
        <p14:creationId xmlns:p14="http://schemas.microsoft.com/office/powerpoint/2010/main" xmlns="" val="28932118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MEJORAMIENTO DE CALIDAD DE GRÁFICO</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176</a:t>
            </a:fld>
            <a:endParaRPr lang="es-MX"/>
          </a:p>
        </p:txBody>
      </p:sp>
    </p:spTree>
    <p:extLst>
      <p:ext uri="{BB962C8B-B14F-4D97-AF65-F5344CB8AC3E}">
        <p14:creationId xmlns:p14="http://schemas.microsoft.com/office/powerpoint/2010/main" xmlns="" val="25332756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 QUO 2010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177</a:t>
            </a:fld>
            <a:endParaRPr lang="es-MX"/>
          </a:p>
        </p:txBody>
      </p:sp>
    </p:spTree>
    <p:extLst>
      <p:ext uri="{BB962C8B-B14F-4D97-AF65-F5344CB8AC3E}">
        <p14:creationId xmlns:p14="http://schemas.microsoft.com/office/powerpoint/2010/main" xmlns="" val="24197365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 QUO 2020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178</a:t>
            </a:fld>
            <a:endParaRPr lang="es-MX"/>
          </a:p>
        </p:txBody>
      </p:sp>
    </p:spTree>
    <p:extLst>
      <p:ext uri="{BB962C8B-B14F-4D97-AF65-F5344CB8AC3E}">
        <p14:creationId xmlns:p14="http://schemas.microsoft.com/office/powerpoint/2010/main" xmlns="" val="15805291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 QUO 2030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179</a:t>
            </a:fld>
            <a:endParaRPr lang="es-MX"/>
          </a:p>
        </p:txBody>
      </p:sp>
    </p:spTree>
    <p:extLst>
      <p:ext uri="{BB962C8B-B14F-4D97-AF65-F5344CB8AC3E}">
        <p14:creationId xmlns:p14="http://schemas.microsoft.com/office/powerpoint/2010/main" xmlns="" val="27893345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STATUSQUO2040</a:t>
            </a:r>
            <a:endParaRPr lang="es-MX" dirty="0"/>
          </a:p>
        </p:txBody>
      </p:sp>
      <p:sp>
        <p:nvSpPr>
          <p:cNvPr id="4" name="3 Marcador de número de diapositiva"/>
          <p:cNvSpPr>
            <a:spLocks noGrp="1"/>
          </p:cNvSpPr>
          <p:nvPr>
            <p:ph type="sldNum" sz="quarter" idx="10"/>
          </p:nvPr>
        </p:nvSpPr>
        <p:spPr/>
        <p:txBody>
          <a:bodyPr/>
          <a:lstStyle/>
          <a:p>
            <a:fld id="{5C8589AC-5F1F-4DE4-AF24-881B91A2E05A}" type="slidenum">
              <a:rPr lang="es-MX" smtClean="0"/>
              <a:pPr/>
              <a:t>180</a:t>
            </a:fld>
            <a:endParaRPr lang="es-MX"/>
          </a:p>
        </p:txBody>
      </p:sp>
    </p:spTree>
    <p:extLst>
      <p:ext uri="{BB962C8B-B14F-4D97-AF65-F5344CB8AC3E}">
        <p14:creationId xmlns:p14="http://schemas.microsoft.com/office/powerpoint/2010/main" xmlns="" val="36718352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ACTUALIZACIÓN CON BASE EN COSTO ACTUALIZADO</a:t>
            </a:r>
            <a:endParaRPr lang="es-MX" dirty="0"/>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181</a:t>
            </a:fld>
            <a:endParaRPr lang="es-MX"/>
          </a:p>
        </p:txBody>
      </p:sp>
    </p:spTree>
    <p:extLst>
      <p:ext uri="{BB962C8B-B14F-4D97-AF65-F5344CB8AC3E}">
        <p14:creationId xmlns:p14="http://schemas.microsoft.com/office/powerpoint/2010/main" xmlns="" val="2884777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7</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8</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9</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921E39E4-AFAB-40A3-9D12-2B60DF01FBDB}" type="slidenum">
              <a:rPr lang="es-MX" smtClean="0"/>
              <a:pPr/>
              <a:t>10</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Superficie por estado, por acuífero.  Población por Edo y por acuífero</a:t>
            </a:r>
            <a:endParaRPr lang="es-MX" dirty="0"/>
          </a:p>
        </p:txBody>
      </p:sp>
      <p:sp>
        <p:nvSpPr>
          <p:cNvPr id="4" name="3 Marcador de número de diapositiva"/>
          <p:cNvSpPr>
            <a:spLocks noGrp="1"/>
          </p:cNvSpPr>
          <p:nvPr>
            <p:ph type="sldNum" sz="quarter" idx="10"/>
          </p:nvPr>
        </p:nvSpPr>
        <p:spPr/>
        <p:txBody>
          <a:bodyPr/>
          <a:lstStyle/>
          <a:p>
            <a:fld id="{F284294C-DDF9-436A-A06A-C8F1C10798E5}" type="slidenum">
              <a:rPr lang="es-MX" smtClean="0"/>
              <a:pPr/>
              <a:t>11</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8" name="Slide Number Placeholder 7"/>
          <p:cNvSpPr>
            <a:spLocks noGrp="1"/>
          </p:cNvSpPr>
          <p:nvPr>
            <p:ph type="sldNum" sz="quarter" idx="11"/>
          </p:nvPr>
        </p:nvSpPr>
        <p:spPr/>
        <p:txBody>
          <a:bodyPr/>
          <a:lstStyle/>
          <a:p>
            <a:fld id="{FF6ECE95-A7F0-4C41-B8B2-08E36C25B038}" type="slidenum">
              <a:rPr lang="es-MX" smtClean="0"/>
              <a:pPr/>
              <a:t>‹Nº›</a:t>
            </a:fld>
            <a:endParaRPr lang="es-MX"/>
          </a:p>
        </p:txBody>
      </p:sp>
      <p:sp>
        <p:nvSpPr>
          <p:cNvPr id="9" name="Footer Placeholder 8"/>
          <p:cNvSpPr>
            <a:spLocks noGrp="1"/>
          </p:cNvSpPr>
          <p:nvPr>
            <p:ph type="ftr" sz="quarter" idx="12"/>
          </p:nvPr>
        </p:nvSpPr>
        <p:spPr/>
        <p:txBody>
          <a:bodyPr/>
          <a:lstStyle/>
          <a:p>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Flowchart: Document 6"/>
          <p:cNvSpPr/>
          <p:nvPr/>
        </p:nvSpPr>
        <p:spPr>
          <a:xfrm rot="10800000">
            <a:off x="1" y="1520731"/>
            <a:ext cx="9144000" cy="3435579"/>
          </a:xfrm>
          <a:custGeom>
            <a:avLst/>
            <a:gdLst>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19794">
                <a:moveTo>
                  <a:pt x="0" y="0"/>
                </a:moveTo>
                <a:lnTo>
                  <a:pt x="21600" y="0"/>
                </a:lnTo>
                <a:lnTo>
                  <a:pt x="21600" y="17322"/>
                </a:lnTo>
                <a:cubicBezTo>
                  <a:pt x="10800" y="17322"/>
                  <a:pt x="7466" y="25350"/>
                  <a:pt x="0" y="19794"/>
                </a:cubicBezTo>
                <a:lnTo>
                  <a:pt x="0" y="0"/>
                </a:lnTo>
                <a:close/>
              </a:path>
            </a:pathLst>
          </a:custGeom>
          <a:gradFill>
            <a:gsLst>
              <a:gs pos="100000">
                <a:schemeClr val="bg2">
                  <a:tint val="28000"/>
                  <a:satMod val="2000000"/>
                  <a:alpha val="30000"/>
                </a:schemeClr>
              </a:gs>
              <a:gs pos="35000">
                <a:schemeClr val="bg2">
                  <a:shade val="100000"/>
                  <a:satMod val="600000"/>
                  <a:alpha val="0"/>
                </a:schemeClr>
              </a:gs>
            </a:gsLst>
            <a:lin ang="54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itle 8"/>
          <p:cNvSpPr>
            <a:spLocks noGrp="1"/>
          </p:cNvSpPr>
          <p:nvPr>
            <p:ph type="ctrTitle"/>
          </p:nvPr>
        </p:nvSpPr>
        <p:spPr>
          <a:xfrm>
            <a:off x="502920" y="2775745"/>
            <a:ext cx="8229600" cy="2167128"/>
          </a:xfrm>
        </p:spPr>
        <p:txBody>
          <a:bodyPr tIns="0" bIns="0" anchor="t"/>
          <a:lstStyle>
            <a:lvl1pPr>
              <a:defRPr sz="5000" cap="all" baseline="0">
                <a:effectLst>
                  <a:outerShdw blurRad="30000" dist="30000" dir="2700000" algn="tl" rotWithShape="0">
                    <a:schemeClr val="bg2">
                      <a:shade val="45000"/>
                      <a:satMod val="150000"/>
                      <a:alpha val="90000"/>
                    </a:schemeClr>
                  </a:outerShdw>
                  <a:reflection blurRad="12000" stA="25000" endPos="49000" dist="5000" dir="5400000" sy="-100000" algn="bl" rotWithShape="0"/>
                </a:effectLst>
              </a:defRPr>
            </a:lvl1pPr>
          </a:lstStyle>
          <a:p>
            <a:r>
              <a:rPr lang="es-ES" smtClean="0"/>
              <a:t>Haga clic para modificar el estilo de título del patrón</a:t>
            </a:r>
            <a:endParaRPr lang="en-US" dirty="0"/>
          </a:p>
        </p:txBody>
      </p:sp>
      <p:sp>
        <p:nvSpPr>
          <p:cNvPr id="17" name="Subtitle 16"/>
          <p:cNvSpPr>
            <a:spLocks noGrp="1"/>
          </p:cNvSpPr>
          <p:nvPr>
            <p:ph type="subTitle" idx="1"/>
          </p:nvPr>
        </p:nvSpPr>
        <p:spPr>
          <a:xfrm>
            <a:off x="500064" y="1559720"/>
            <a:ext cx="5105400" cy="1219200"/>
          </a:xfrm>
        </p:spPr>
        <p:txBody>
          <a:bodyPr lIns="0" tIns="0" rIns="0" bIns="0" anchor="b"/>
          <a:lstStyle>
            <a:lvl1pPr marL="0" indent="0" algn="l">
              <a:buNone/>
              <a:defRPr sz="19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dirty="0"/>
          </a:p>
        </p:txBody>
      </p:sp>
      <p:sp>
        <p:nvSpPr>
          <p:cNvPr id="30" name="Date Placeholder 29"/>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19" name="Footer Placeholder 18"/>
          <p:cNvSpPr>
            <a:spLocks noGrp="1"/>
          </p:cNvSpPr>
          <p:nvPr>
            <p:ph type="ftr" sz="quarter" idx="11"/>
          </p:nvPr>
        </p:nvSpPr>
        <p:spPr/>
        <p:txBody>
          <a:bodyPr/>
          <a:lstStyle/>
          <a:p>
            <a:endParaRPr lang="es-MX"/>
          </a:p>
        </p:txBody>
      </p:sp>
      <p:sp>
        <p:nvSpPr>
          <p:cNvPr id="27" name="Slide Number Placeholder 26"/>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76" y="990600"/>
            <a:ext cx="7772400" cy="1362456"/>
          </a:xfrm>
        </p:spPr>
        <p:txBody>
          <a:bodyPr>
            <a:noAutofit/>
          </a:bodyPr>
          <a:lstStyle>
            <a:lvl1pPr algn="l">
              <a:buNone/>
              <a:defRPr sz="48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2352677"/>
            <a:ext cx="7772400" cy="1509712"/>
          </a:xfrm>
        </p:spPr>
        <p:txBody>
          <a:bodyPr anchor="t"/>
          <a:lstStyle>
            <a:lvl1pPr>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57200" y="2199800"/>
            <a:ext cx="4038600" cy="4160520"/>
          </a:xfrm>
        </p:spPr>
        <p:txBody>
          <a:bodyPr/>
          <a:lstStyle>
            <a:lvl1pPr>
              <a:defRPr sz="28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48200" y="2199800"/>
            <a:ext cx="4038600" cy="4160520"/>
          </a:xfrm>
        </p:spPr>
        <p:txBody>
          <a:bodyPr/>
          <a:lstStyle>
            <a:lvl1pPr>
              <a:defRPr sz="28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nchor="b"/>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2112168"/>
            <a:ext cx="4040188" cy="502920"/>
          </a:xfrm>
        </p:spPr>
        <p:txBody>
          <a:bodyPr anchor="b">
            <a:noAutofit/>
          </a:bodyPr>
          <a:lstStyle>
            <a:lvl1pPr>
              <a:buNone/>
              <a:defRPr sz="2200" b="1">
                <a:effectLst>
                  <a:outerShdw blurRad="38000" dist="38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Text Placeholder 3"/>
          <p:cNvSpPr>
            <a:spLocks noGrp="1"/>
          </p:cNvSpPr>
          <p:nvPr>
            <p:ph type="body" sz="half" idx="3"/>
          </p:nvPr>
        </p:nvSpPr>
        <p:spPr>
          <a:xfrm>
            <a:off x="4645025" y="2112168"/>
            <a:ext cx="4041775" cy="502920"/>
          </a:xfrm>
        </p:spPr>
        <p:txBody>
          <a:bodyPr anchor="b">
            <a:noAutofit/>
          </a:bodyPr>
          <a:lstStyle>
            <a:lvl1pPr>
              <a:buNone/>
              <a:defRPr sz="2200" b="1">
                <a:effectLst>
                  <a:outerShdw blurRad="30000" dist="30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5" name="Content Placeholder 4"/>
          <p:cNvSpPr>
            <a:spLocks noGrp="1"/>
          </p:cNvSpPr>
          <p:nvPr>
            <p:ph sz="quarter" idx="2"/>
          </p:nvPr>
        </p:nvSpPr>
        <p:spPr>
          <a:xfrm>
            <a:off x="457200" y="2667000"/>
            <a:ext cx="4040188" cy="3657600"/>
          </a:xfrm>
        </p:spPr>
        <p:txBody>
          <a:bodyPr/>
          <a:lstStyle>
            <a:lvl1pPr>
              <a:defRPr sz="22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6" name="Content Placeholder 5"/>
          <p:cNvSpPr>
            <a:spLocks noGrp="1"/>
          </p:cNvSpPr>
          <p:nvPr>
            <p:ph sz="quarter" idx="4"/>
          </p:nvPr>
        </p:nvSpPr>
        <p:spPr>
          <a:xfrm>
            <a:off x="4645025" y="2667000"/>
            <a:ext cx="4041775" cy="3657600"/>
          </a:xfrm>
        </p:spPr>
        <p:txBody>
          <a:bodyPr/>
          <a:lstStyle>
            <a:lvl1pPr>
              <a:defRPr sz="22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effectLst/>
        </p:spPr>
        <p:txBody>
          <a:bodyPr tIns="9144" bIns="9144" anchor="b"/>
          <a:lstStyle>
            <a:lvl1pPr>
              <a:defRPr sz="4800" cap="none" baseline="0">
                <a:effectLst>
                  <a:outerShdw blurRad="30000" dist="30000" dir="2700000" algn="tl" rotWithShape="0">
                    <a:schemeClr val="bg2">
                      <a:shade val="45000"/>
                      <a:satMod val="150000"/>
                      <a:alpha val="90000"/>
                    </a:schemeClr>
                  </a:outerShdw>
                </a:effectLst>
              </a:defRPr>
            </a:lvl1p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1440"/>
            <a:ext cx="8229600" cy="914400"/>
          </a:xfrm>
        </p:spPr>
        <p:txBody>
          <a:bodyPr tIns="0" bIns="0" anchor="b"/>
          <a:lstStyle>
            <a:lvl1pPr algn="l">
              <a:buNone/>
              <a:defRPr sz="5000" b="1"/>
            </a:lvl1pPr>
          </a:lstStyle>
          <a:p>
            <a:r>
              <a:rPr lang="es-ES" smtClean="0"/>
              <a:t>Haga clic para modificar el estilo de título del patrón</a:t>
            </a:r>
            <a:endParaRPr lang="en-US" dirty="0"/>
          </a:p>
        </p:txBody>
      </p:sp>
      <p:sp>
        <p:nvSpPr>
          <p:cNvPr id="3" name="Text Placeholder 2"/>
          <p:cNvSpPr>
            <a:spLocks noGrp="1"/>
          </p:cNvSpPr>
          <p:nvPr>
            <p:ph type="body" idx="2"/>
          </p:nvPr>
        </p:nvSpPr>
        <p:spPr>
          <a:xfrm>
            <a:off x="457200" y="1133856"/>
            <a:ext cx="2590800" cy="5181600"/>
          </a:xfrm>
        </p:spPr>
        <p:txBody>
          <a:bodyPr lIns="45720" tIns="45720" rIns="0"/>
          <a:lstStyle>
            <a:lvl1pPr marL="0" indent="0">
              <a:spcBef>
                <a:spcPts val="300"/>
              </a:spcBef>
              <a:buNone/>
              <a:defRPr sz="18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4" name="Content Placeholder 3"/>
          <p:cNvSpPr>
            <a:spLocks noGrp="1"/>
          </p:cNvSpPr>
          <p:nvPr>
            <p:ph sz="half" idx="1"/>
          </p:nvPr>
        </p:nvSpPr>
        <p:spPr>
          <a:xfrm>
            <a:off x="3429000" y="1133472"/>
            <a:ext cx="5257800" cy="5191128"/>
          </a:xfrm>
        </p:spPr>
        <p:txBody>
          <a:bodyPr/>
          <a:lstStyle>
            <a:lvl1pPr algn="l">
              <a:defRPr sz="3000"/>
            </a:lvl1pPr>
            <a:lvl2pPr algn="l">
              <a:defRPr sz="2800"/>
            </a:lvl2pPr>
            <a:lvl3pPr algn="l">
              <a:defRPr sz="2400"/>
            </a:lvl3pPr>
            <a:lvl4pPr algn="l">
              <a:defRPr sz="2000"/>
            </a:lvl4pPr>
            <a:lvl5pPr algn="l">
              <a:defRPr sz="20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76240" y="1981200"/>
            <a:ext cx="3429000" cy="522288"/>
          </a:xfrm>
        </p:spPr>
        <p:txBody>
          <a:bodyPr tIns="0" bIns="0" anchor="b"/>
          <a:lstStyle>
            <a:lvl1pPr algn="r">
              <a:buNone/>
              <a:defRPr sz="2000" b="1"/>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4093368" y="1066800"/>
            <a:ext cx="4572000" cy="4572000"/>
          </a:xfrm>
          <a:solidFill>
            <a:schemeClr val="bg2">
              <a:shade val="75000"/>
            </a:schemeClr>
          </a:solidFill>
          <a:ln w="60325">
            <a:solidFill>
              <a:srgbClr val="FFFFFF"/>
            </a:solidFill>
            <a:miter lim="800000"/>
          </a:ln>
          <a:effectLst>
            <a:outerShdw blurRad="36195" dist="10000" dir="5400000" algn="tl" rotWithShape="0">
              <a:srgbClr val="000000">
                <a:alpha val="75000"/>
              </a:srgbClr>
            </a:outerShdw>
            <a:reflection stA="21000" endA="500" endPos="10000" dist="20000" dir="5400000" sy="-100000" algn="bl" rotWithShape="0"/>
          </a:effectLst>
        </p:spPr>
        <p:txBody>
          <a:bodyPr/>
          <a:lstStyle>
            <a:lvl1pPr>
              <a:buNone/>
              <a:defRPr sz="3200"/>
            </a:lvl1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376240" y="2543176"/>
            <a:ext cx="3429000" cy="914400"/>
          </a:xfrm>
        </p:spPr>
        <p:txBody>
          <a:bodyPr lIns="0" tIns="0" rIns="0" bIns="0" anchor="t"/>
          <a:lstStyle>
            <a:lvl1pPr indent="0" algn="r">
              <a:spcBef>
                <a:spcPts val="300"/>
              </a:spcBef>
              <a:buFontTx/>
              <a:buNone/>
              <a:defRPr sz="1400" baseline="0"/>
            </a:lvl1pPr>
            <a:lvl2pPr>
              <a:buFontTx/>
              <a:buNone/>
              <a:defRPr sz="1200"/>
            </a:lvl2pPr>
            <a:lvl3pPr>
              <a:buFontTx/>
              <a:buNone/>
              <a:defRPr sz="1000"/>
            </a:lvl3pPr>
            <a:lvl4pPr>
              <a:buFontTx/>
              <a:buNone/>
              <a:defRPr sz="900"/>
            </a:lvl4pPr>
            <a:lvl5pPr>
              <a:buFontTx/>
              <a:buNone/>
              <a:defRPr sz="900"/>
            </a:lvl5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a:xfrm>
            <a:off x="8153400" y="6356350"/>
            <a:ext cx="533400" cy="365125"/>
          </a:xfrm>
        </p:spPr>
        <p:txBody>
          <a:bodyPr/>
          <a:lstStyle/>
          <a:p>
            <a:fld id="{FF6ECE95-A7F0-4C41-B8B2-08E36C25B038}" type="slidenum">
              <a:rPr lang="es-MX" smtClean="0"/>
              <a:pPr/>
              <a:t>‹Nº›</a:t>
            </a:fld>
            <a:endParaRPr lang="es-MX"/>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F6ECE95-A7F0-4C41-B8B2-08E36C25B038}" type="slidenum">
              <a:rPr lang="es-MX" smtClean="0"/>
              <a:pPr/>
              <a:t>‹Nº›</a:t>
            </a:fld>
            <a:endParaRPr lang="es-MX"/>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F6ECE95-A7F0-4C41-B8B2-08E36C25B038}" type="slidenum">
              <a:rPr lang="es-MX" smtClean="0"/>
              <a:pPr/>
              <a:t>‹Nº›</a:t>
            </a:fld>
            <a:endParaRPr lang="es-MX"/>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FF6ECE95-A7F0-4C41-B8B2-08E36C25B038}" type="slidenum">
              <a:rPr lang="es-MX" smtClean="0"/>
              <a:pPr/>
              <a:t>‹Nº›</a:t>
            </a:fld>
            <a:endParaRPr lang="es-MX"/>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9847466-3DFA-439A-AA6E-6CDCB098C722}" type="datetimeFigureOut">
              <a:rPr lang="es-MX" smtClean="0"/>
              <a:pPr/>
              <a:t>28/01/2011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F6ECE95-A7F0-4C41-B8B2-08E36C25B038}"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59847466-3DFA-439A-AA6E-6CDCB098C722}" type="datetimeFigureOut">
              <a:rPr lang="es-MX" smtClean="0"/>
              <a:pPr/>
              <a:t>28/01/2011</a:t>
            </a:fld>
            <a:endParaRPr lang="es-MX"/>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s-MX"/>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F6ECE95-A7F0-4C41-B8B2-08E36C25B038}" type="slidenum">
              <a:rPr lang="es-MX" smtClean="0"/>
              <a:pPr/>
              <a:t>‹Nº›</a:t>
            </a:fld>
            <a:endParaRPr lang="es-MX"/>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lowchart: Document 6"/>
          <p:cNvSpPr/>
          <p:nvPr/>
        </p:nvSpPr>
        <p:spPr>
          <a:xfrm rot="10800000">
            <a:off x="1" y="1142899"/>
            <a:ext cx="9144000" cy="5562705"/>
          </a:xfrm>
          <a:custGeom>
            <a:avLst/>
            <a:gdLst>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252">
                <a:moveTo>
                  <a:pt x="0" y="0"/>
                </a:moveTo>
                <a:lnTo>
                  <a:pt x="21600" y="0"/>
                </a:lnTo>
                <a:lnTo>
                  <a:pt x="21600" y="17322"/>
                </a:lnTo>
                <a:cubicBezTo>
                  <a:pt x="10800" y="17322"/>
                  <a:pt x="10056" y="24231"/>
                  <a:pt x="0" y="20252"/>
                </a:cubicBezTo>
                <a:lnTo>
                  <a:pt x="0" y="0"/>
                </a:lnTo>
                <a:close/>
              </a:path>
            </a:pathLst>
          </a:custGeom>
          <a:gradFill>
            <a:gsLst>
              <a:gs pos="100000">
                <a:schemeClr val="bg2">
                  <a:tint val="55000"/>
                  <a:satMod val="1800000"/>
                  <a:alpha val="55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Flowchart: Document 7"/>
          <p:cNvSpPr/>
          <p:nvPr/>
        </p:nvSpPr>
        <p:spPr>
          <a:xfrm rot="10800000">
            <a:off x="1" y="1341133"/>
            <a:ext cx="9144000" cy="4480425"/>
          </a:xfrm>
          <a:custGeom>
            <a:avLst/>
            <a:gdLst>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032">
                <a:moveTo>
                  <a:pt x="0" y="0"/>
                </a:moveTo>
                <a:lnTo>
                  <a:pt x="21600" y="0"/>
                </a:lnTo>
                <a:lnTo>
                  <a:pt x="21600" y="17322"/>
                </a:lnTo>
                <a:cubicBezTo>
                  <a:pt x="10800" y="17322"/>
                  <a:pt x="8684" y="24776"/>
                  <a:pt x="0" y="20032"/>
                </a:cubicBezTo>
                <a:lnTo>
                  <a:pt x="0" y="0"/>
                </a:lnTo>
                <a:close/>
              </a:path>
            </a:pathLst>
          </a:custGeom>
          <a:gradFill>
            <a:gsLst>
              <a:gs pos="100000">
                <a:schemeClr val="bg2">
                  <a:tint val="40000"/>
                  <a:satMod val="1900000"/>
                  <a:alpha val="30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itle Placeholder 8"/>
          <p:cNvSpPr>
            <a:spLocks noGrp="1"/>
          </p:cNvSpPr>
          <p:nvPr>
            <p:ph type="title"/>
          </p:nvPr>
        </p:nvSpPr>
        <p:spPr>
          <a:xfrm>
            <a:off x="457200" y="533400"/>
            <a:ext cx="8229600" cy="1524000"/>
          </a:xfrm>
          <a:prstGeom prst="rect">
            <a:avLst/>
          </a:prstGeom>
        </p:spPr>
        <p:txBody>
          <a:bodyPr vert="horz" lIns="0" tIns="9144" rIns="0" bIns="9144" anchor="b">
            <a:normAutofit/>
          </a:bodyPr>
          <a:lstStyle/>
          <a:p>
            <a:r>
              <a:rPr lang="es-ES" smtClean="0"/>
              <a:t>Haga clic para modificar el estilo de título del patrón</a:t>
            </a:r>
            <a:endParaRPr lang="en-US" dirty="0"/>
          </a:p>
        </p:txBody>
      </p:sp>
      <p:sp>
        <p:nvSpPr>
          <p:cNvPr id="30" name="Text Placeholder 29"/>
          <p:cNvSpPr>
            <a:spLocks noGrp="1"/>
          </p:cNvSpPr>
          <p:nvPr>
            <p:ph type="body" idx="1"/>
          </p:nvPr>
        </p:nvSpPr>
        <p:spPr>
          <a:xfrm>
            <a:off x="457200" y="2179637"/>
            <a:ext cx="8229600" cy="4114800"/>
          </a:xfrm>
          <a:prstGeom prst="rect">
            <a:avLst/>
          </a:prstGeom>
        </p:spPr>
        <p:txBody>
          <a:bodyPr vert="horz" lIns="9144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2"/>
          </p:nvPr>
        </p:nvSpPr>
        <p:spPr>
          <a:xfrm>
            <a:off x="457200" y="6356350"/>
            <a:ext cx="1981200" cy="365125"/>
          </a:xfrm>
          <a:prstGeom prst="rect">
            <a:avLst/>
          </a:prstGeom>
        </p:spPr>
        <p:txBody>
          <a:bodyPr vert="horz" anchor="b"/>
          <a:lstStyle>
            <a:lvl1pPr algn="ctr">
              <a:defRPr sz="1200">
                <a:solidFill>
                  <a:schemeClr val="tx2">
                    <a:shade val="50000"/>
                  </a:schemeClr>
                </a:solidFill>
              </a:defRPr>
            </a:lvl1pPr>
          </a:lstStyle>
          <a:p>
            <a:fld id="{59847466-3DFA-439A-AA6E-6CDCB098C722}" type="datetimeFigureOut">
              <a:rPr lang="es-MX" smtClean="0"/>
              <a:pPr/>
              <a:t>28/01/2011</a:t>
            </a:fld>
            <a:endParaRPr lang="es-MX"/>
          </a:p>
        </p:txBody>
      </p:sp>
      <p:sp>
        <p:nvSpPr>
          <p:cNvPr id="22" name="Footer Placeholder 21"/>
          <p:cNvSpPr>
            <a:spLocks noGrp="1"/>
          </p:cNvSpPr>
          <p:nvPr>
            <p:ph type="ftr" sz="quarter" idx="3"/>
          </p:nvPr>
        </p:nvSpPr>
        <p:spPr>
          <a:xfrm>
            <a:off x="2438400" y="6356350"/>
            <a:ext cx="2895600" cy="365125"/>
          </a:xfrm>
          <a:prstGeom prst="rect">
            <a:avLst/>
          </a:prstGeom>
        </p:spPr>
        <p:txBody>
          <a:bodyPr vert="horz" lIns="0" anchor="b"/>
          <a:lstStyle>
            <a:lvl1pPr algn="l">
              <a:defRPr sz="1200">
                <a:solidFill>
                  <a:schemeClr val="tx2">
                    <a:shade val="50000"/>
                  </a:schemeClr>
                </a:solidFill>
              </a:defRPr>
            </a:lvl1pPr>
          </a:lstStyle>
          <a:p>
            <a:endParaRPr lang="es-MX"/>
          </a:p>
        </p:txBody>
      </p:sp>
      <p:sp>
        <p:nvSpPr>
          <p:cNvPr id="18" name="Slide Number Placeholder 17"/>
          <p:cNvSpPr>
            <a:spLocks noGrp="1"/>
          </p:cNvSpPr>
          <p:nvPr>
            <p:ph type="sldNum" sz="quarter" idx="4"/>
          </p:nvPr>
        </p:nvSpPr>
        <p:spPr>
          <a:xfrm>
            <a:off x="8153400" y="6356350"/>
            <a:ext cx="533400" cy="365125"/>
          </a:xfrm>
          <a:prstGeom prst="rect">
            <a:avLst/>
          </a:prstGeom>
        </p:spPr>
        <p:txBody>
          <a:bodyPr vert="horz" lIns="91440" rIns="0" anchor="b"/>
          <a:lstStyle>
            <a:lvl1pPr algn="r">
              <a:defRPr sz="1400">
                <a:solidFill>
                  <a:schemeClr val="tx2">
                    <a:shade val="50000"/>
                  </a:schemeClr>
                </a:solidFill>
              </a:defRPr>
            </a:lvl1pPr>
          </a:lstStyle>
          <a:p>
            <a:fld id="{FF6ECE95-A7F0-4C41-B8B2-08E36C25B038}" type="slidenum">
              <a:rPr lang="es-MX" smtClean="0"/>
              <a:pPr/>
              <a:t>‹Nº›</a:t>
            </a:fld>
            <a:endParaRPr lang="es-MX"/>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sz="48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p:titleStyle>
    <p:bodyStyle>
      <a:lvl1pPr marL="320040" indent="-320040" algn="l" rtl="0" eaLnBrk="1" latinLnBrk="0" hangingPunct="1">
        <a:spcBef>
          <a:spcPct val="20000"/>
        </a:spcBef>
        <a:buClr>
          <a:schemeClr val="accent1"/>
        </a:buClr>
        <a:buSzPct val="70000"/>
        <a:buFont typeface="Wingdings 2"/>
        <a:buChar char=""/>
        <a:defRPr sz="3000" kern="1200">
          <a:solidFill>
            <a:schemeClr val="tx1"/>
          </a:solidFill>
          <a:latin typeface="+mn-lt"/>
          <a:ea typeface="+mn-ea"/>
          <a:cs typeface="+mn-cs"/>
        </a:defRPr>
      </a:lvl1pPr>
      <a:lvl2pPr marL="630936" indent="-274320" algn="l" rtl="0" eaLnBrk="1" latinLnBrk="0" hangingPunct="1">
        <a:spcBef>
          <a:spcPct val="20000"/>
        </a:spcBef>
        <a:buClr>
          <a:schemeClr val="accent2"/>
        </a:buClr>
        <a:buFont typeface="Wingdings 2"/>
        <a:buChar char=""/>
        <a:defRPr sz="2600" kern="1200">
          <a:solidFill>
            <a:schemeClr val="tx1"/>
          </a:solidFill>
          <a:latin typeface="+mn-lt"/>
          <a:ea typeface="+mn-ea"/>
          <a:cs typeface="+mn-cs"/>
        </a:defRPr>
      </a:lvl2pPr>
      <a:lvl3pPr marL="923544" indent="-274320" algn="l" rtl="0" eaLnBrk="1" latinLnBrk="0" hangingPunct="1">
        <a:spcBef>
          <a:spcPct val="20000"/>
        </a:spcBef>
        <a:buClr>
          <a:schemeClr val="accent3"/>
        </a:buClr>
        <a:buFont typeface="Wingdings 2"/>
        <a:buChar char=""/>
        <a:defRPr sz="2400" kern="1200">
          <a:solidFill>
            <a:schemeClr val="tx1"/>
          </a:solidFill>
          <a:latin typeface="+mn-lt"/>
          <a:ea typeface="+mn-ea"/>
          <a:cs typeface="+mn-cs"/>
        </a:defRPr>
      </a:lvl3pPr>
      <a:lvl4pPr marL="1188720" indent="-228600" algn="l" rtl="0" eaLnBrk="1" latinLnBrk="0" hangingPunct="1">
        <a:spcBef>
          <a:spcPct val="20000"/>
        </a:spcBef>
        <a:buClr>
          <a:schemeClr val="accent4"/>
        </a:buClr>
        <a:buFont typeface="Wingdings 2"/>
        <a:buChar char=""/>
        <a:defRPr sz="2200" kern="1200">
          <a:solidFill>
            <a:schemeClr val="tx1"/>
          </a:solidFill>
          <a:latin typeface="+mn-lt"/>
          <a:ea typeface="+mn-ea"/>
          <a:cs typeface="+mn-cs"/>
        </a:defRPr>
      </a:lvl4pPr>
      <a:lvl5pPr marL="1426464" indent="-22860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5pPr>
      <a:lvl6pPr marL="1673352" indent="-228600" algn="l" rtl="0" eaLnBrk="1" latinLnBrk="0" hangingPunct="1">
        <a:spcBef>
          <a:spcPct val="20000"/>
        </a:spcBef>
        <a:buClr>
          <a:schemeClr val="accent6"/>
        </a:buClr>
        <a:buFont typeface="Wingdings 2"/>
        <a:buChar char=""/>
        <a:defRPr sz="1800" kern="1200">
          <a:solidFill>
            <a:schemeClr val="tx1"/>
          </a:solidFill>
          <a:latin typeface="+mn-lt"/>
          <a:ea typeface="+mn-ea"/>
          <a:cs typeface="+mn-cs"/>
        </a:defRPr>
      </a:lvl6pPr>
      <a:lvl7pPr marL="1911096" indent="-228600" algn="l" rtl="0" eaLnBrk="1" latinLnBrk="0" hangingPunct="1">
        <a:spcBef>
          <a:spcPct val="20000"/>
        </a:spcBef>
        <a:buClr>
          <a:schemeClr val="tx2"/>
        </a:buClr>
        <a:buFont typeface="Wingdings 2"/>
        <a:buChar char=""/>
        <a:defRPr sz="1600" kern="1200">
          <a:solidFill>
            <a:schemeClr val="tx1"/>
          </a:solidFill>
          <a:latin typeface="+mn-lt"/>
          <a:ea typeface="+mn-ea"/>
          <a:cs typeface="+mn-cs"/>
        </a:defRPr>
      </a:lvl7pPr>
      <a:lvl8pPr marL="2121408"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8pPr>
      <a:lvl9pPr marL="2322576"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10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jpe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emf"/><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64.jpeg"/><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155.emf"/><Relationship Id="rId2" Type="http://schemas.openxmlformats.org/officeDocument/2006/relationships/image" Target="../media/image154.png"/><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image" Target="../media/image156.emf"/><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image" Target="../media/image159.emf"/><Relationship Id="rId2" Type="http://schemas.openxmlformats.org/officeDocument/2006/relationships/image" Target="../media/image158.png"/><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14.xml"/></Relationships>
</file>

<file path=ppt/slides/_rels/slide132.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35.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13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171.jpeg"/><Relationship Id="rId5" Type="http://schemas.openxmlformats.org/officeDocument/2006/relationships/image" Target="../media/image170.jpeg"/><Relationship Id="rId4" Type="http://schemas.openxmlformats.org/officeDocument/2006/relationships/image" Target="../media/image169.png"/></Relationships>
</file>

<file path=ppt/slides/_rels/slide13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png"/></Relationships>
</file>

<file path=ppt/slides/_rels/slide139.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13.xml"/><Relationship Id="rId4" Type="http://schemas.openxmlformats.org/officeDocument/2006/relationships/image" Target="../media/image178.jpeg"/></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chart" Target="../charts/chart5.xml"/><Relationship Id="rId4" Type="http://schemas.openxmlformats.org/officeDocument/2006/relationships/chart" Target="../charts/char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180.gif"/><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chart" Target="../charts/chart27.xml"/><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182.emf"/><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18.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8" Type="http://schemas.openxmlformats.org/officeDocument/2006/relationships/image" Target="../media/image189.jpeg"/><Relationship Id="rId3" Type="http://schemas.openxmlformats.org/officeDocument/2006/relationships/image" Target="../media/image185.png"/><Relationship Id="rId7" Type="http://schemas.openxmlformats.org/officeDocument/2006/relationships/image" Target="../media/image188.jpe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87.jpeg"/><Relationship Id="rId5" Type="http://schemas.openxmlformats.org/officeDocument/2006/relationships/oleObject" Target="../embeddings/oleObject1.bin"/><Relationship Id="rId4" Type="http://schemas.openxmlformats.org/officeDocument/2006/relationships/image" Target="../media/image186.png"/><Relationship Id="rId9" Type="http://schemas.openxmlformats.org/officeDocument/2006/relationships/image" Target="../media/image190.emf"/></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60.jpeg"/><Relationship Id="rId1" Type="http://schemas.openxmlformats.org/officeDocument/2006/relationships/slideLayout" Target="../slideLayouts/slideLayout13.xml"/><Relationship Id="rId6" Type="http://schemas.openxmlformats.org/officeDocument/2006/relationships/image" Target="../media/image194.jpeg"/><Relationship Id="rId5" Type="http://schemas.openxmlformats.org/officeDocument/2006/relationships/image" Target="../media/image193.jpeg"/><Relationship Id="rId4" Type="http://schemas.openxmlformats.org/officeDocument/2006/relationships/image" Target="../media/image192.jpeg"/></Relationships>
</file>

<file path=ppt/slides/_rels/slide158.xml.rels><?xml version="1.0" encoding="UTF-8" standalone="yes"?>
<Relationships xmlns="http://schemas.openxmlformats.org/package/2006/relationships"><Relationship Id="rId8" Type="http://schemas.openxmlformats.org/officeDocument/2006/relationships/slide" Target="slide119.xml"/><Relationship Id="rId3" Type="http://schemas.openxmlformats.org/officeDocument/2006/relationships/slide" Target="slide113.xml"/><Relationship Id="rId7" Type="http://schemas.openxmlformats.org/officeDocument/2006/relationships/slide" Target="slide71.xml"/><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slide" Target="slide122.xml"/><Relationship Id="rId5" Type="http://schemas.openxmlformats.org/officeDocument/2006/relationships/slide" Target="slide121.xml"/><Relationship Id="rId4" Type="http://schemas.openxmlformats.org/officeDocument/2006/relationships/slide" Target="slide120.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195.wmf"/><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2" Type="http://schemas.openxmlformats.org/officeDocument/2006/relationships/image" Target="../media/image195.wmf"/><Relationship Id="rId1" Type="http://schemas.openxmlformats.org/officeDocument/2006/relationships/slideLayout" Target="../slideLayouts/slideLayout18.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40.xml"/><Relationship Id="rId1" Type="http://schemas.openxmlformats.org/officeDocument/2006/relationships/slideLayout" Target="../slideLayouts/slideLayout13.xml"/><Relationship Id="rId5" Type="http://schemas.openxmlformats.org/officeDocument/2006/relationships/image" Target="../media/image198.png"/><Relationship Id="rId4" Type="http://schemas.openxmlformats.org/officeDocument/2006/relationships/image" Target="../media/image197.png"/></Relationships>
</file>

<file path=ppt/slides/_rels/slide165.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13.xml"/><Relationship Id="rId5" Type="http://schemas.openxmlformats.org/officeDocument/2006/relationships/image" Target="../media/image205.png"/><Relationship Id="rId4" Type="http://schemas.openxmlformats.org/officeDocument/2006/relationships/image" Target="../media/image204.png"/></Relationships>
</file>

<file path=ppt/slides/_rels/slide168.xml.rels><?xml version="1.0" encoding="UTF-8" standalone="yes"?>
<Relationships xmlns="http://schemas.openxmlformats.org/package/2006/relationships"><Relationship Id="rId3" Type="http://schemas.openxmlformats.org/officeDocument/2006/relationships/image" Target="../media/image207.emf"/><Relationship Id="rId2" Type="http://schemas.openxmlformats.org/officeDocument/2006/relationships/image" Target="../media/image206.emf"/><Relationship Id="rId1" Type="http://schemas.openxmlformats.org/officeDocument/2006/relationships/slideLayout" Target="../slideLayouts/slideLayout18.xml"/></Relationships>
</file>

<file path=ppt/slides/_rels/slide169.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197.png"/><Relationship Id="rId1" Type="http://schemas.openxmlformats.org/officeDocument/2006/relationships/slideLayout" Target="../slideLayouts/slideLayout18.xml"/><Relationship Id="rId4" Type="http://schemas.openxmlformats.org/officeDocument/2006/relationships/image" Target="../media/image196.png"/></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20.jpe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1.xml.rels><?xml version="1.0" encoding="UTF-8" standalone="yes"?>
<Relationships xmlns="http://schemas.openxmlformats.org/package/2006/relationships"><Relationship Id="rId3" Type="http://schemas.openxmlformats.org/officeDocument/2006/relationships/image" Target="../media/image208.png"/><Relationship Id="rId7" Type="http://schemas.openxmlformats.org/officeDocument/2006/relationships/image" Target="../media/image212.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211.png"/><Relationship Id="rId5" Type="http://schemas.openxmlformats.org/officeDocument/2006/relationships/image" Target="../media/image210.png"/><Relationship Id="rId4" Type="http://schemas.openxmlformats.org/officeDocument/2006/relationships/image" Target="../media/image209.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121.png"/></Relationships>
</file>

<file path=ppt/slides/_rels/slide178.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125.png"/></Relationships>
</file>

<file path=ppt/slides/_rels/slide179.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128.png"/></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216.png"/></Relationships>
</file>

<file path=ppt/slides/_rels/slide181.xml.rels><?xml version="1.0" encoding="UTF-8" standalone="yes"?>
<Relationships xmlns="http://schemas.openxmlformats.org/package/2006/relationships"><Relationship Id="rId3" Type="http://schemas.openxmlformats.org/officeDocument/2006/relationships/image" Target="../media/image217.jpe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1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3" Type="http://schemas.openxmlformats.org/officeDocument/2006/relationships/image" Target="../media/image220.jpeg"/><Relationship Id="rId2" Type="http://schemas.openxmlformats.org/officeDocument/2006/relationships/image" Target="../media/image219.jpeg"/><Relationship Id="rId1" Type="http://schemas.openxmlformats.org/officeDocument/2006/relationships/slideLayout" Target="../slideLayouts/slideLayout14.xml"/><Relationship Id="rId5" Type="http://schemas.openxmlformats.org/officeDocument/2006/relationships/image" Target="../media/image4.jpe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chart" Target="../charts/chart10.xml"/><Relationship Id="rId7" Type="http://schemas.openxmlformats.org/officeDocument/2006/relationships/chart" Target="../charts/chart14.xml"/><Relationship Id="rId2" Type="http://schemas.openxmlformats.org/officeDocument/2006/relationships/image" Target="../media/image27.jpeg"/><Relationship Id="rId1" Type="http://schemas.openxmlformats.org/officeDocument/2006/relationships/slideLayout" Target="../slideLayouts/slideLayout13.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slideLayout" Target="../slideLayouts/slideLayout7.xml"/><Relationship Id="rId4" Type="http://schemas.openxmlformats.org/officeDocument/2006/relationships/image" Target="../media/image51.wmf"/></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chart" Target="../charts/chart1.xml"/></Relationships>
</file>

<file path=ppt/slides/_rels/slide60.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13.xml"/><Relationship Id="rId1" Type="http://schemas.openxmlformats.org/officeDocument/2006/relationships/video" Target="file:///C:\Users\Juan%20Pablo\3%20PLAN%20DE%20MANEJO%20HLOP\PRESENTACIONES\MDE_acuifero.av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chart" Target="../charts/chart2.xml"/></Relationships>
</file>

<file path=ppt/slides/_rels/slide8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emf"/><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5.xml"/><Relationship Id="rId4" Type="http://schemas.openxmlformats.org/officeDocument/2006/relationships/image" Target="../media/image88.png"/></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5.xml"/><Relationship Id="rId5" Type="http://schemas.openxmlformats.org/officeDocument/2006/relationships/image" Target="../media/image92.png"/><Relationship Id="rId4" Type="http://schemas.openxmlformats.org/officeDocument/2006/relationships/image" Target="../media/image91.png"/></Relationships>
</file>

<file path=ppt/slides/_rels/slide8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86.png"/><Relationship Id="rId1" Type="http://schemas.openxmlformats.org/officeDocument/2006/relationships/slideLayout" Target="../slideLayouts/slideLayout15.xml"/><Relationship Id="rId4" Type="http://schemas.openxmlformats.org/officeDocument/2006/relationships/image" Target="../media/image94.png"/></Relationships>
</file>

<file path=ppt/slides/_rels/slide87.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image" Target="../media/image95.emf"/><Relationship Id="rId1" Type="http://schemas.openxmlformats.org/officeDocument/2006/relationships/slideLayout" Target="../slideLayouts/slideLayout15.xml"/><Relationship Id="rId5" Type="http://schemas.openxmlformats.org/officeDocument/2006/relationships/image" Target="../media/image98.png"/><Relationship Id="rId4" Type="http://schemas.openxmlformats.org/officeDocument/2006/relationships/image" Target="../media/image97.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5.xml"/><Relationship Id="rId4" Type="http://schemas.openxmlformats.org/officeDocument/2006/relationships/image" Target="../media/image101.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15.xml"/><Relationship Id="rId5" Type="http://schemas.openxmlformats.org/officeDocument/2006/relationships/image" Target="../media/image105.png"/><Relationship Id="rId4" Type="http://schemas.openxmlformats.org/officeDocument/2006/relationships/image" Target="../media/image104.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5.xml"/><Relationship Id="rId4" Type="http://schemas.openxmlformats.org/officeDocument/2006/relationships/image" Target="../media/image108.png"/></Relationships>
</file>

<file path=ppt/slides/_rels/slide9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5.xml"/><Relationship Id="rId5" Type="http://schemas.openxmlformats.org/officeDocument/2006/relationships/image" Target="../media/image112.png"/><Relationship Id="rId4" Type="http://schemas.openxmlformats.org/officeDocument/2006/relationships/image" Target="../media/image11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5.xml"/><Relationship Id="rId4" Type="http://schemas.openxmlformats.org/officeDocument/2006/relationships/image" Target="../media/image115.png"/></Relationships>
</file>

<file path=ppt/slides/_rels/slide9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5.xml"/><Relationship Id="rId5" Type="http://schemas.openxmlformats.org/officeDocument/2006/relationships/image" Target="../media/image119.png"/><Relationship Id="rId4" Type="http://schemas.openxmlformats.org/officeDocument/2006/relationships/image" Target="../media/image118.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9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372" y="21439"/>
            <a:ext cx="9144000" cy="12144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8" name="Picture 2" descr="C:\Users\Juan Pablo\2 PLAN DE MANEJO\Imágenes\Relieve  en la zona de estudio.jpg"/>
          <p:cNvPicPr>
            <a:picLocks noChangeAspect="1" noChangeArrowheads="1"/>
          </p:cNvPicPr>
          <p:nvPr/>
        </p:nvPicPr>
        <p:blipFill rotWithShape="1">
          <a:blip r:embed="rId3" cstate="print"/>
          <a:srcRect l="17186" t="4616" r="21386" b="6037"/>
          <a:stretch/>
        </p:blipFill>
        <p:spPr bwMode="auto">
          <a:xfrm>
            <a:off x="0" y="0"/>
            <a:ext cx="5652120" cy="5643578"/>
          </a:xfrm>
          <a:prstGeom prst="rect">
            <a:avLst/>
          </a:prstGeom>
          <a:noFill/>
        </p:spPr>
      </p:pic>
      <p:sp>
        <p:nvSpPr>
          <p:cNvPr id="9" name="8 Rectángulo"/>
          <p:cNvSpPr/>
          <p:nvPr/>
        </p:nvSpPr>
        <p:spPr>
          <a:xfrm>
            <a:off x="0" y="5643578"/>
            <a:ext cx="9144000" cy="12144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1 Título"/>
          <p:cNvSpPr>
            <a:spLocks noGrp="1"/>
          </p:cNvSpPr>
          <p:nvPr>
            <p:ph type="ctrTitle"/>
          </p:nvPr>
        </p:nvSpPr>
        <p:spPr>
          <a:xfrm>
            <a:off x="5940152" y="1556792"/>
            <a:ext cx="3203848" cy="4086786"/>
          </a:xfrm>
        </p:spPr>
        <p:txBody>
          <a:bodyPr>
            <a:normAutofit/>
          </a:bodyPr>
          <a:lstStyle/>
          <a:p>
            <a:r>
              <a:rPr lang="es-MX" sz="3100" dirty="0" smtClean="0"/>
              <a:t>INTEGRACIÓN DEL PLAN DE MANEJO DEL ACUÍFERO HUAMANTLA-LIBRES ORIENTAL-PEROTE</a:t>
            </a:r>
            <a:endParaRPr lang="es-MX" sz="3100" dirty="0"/>
          </a:p>
        </p:txBody>
      </p:sp>
      <p:sp>
        <p:nvSpPr>
          <p:cNvPr id="3" name="2 Subtítulo"/>
          <p:cNvSpPr>
            <a:spLocks noGrp="1"/>
          </p:cNvSpPr>
          <p:nvPr>
            <p:ph type="subTitle" idx="1"/>
          </p:nvPr>
        </p:nvSpPr>
        <p:spPr>
          <a:xfrm>
            <a:off x="5822357" y="4437697"/>
            <a:ext cx="3312368" cy="1205881"/>
          </a:xfrm>
        </p:spPr>
        <p:txBody>
          <a:bodyPr anchor="b">
            <a:normAutofit/>
          </a:bodyPr>
          <a:lstStyle/>
          <a:p>
            <a:pPr algn="r"/>
            <a:r>
              <a:rPr lang="es-MX" sz="1600" dirty="0" smtClean="0"/>
              <a:t>Agosto, 2010</a:t>
            </a:r>
            <a:endParaRPr lang="es-MX" sz="1600" dirty="0"/>
          </a:p>
        </p:txBody>
      </p:sp>
      <p:pic>
        <p:nvPicPr>
          <p:cNvPr id="5" name="4 Imagen" descr="LogoOct2007"/>
          <p:cNvPicPr>
            <a:picLocks noChangeAspect="1"/>
          </p:cNvPicPr>
          <p:nvPr/>
        </p:nvPicPr>
        <p:blipFill>
          <a:blip r:embed="rId4" cstate="print"/>
          <a:srcRect/>
          <a:stretch>
            <a:fillRect/>
          </a:stretch>
        </p:blipFill>
        <p:spPr bwMode="auto">
          <a:xfrm>
            <a:off x="7143800" y="5857892"/>
            <a:ext cx="1928794" cy="734328"/>
          </a:xfrm>
          <a:prstGeom prst="rect">
            <a:avLst/>
          </a:prstGeom>
          <a:noFill/>
          <a:ln w="9525">
            <a:noFill/>
            <a:miter lim="800000"/>
            <a:headEnd/>
            <a:tailEnd/>
          </a:ln>
        </p:spPr>
      </p:pic>
      <p:pic>
        <p:nvPicPr>
          <p:cNvPr id="6" name="Picture 9" descr="CONAGUA color hor CH"/>
          <p:cNvPicPr>
            <a:picLocks noChangeAspect="1" noChangeArrowheads="1"/>
          </p:cNvPicPr>
          <p:nvPr/>
        </p:nvPicPr>
        <p:blipFill>
          <a:blip r:embed="rId5" cstate="print"/>
          <a:srcRect/>
          <a:stretch>
            <a:fillRect/>
          </a:stretch>
        </p:blipFill>
        <p:spPr bwMode="auto">
          <a:xfrm>
            <a:off x="142876" y="5905919"/>
            <a:ext cx="2143108" cy="737791"/>
          </a:xfrm>
          <a:prstGeom prst="rect">
            <a:avLst/>
          </a:prstGeom>
          <a:noFill/>
        </p:spPr>
      </p:pic>
      <p:pic>
        <p:nvPicPr>
          <p:cNvPr id="10242" name="Imagen 2" descr="http://upload.wikimedia.org/wikipedia/commons/thumb/4/4c/Coat_of_arms_of_Puebla.svg/200px-Coat_of_arms_of_Puebla.svg.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990765" y="29762"/>
            <a:ext cx="836196" cy="118321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244" name="Imagen 4" descr="http://cgut.sep.gob.mx/images/escudos%20de%20estados/tlaxcala.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796136" y="90823"/>
            <a:ext cx="919238" cy="106109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246" name="Imagen 6" descr="http://cgut.sep.gob.mx/images/escudos%20de%20estados/veracruz.gif"/>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102353" y="35260"/>
            <a:ext cx="1008111" cy="117222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med" p14:dur="699">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Plan_manejo_HLP\9_imagenes\Vialidad.jpg"/>
          <p:cNvPicPr>
            <a:picLocks noChangeAspect="1" noChangeArrowheads="1"/>
          </p:cNvPicPr>
          <p:nvPr/>
        </p:nvPicPr>
        <p:blipFill rotWithShape="1">
          <a:blip r:embed="rId3" cstate="print"/>
          <a:srcRect l="2653" t="8964" r="19064" b="9900"/>
          <a:stretch/>
        </p:blipFill>
        <p:spPr bwMode="auto">
          <a:xfrm>
            <a:off x="0" y="1196752"/>
            <a:ext cx="9109086" cy="5643578"/>
          </a:xfrm>
          <a:prstGeom prst="rect">
            <a:avLst/>
          </a:prstGeom>
          <a:noFill/>
        </p:spPr>
      </p:pic>
      <p:sp>
        <p:nvSpPr>
          <p:cNvPr id="2" name="1 Título"/>
          <p:cNvSpPr>
            <a:spLocks noGrp="1"/>
          </p:cNvSpPr>
          <p:nvPr>
            <p:ph type="title"/>
          </p:nvPr>
        </p:nvSpPr>
        <p:spPr>
          <a:xfrm>
            <a:off x="683568" y="0"/>
            <a:ext cx="7467600" cy="908720"/>
          </a:xfrm>
        </p:spPr>
        <p:txBody>
          <a:bodyPr/>
          <a:lstStyle/>
          <a:p>
            <a:pPr algn="ctr"/>
            <a:r>
              <a:rPr lang="es-MX" dirty="0" smtClean="0"/>
              <a:t>Vías de comunicación</a:t>
            </a:r>
            <a:endParaRPr lang="es-MX" dirty="0"/>
          </a:p>
        </p:txBody>
      </p:sp>
    </p:spTree>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5" name="Imagen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901" t="16732" r="18794" b="19829"/>
          <a:stretch/>
        </p:blipFill>
        <p:spPr bwMode="auto">
          <a:xfrm>
            <a:off x="4716017" y="3429000"/>
            <a:ext cx="4464496"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pic>
        <p:nvPicPr>
          <p:cNvPr id="12"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8483" t="17050" r="19308" b="20285"/>
          <a:stretch/>
        </p:blipFill>
        <p:spPr bwMode="auto">
          <a:xfrm>
            <a:off x="4593522" y="-29980"/>
            <a:ext cx="4514982" cy="33869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1 Título"/>
          <p:cNvSpPr txBox="1">
            <a:spLocks/>
          </p:cNvSpPr>
          <p:nvPr/>
        </p:nvSpPr>
        <p:spPr>
          <a:xfrm>
            <a:off x="4572000" y="-16653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Máxima</a:t>
            </a:r>
          </a:p>
          <a:p>
            <a:pPr algn="l"/>
            <a:r>
              <a:rPr lang="es-MX" sz="2000" b="1" dirty="0" smtClean="0"/>
              <a:t>tecnificación</a:t>
            </a:r>
            <a:endParaRPr lang="es-MX" sz="2000" b="1" dirty="0"/>
          </a:p>
        </p:txBody>
      </p:sp>
      <p:pic>
        <p:nvPicPr>
          <p:cNvPr id="4099" name="Imagen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8931" t="17231" r="19203" b="20092"/>
          <a:stretch/>
        </p:blipFill>
        <p:spPr bwMode="auto">
          <a:xfrm>
            <a:off x="107503" y="3441395"/>
            <a:ext cx="4464497" cy="3371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1 Título"/>
          <p:cNvSpPr txBox="1">
            <a:spLocks/>
          </p:cNvSpPr>
          <p:nvPr/>
        </p:nvSpPr>
        <p:spPr>
          <a:xfrm>
            <a:off x="46533" y="344139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Extracción constante</a:t>
            </a:r>
            <a:endParaRPr lang="es-MX" sz="2000" b="1" dirty="0"/>
          </a:p>
        </p:txBody>
      </p:sp>
      <p:pic>
        <p:nvPicPr>
          <p:cNvPr id="8" name="Imagen 3"/>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9089" t="16193" r="19121" b="20047"/>
          <a:stretch/>
        </p:blipFill>
        <p:spPr bwMode="auto">
          <a:xfrm>
            <a:off x="107504" y="-57364"/>
            <a:ext cx="4437458" cy="34143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1 Título"/>
          <p:cNvSpPr txBox="1">
            <a:spLocks/>
          </p:cNvSpPr>
          <p:nvPr/>
        </p:nvSpPr>
        <p:spPr>
          <a:xfrm>
            <a:off x="55374" y="-2738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Escenario </a:t>
            </a:r>
          </a:p>
          <a:p>
            <a:pPr algn="l"/>
            <a:r>
              <a:rPr lang="es-MX" sz="2000" b="1" dirty="0" smtClean="0"/>
              <a:t>REPDA</a:t>
            </a:r>
            <a:endParaRPr lang="es-MX" sz="2000" b="1" dirty="0"/>
          </a:p>
        </p:txBody>
      </p:sp>
      <p:sp>
        <p:nvSpPr>
          <p:cNvPr id="11" name="1 Título"/>
          <p:cNvSpPr txBox="1">
            <a:spLocks/>
          </p:cNvSpPr>
          <p:nvPr/>
        </p:nvSpPr>
        <p:spPr>
          <a:xfrm>
            <a:off x="3896890" y="3068960"/>
            <a:ext cx="1296144" cy="742557"/>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t>2030</a:t>
            </a:r>
            <a:endParaRPr lang="es-MX" b="1" dirty="0"/>
          </a:p>
        </p:txBody>
      </p:sp>
    </p:spTree>
    <p:extLst>
      <p:ext uri="{BB962C8B-B14F-4D97-AF65-F5344CB8AC3E}">
        <p14:creationId xmlns:p14="http://schemas.microsoft.com/office/powerpoint/2010/main" xmlns="" val="2238378991"/>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19 Grupo"/>
          <p:cNvGrpSpPr/>
          <p:nvPr/>
        </p:nvGrpSpPr>
        <p:grpSpPr>
          <a:xfrm>
            <a:off x="-684584" y="-121560"/>
            <a:ext cx="11089232" cy="7245136"/>
            <a:chOff x="-684584" y="-121560"/>
            <a:chExt cx="11089232" cy="7245136"/>
          </a:xfrm>
        </p:grpSpPr>
        <p:cxnSp>
          <p:nvCxnSpPr>
            <p:cNvPr id="5" name="4 Conector recto"/>
            <p:cNvCxnSpPr/>
            <p:nvPr/>
          </p:nvCxnSpPr>
          <p:spPr>
            <a:xfrm>
              <a:off x="-684584" y="1052736"/>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20 Conector recto"/>
            <p:cNvCxnSpPr/>
            <p:nvPr/>
          </p:nvCxnSpPr>
          <p:spPr>
            <a:xfrm>
              <a:off x="-612576" y="2894964"/>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21 Conector recto"/>
            <p:cNvCxnSpPr/>
            <p:nvPr/>
          </p:nvCxnSpPr>
          <p:spPr>
            <a:xfrm>
              <a:off x="-684584" y="4509120"/>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22 Conector recto"/>
            <p:cNvCxnSpPr/>
            <p:nvPr/>
          </p:nvCxnSpPr>
          <p:spPr>
            <a:xfrm>
              <a:off x="-612576" y="6351348"/>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18 Conector recto"/>
            <p:cNvCxnSpPr/>
            <p:nvPr/>
          </p:nvCxnSpPr>
          <p:spPr>
            <a:xfrm>
              <a:off x="740586" y="-121560"/>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a:off x="5304128" y="-94522"/>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4037964" y="-27384"/>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27 Conector recto"/>
            <p:cNvCxnSpPr/>
            <p:nvPr/>
          </p:nvCxnSpPr>
          <p:spPr>
            <a:xfrm>
              <a:off x="8601506" y="-346"/>
              <a:ext cx="72008" cy="7123922"/>
            </a:xfrm>
            <a:prstGeom prst="line">
              <a:avLst/>
            </a:prstGeom>
          </p:spPr>
          <p:style>
            <a:lnRef idx="1">
              <a:schemeClr val="accent1"/>
            </a:lnRef>
            <a:fillRef idx="0">
              <a:schemeClr val="accent1"/>
            </a:fillRef>
            <a:effectRef idx="0">
              <a:schemeClr val="accent1"/>
            </a:effectRef>
            <a:fontRef idx="minor">
              <a:schemeClr val="tx1"/>
            </a:fontRef>
          </p:style>
        </p:cxnSp>
      </p:grpSp>
      <p:sp>
        <p:nvSpPr>
          <p:cNvPr id="31" name="30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6" name="Imagen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154" t="16988" r="18789" b="20017"/>
          <a:stretch/>
        </p:blipFill>
        <p:spPr bwMode="auto">
          <a:xfrm>
            <a:off x="4716016" y="3436748"/>
            <a:ext cx="4464496" cy="33766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8999" t="17575" r="19061" b="19936"/>
          <a:stretch/>
        </p:blipFill>
        <p:spPr bwMode="auto">
          <a:xfrm>
            <a:off x="4644008" y="0"/>
            <a:ext cx="4464496" cy="3356992"/>
          </a:xfrm>
          <a:prstGeom prst="rect">
            <a:avLst/>
          </a:prstGeom>
          <a:solidFill>
            <a:schemeClr val="tx1"/>
          </a:solidFill>
          <a:ln>
            <a:noFill/>
          </a:ln>
          <a:effectLst/>
        </p:spPr>
      </p:pic>
      <p:sp>
        <p:nvSpPr>
          <p:cNvPr id="15" name="1 Título"/>
          <p:cNvSpPr txBox="1">
            <a:spLocks/>
          </p:cNvSpPr>
          <p:nvPr/>
        </p:nvSpPr>
        <p:spPr>
          <a:xfrm>
            <a:off x="4572000" y="-16653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Máxima</a:t>
            </a:r>
          </a:p>
          <a:p>
            <a:pPr algn="l"/>
            <a:r>
              <a:rPr lang="es-MX" sz="2000" b="1" dirty="0" smtClean="0"/>
              <a:t>tecnificación</a:t>
            </a:r>
            <a:endParaRPr lang="es-MX" sz="2000" b="1" dirty="0"/>
          </a:p>
        </p:txBody>
      </p:sp>
      <p:pic>
        <p:nvPicPr>
          <p:cNvPr id="1028" name="Imagen 4"/>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8654" t="17619" r="19510" b="20086"/>
          <a:stretch/>
        </p:blipFill>
        <p:spPr bwMode="auto">
          <a:xfrm>
            <a:off x="55373" y="3441394"/>
            <a:ext cx="4489589" cy="33719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1 Título"/>
          <p:cNvSpPr txBox="1">
            <a:spLocks/>
          </p:cNvSpPr>
          <p:nvPr/>
        </p:nvSpPr>
        <p:spPr>
          <a:xfrm>
            <a:off x="46533" y="344139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Extracción constante</a:t>
            </a:r>
            <a:endParaRPr lang="es-MX" sz="2000" b="1" dirty="0"/>
          </a:p>
        </p:txBody>
      </p:sp>
      <p:pic>
        <p:nvPicPr>
          <p:cNvPr id="9" name="Imagen 3"/>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8482" t="17039" r="19120" b="20087"/>
          <a:stretch/>
        </p:blipFill>
        <p:spPr bwMode="auto">
          <a:xfrm>
            <a:off x="32189" y="-27384"/>
            <a:ext cx="4512773"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1 Título"/>
          <p:cNvSpPr txBox="1">
            <a:spLocks/>
          </p:cNvSpPr>
          <p:nvPr/>
        </p:nvSpPr>
        <p:spPr>
          <a:xfrm>
            <a:off x="55374" y="-2738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Escenario </a:t>
            </a:r>
          </a:p>
          <a:p>
            <a:pPr algn="l"/>
            <a:r>
              <a:rPr lang="es-MX" sz="2000" b="1" dirty="0" smtClean="0"/>
              <a:t>REPDA</a:t>
            </a:r>
            <a:endParaRPr lang="es-MX" sz="2000" b="1" dirty="0"/>
          </a:p>
        </p:txBody>
      </p:sp>
      <p:sp>
        <p:nvSpPr>
          <p:cNvPr id="12" name="1 Título"/>
          <p:cNvSpPr txBox="1">
            <a:spLocks/>
          </p:cNvSpPr>
          <p:nvPr/>
        </p:nvSpPr>
        <p:spPr>
          <a:xfrm>
            <a:off x="3896890" y="3068960"/>
            <a:ext cx="1296144" cy="742557"/>
          </a:xfrm>
          <a:prstGeom prst="rect">
            <a:avLst/>
          </a:prstGeom>
          <a:solidFill>
            <a:schemeClr val="accent6">
              <a:lumMod val="50000"/>
            </a:schemeClr>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t>2040</a:t>
            </a:r>
            <a:endParaRPr lang="es-MX" b="1" dirty="0"/>
          </a:p>
        </p:txBody>
      </p:sp>
      <p:sp>
        <p:nvSpPr>
          <p:cNvPr id="30"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spTree>
    <p:extLst>
      <p:ext uri="{BB962C8B-B14F-4D97-AF65-F5344CB8AC3E}">
        <p14:creationId xmlns:p14="http://schemas.microsoft.com/office/powerpoint/2010/main" xmlns="" val="4254746718"/>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idx="1"/>
          </p:nvPr>
        </p:nvSpPr>
        <p:spPr>
          <a:xfrm>
            <a:off x="36512" y="1224096"/>
            <a:ext cx="9107488" cy="5592827"/>
          </a:xfrm>
        </p:spPr>
        <p:txBody>
          <a:bodyPr anchor="ctr">
            <a:normAutofit/>
          </a:bodyPr>
          <a:lstStyle/>
          <a:p>
            <a:r>
              <a:rPr lang="es-MX" dirty="0" smtClean="0"/>
              <a:t>En ningún escenario </a:t>
            </a:r>
            <a:r>
              <a:rPr lang="es-MX" dirty="0" smtClean="0">
                <a:solidFill>
                  <a:srgbClr val="FFFF00"/>
                </a:solidFill>
              </a:rPr>
              <a:t>se elimina la evapotranspiración en las zonas lagunares</a:t>
            </a:r>
            <a:r>
              <a:rPr lang="es-MX" dirty="0" smtClean="0"/>
              <a:t> aunque se reduce con la sobreexplotación</a:t>
            </a:r>
          </a:p>
          <a:p>
            <a:r>
              <a:rPr lang="es-MX" dirty="0" smtClean="0">
                <a:solidFill>
                  <a:srgbClr val="FFFF00"/>
                </a:solidFill>
              </a:rPr>
              <a:t>La concentración de aprovechamientos en las zonas lagunares </a:t>
            </a:r>
            <a:r>
              <a:rPr lang="es-MX" dirty="0" smtClean="0"/>
              <a:t> afecta a las lagunas en cualquier escenario</a:t>
            </a:r>
          </a:p>
        </p:txBody>
      </p:sp>
      <p:sp>
        <p:nvSpPr>
          <p:cNvPr id="5" name="4 Título"/>
          <p:cNvSpPr>
            <a:spLocks noGrp="1"/>
          </p:cNvSpPr>
          <p:nvPr>
            <p:ph type="title"/>
          </p:nvPr>
        </p:nvSpPr>
        <p:spPr>
          <a:xfrm>
            <a:off x="0" y="0"/>
            <a:ext cx="9144000" cy="1200730"/>
          </a:xfrm>
        </p:spPr>
        <p:txBody>
          <a:bodyPr>
            <a:noAutofit/>
          </a:bodyPr>
          <a:lstStyle/>
          <a:p>
            <a:pPr algn="ctr"/>
            <a:r>
              <a:rPr lang="es-MX" sz="4000" dirty="0" smtClean="0"/>
              <a:t>Conclusiones de los escenarios paramétricos</a:t>
            </a:r>
            <a:endParaRPr lang="es-MX" sz="4000" dirty="0"/>
          </a:p>
        </p:txBody>
      </p:sp>
    </p:spTree>
    <p:extLst>
      <p:ext uri="{BB962C8B-B14F-4D97-AF65-F5344CB8AC3E}">
        <p14:creationId xmlns:p14="http://schemas.microsoft.com/office/powerpoint/2010/main" xmlns="" val="218353626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340768"/>
          </a:xfrm>
        </p:spPr>
        <p:txBody>
          <a:bodyPr anchor="ctr">
            <a:normAutofit fontScale="90000"/>
          </a:bodyPr>
          <a:lstStyle/>
          <a:p>
            <a:pPr algn="ctr"/>
            <a:r>
              <a:rPr lang="es-MX" dirty="0" smtClean="0"/>
              <a:t>Conclusión del análisis de alternativas</a:t>
            </a:r>
            <a:endParaRPr lang="es-MX" dirty="0"/>
          </a:p>
        </p:txBody>
      </p:sp>
      <p:sp>
        <p:nvSpPr>
          <p:cNvPr id="3" name="2 Marcador de contenido"/>
          <p:cNvSpPr>
            <a:spLocks noGrp="1"/>
          </p:cNvSpPr>
          <p:nvPr>
            <p:ph idx="1"/>
          </p:nvPr>
        </p:nvSpPr>
        <p:spPr>
          <a:xfrm>
            <a:off x="0" y="1340768"/>
            <a:ext cx="9144000" cy="5517232"/>
          </a:xfrm>
        </p:spPr>
        <p:txBody>
          <a:bodyPr>
            <a:normAutofit fontScale="77500" lnSpcReduction="20000"/>
          </a:bodyPr>
          <a:lstStyle/>
          <a:p>
            <a:r>
              <a:rPr lang="es-MX" dirty="0" smtClean="0"/>
              <a:t>En el corto plazo (2011 – 2015) el objetivo debe ser:</a:t>
            </a:r>
          </a:p>
          <a:p>
            <a:pPr lvl="1"/>
            <a:r>
              <a:rPr lang="es-MX" dirty="0" smtClean="0">
                <a:solidFill>
                  <a:srgbClr val="FFFF00"/>
                </a:solidFill>
              </a:rPr>
              <a:t>Reducir los problemas de sobreexplotación local y afectaciones lagunares</a:t>
            </a:r>
          </a:p>
          <a:p>
            <a:pPr lvl="1"/>
            <a:r>
              <a:rPr lang="es-MX" dirty="0" smtClean="0">
                <a:solidFill>
                  <a:srgbClr val="FFFF00"/>
                </a:solidFill>
              </a:rPr>
              <a:t>Gestión de programas y proyectos para el incrementar la productividad del agua en la agricultura</a:t>
            </a:r>
          </a:p>
          <a:p>
            <a:pPr lvl="1"/>
            <a:r>
              <a:rPr lang="es-MX" dirty="0" smtClean="0">
                <a:solidFill>
                  <a:srgbClr val="FFFF00"/>
                </a:solidFill>
              </a:rPr>
              <a:t>Proteger la calidad del agua subterránea</a:t>
            </a:r>
          </a:p>
          <a:p>
            <a:pPr lvl="1"/>
            <a:r>
              <a:rPr lang="es-MX" dirty="0" smtClean="0">
                <a:solidFill>
                  <a:srgbClr val="FFFF00"/>
                </a:solidFill>
              </a:rPr>
              <a:t>Detonar proyectos de uso eficiente del agua y </a:t>
            </a:r>
            <a:r>
              <a:rPr lang="es-MX" dirty="0" err="1" smtClean="0">
                <a:solidFill>
                  <a:srgbClr val="FFFF00"/>
                </a:solidFill>
              </a:rPr>
              <a:t>reuso</a:t>
            </a:r>
            <a:r>
              <a:rPr lang="es-MX" dirty="0" smtClean="0">
                <a:solidFill>
                  <a:srgbClr val="FFFF00"/>
                </a:solidFill>
              </a:rPr>
              <a:t> </a:t>
            </a:r>
            <a:r>
              <a:rPr lang="es-MX" u="sng" dirty="0" smtClean="0">
                <a:solidFill>
                  <a:srgbClr val="FFFF00"/>
                </a:solidFill>
              </a:rPr>
              <a:t>con la finalidad de reducir la extracción de agua subterránea</a:t>
            </a:r>
          </a:p>
          <a:p>
            <a:pPr lvl="1"/>
            <a:r>
              <a:rPr lang="es-MX" dirty="0" smtClean="0">
                <a:solidFill>
                  <a:srgbClr val="FFFF00"/>
                </a:solidFill>
              </a:rPr>
              <a:t>Frenar la degradación de las cuencas</a:t>
            </a:r>
          </a:p>
          <a:p>
            <a:pPr marL="420624" lvl="1" indent="-384048">
              <a:buSzPct val="80000"/>
              <a:buFont typeface="Wingdings 2"/>
              <a:buChar char=""/>
            </a:pPr>
            <a:r>
              <a:rPr lang="es-MX" sz="3100" dirty="0" smtClean="0"/>
              <a:t>En el mediano plazo (2016 - 2025), </a:t>
            </a:r>
          </a:p>
          <a:p>
            <a:pPr marL="704088" lvl="2" indent="-384048">
              <a:buSzPct val="80000"/>
              <a:buFont typeface="Wingdings 2"/>
              <a:buChar char=""/>
            </a:pPr>
            <a:r>
              <a:rPr lang="es-MX" sz="2900" dirty="0" smtClean="0"/>
              <a:t>Alcanzar </a:t>
            </a:r>
            <a:r>
              <a:rPr lang="es-MX" sz="2900" dirty="0"/>
              <a:t>condiciones de </a:t>
            </a:r>
            <a:r>
              <a:rPr lang="es-MX" sz="2900" dirty="0">
                <a:solidFill>
                  <a:schemeClr val="accent5">
                    <a:lumMod val="60000"/>
                    <a:lumOff val="40000"/>
                  </a:schemeClr>
                </a:solidFill>
              </a:rPr>
              <a:t>equilibrio </a:t>
            </a:r>
            <a:r>
              <a:rPr lang="es-MX" sz="2900" dirty="0" err="1">
                <a:solidFill>
                  <a:schemeClr val="accent5">
                    <a:lumMod val="60000"/>
                    <a:lumOff val="40000"/>
                  </a:schemeClr>
                </a:solidFill>
              </a:rPr>
              <a:t>geohidrológico</a:t>
            </a:r>
            <a:r>
              <a:rPr lang="es-MX" sz="2900" dirty="0">
                <a:solidFill>
                  <a:schemeClr val="accent5">
                    <a:lumMod val="60000"/>
                    <a:lumOff val="40000"/>
                  </a:schemeClr>
                </a:solidFill>
              </a:rPr>
              <a:t> en Huamantla y Libres </a:t>
            </a:r>
            <a:r>
              <a:rPr lang="es-MX" sz="2900" dirty="0" smtClean="0">
                <a:solidFill>
                  <a:schemeClr val="accent5">
                    <a:lumMod val="60000"/>
                    <a:lumOff val="40000"/>
                  </a:schemeClr>
                </a:solidFill>
              </a:rPr>
              <a:t>– Oriental</a:t>
            </a:r>
          </a:p>
          <a:p>
            <a:pPr marL="704088" lvl="2" indent="-384048">
              <a:buSzPct val="80000"/>
              <a:buFont typeface="Wingdings 2"/>
              <a:buChar char=""/>
            </a:pPr>
            <a:r>
              <a:rPr lang="es-MX" sz="2900" dirty="0" smtClean="0">
                <a:solidFill>
                  <a:schemeClr val="accent5">
                    <a:lumMod val="60000"/>
                    <a:lumOff val="40000"/>
                  </a:schemeClr>
                </a:solidFill>
              </a:rPr>
              <a:t>Mejoramiento de cuencas y proyectos para mejorar las condiciones de recarga del acuífero</a:t>
            </a:r>
            <a:endParaRPr lang="es-MX" sz="2900" dirty="0">
              <a:solidFill>
                <a:schemeClr val="accent5">
                  <a:lumMod val="60000"/>
                  <a:lumOff val="40000"/>
                </a:schemeClr>
              </a:solidFill>
            </a:endParaRPr>
          </a:p>
          <a:p>
            <a:r>
              <a:rPr lang="es-MX" dirty="0" smtClean="0"/>
              <a:t>En el largo plazo </a:t>
            </a:r>
          </a:p>
          <a:p>
            <a:pPr lvl="1"/>
            <a:r>
              <a:rPr lang="es-MX" dirty="0" smtClean="0"/>
              <a:t>Mejorar las condiciones lagunares, </a:t>
            </a:r>
            <a:r>
              <a:rPr lang="es-MX" dirty="0" smtClean="0">
                <a:solidFill>
                  <a:schemeClr val="bg2">
                    <a:lumMod val="60000"/>
                    <a:lumOff val="40000"/>
                  </a:schemeClr>
                </a:solidFill>
              </a:rPr>
              <a:t>establecer áreas de reserva de agua potable e incrementar la frontera agrícola con la recuperación de pérdidas</a:t>
            </a:r>
            <a:endParaRPr lang="es-MX" dirty="0">
              <a:solidFill>
                <a:schemeClr val="bg2">
                  <a:lumMod val="60000"/>
                  <a:lumOff val="40000"/>
                </a:schemeClr>
              </a:solidFill>
            </a:endParaRPr>
          </a:p>
        </p:txBody>
      </p:sp>
    </p:spTree>
    <p:extLst>
      <p:ext uri="{BB962C8B-B14F-4D97-AF65-F5344CB8AC3E}">
        <p14:creationId xmlns:p14="http://schemas.microsoft.com/office/powerpoint/2010/main" xmlns="" val="1790630722"/>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40"/>
            <a:ext cx="9144000" cy="1200690"/>
          </a:xfrm>
        </p:spPr>
        <p:txBody>
          <a:bodyPr>
            <a:normAutofit fontScale="90000"/>
          </a:bodyPr>
          <a:lstStyle/>
          <a:p>
            <a:pPr algn="ctr"/>
            <a:r>
              <a:rPr lang="es-MX" dirty="0" smtClean="0"/>
              <a:t>Comparativo de beneficios netos con respecto al escenario inercial (MDP)</a:t>
            </a:r>
            <a:endParaRPr lang="es-MX" dirty="0"/>
          </a:p>
        </p:txBody>
      </p:sp>
      <p:graphicFrame>
        <p:nvGraphicFramePr>
          <p:cNvPr id="5" name="1 Gráfico"/>
          <p:cNvGraphicFramePr>
            <a:graphicFrameLocks noGrp="1"/>
          </p:cNvGraphicFramePr>
          <p:nvPr>
            <p:ph idx="1"/>
            <p:extLst>
              <p:ext uri="{D42A27DB-BD31-4B8C-83A1-F6EECF244321}">
                <p14:modId xmlns:p14="http://schemas.microsoft.com/office/powerpoint/2010/main" xmlns="" val="1190907095"/>
              </p:ext>
            </p:extLst>
          </p:nvPr>
        </p:nvGraphicFramePr>
        <p:xfrm>
          <a:off x="0" y="1600200"/>
          <a:ext cx="8820472" cy="514116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1334400706"/>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DSCF1059.JPG"/>
          <p:cNvPicPr>
            <a:picLocks noGrp="1" noChangeAspect="1"/>
          </p:cNvPicPr>
          <p:nvPr>
            <p:ph idx="1"/>
          </p:nvPr>
        </p:nvPicPr>
        <p:blipFill rotWithShape="1">
          <a:blip r:embed="rId2" cstate="print"/>
          <a:srcRect b="17813"/>
          <a:stretch/>
        </p:blipFill>
        <p:spPr>
          <a:xfrm>
            <a:off x="0" y="1244190"/>
            <a:ext cx="9129712" cy="5627546"/>
          </a:xfrm>
        </p:spPr>
      </p:pic>
      <p:sp>
        <p:nvSpPr>
          <p:cNvPr id="2" name="1 Título"/>
          <p:cNvSpPr>
            <a:spLocks noGrp="1"/>
          </p:cNvSpPr>
          <p:nvPr>
            <p:ph type="title"/>
          </p:nvPr>
        </p:nvSpPr>
        <p:spPr>
          <a:xfrm>
            <a:off x="5643570" y="44624"/>
            <a:ext cx="3500430" cy="1226267"/>
          </a:xfrm>
        </p:spPr>
        <p:txBody>
          <a:bodyPr>
            <a:noAutofit/>
          </a:bodyPr>
          <a:lstStyle/>
          <a:p>
            <a:pPr lvl="0" algn="ctr"/>
            <a:r>
              <a:rPr lang="es-MX" sz="2800" b="1"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Costos económico – ambientales de la </a:t>
            </a:r>
            <a:r>
              <a:rPr lang="es-MX" sz="2800" b="1"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sobreexplotación</a:t>
            </a:r>
            <a:endParaRPr lang="es-MX" sz="2800" dirty="0"/>
          </a:p>
        </p:txBody>
      </p:sp>
      <p:sp>
        <p:nvSpPr>
          <p:cNvPr id="6" name="3 Título"/>
          <p:cNvSpPr txBox="1">
            <a:spLocks/>
          </p:cNvSpPr>
          <p:nvPr/>
        </p:nvSpPr>
        <p:spPr>
          <a:xfrm>
            <a:off x="5643570" y="0"/>
            <a:ext cx="3500430" cy="5643578"/>
          </a:xfrm>
          <a:prstGeom prst="rect">
            <a:avLst/>
          </a:prstGeom>
        </p:spPr>
        <p:txBody>
          <a:bodyPr vert="horz" lIns="45720" rIns="45720" anchor="b">
            <a:normAutofit/>
          </a:bodyPr>
          <a:lstStyle/>
          <a:p>
            <a:pPr marL="0" marR="0" lvl="0" indent="0" defTabSz="914400" fontAlgn="auto">
              <a:lnSpc>
                <a:spcPct val="100000"/>
              </a:lnSpc>
              <a:spcBef>
                <a:spcPct val="0"/>
              </a:spcBef>
              <a:spcAft>
                <a:spcPts val="0"/>
              </a:spcAft>
              <a:buClrTx/>
              <a:buSzTx/>
              <a:tabLst/>
              <a:defRPr/>
            </a:pPr>
            <a:endParaRPr lang="es-MX" sz="3600" b="1"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endParaRPr>
          </a:p>
        </p:txBody>
      </p:sp>
      <p:sp>
        <p:nvSpPr>
          <p:cNvPr id="7" name="6 Rectángulo"/>
          <p:cNvSpPr>
            <a:spLocks noChangeAspect="1"/>
          </p:cNvSpPr>
          <p:nvPr/>
        </p:nvSpPr>
        <p:spPr>
          <a:xfrm>
            <a:off x="-9286940" y="1206024"/>
            <a:ext cx="9144000" cy="5651422"/>
          </a:xfrm>
          <a:prstGeom prst="rect">
            <a:avLst/>
          </a:prstGeom>
          <a:no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a:spLocks/>
          </p:cNvSpPr>
          <p:nvPr/>
        </p:nvSpPr>
        <p:spPr>
          <a:xfrm>
            <a:off x="-9286972" y="1206024"/>
            <a:ext cx="5652000" cy="5652000"/>
          </a:xfrm>
          <a:prstGeom prst="rect">
            <a:avLst/>
          </a:prstGeom>
          <a:no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 0"/>
          <p:cNvPicPr/>
          <p:nvPr/>
        </p:nvPicPr>
        <p:blipFill>
          <a:blip r:embed="rId2" cstate="print"/>
          <a:stretch>
            <a:fillRect/>
          </a:stretch>
        </p:blipFill>
        <p:spPr>
          <a:xfrm>
            <a:off x="77138" y="2376810"/>
            <a:ext cx="5214942" cy="3500462"/>
          </a:xfrm>
          <a:prstGeom prst="rect">
            <a:avLst/>
          </a:prstGeom>
        </p:spPr>
      </p:pic>
      <p:sp>
        <p:nvSpPr>
          <p:cNvPr id="2" name="1 Título"/>
          <p:cNvSpPr>
            <a:spLocks noGrp="1"/>
          </p:cNvSpPr>
          <p:nvPr>
            <p:ph type="title"/>
          </p:nvPr>
        </p:nvSpPr>
        <p:spPr>
          <a:xfrm>
            <a:off x="362858" y="2376810"/>
            <a:ext cx="2217202" cy="714372"/>
          </a:xfrm>
        </p:spPr>
        <p:txBody>
          <a:bodyPr>
            <a:normAutofit/>
          </a:bodyPr>
          <a:lstStyle/>
          <a:p>
            <a:pPr algn="ctr"/>
            <a:r>
              <a:rPr lang="es-MX" sz="1800" i="1" dirty="0" err="1" smtClean="0"/>
              <a:t>Antilocapra</a:t>
            </a:r>
            <a:r>
              <a:rPr lang="es-MX" sz="1800" i="1" dirty="0" smtClean="0"/>
              <a:t> mexicana</a:t>
            </a:r>
            <a:br>
              <a:rPr lang="es-MX" sz="1800" i="1" dirty="0" smtClean="0"/>
            </a:br>
            <a:r>
              <a:rPr lang="es-MX" sz="1800" dirty="0" smtClean="0"/>
              <a:t>(Berrendo)</a:t>
            </a:r>
            <a:endParaRPr lang="es-MX" sz="1800" dirty="0"/>
          </a:p>
        </p:txBody>
      </p:sp>
      <p:sp>
        <p:nvSpPr>
          <p:cNvPr id="3" name="2 Marcador de contenido"/>
          <p:cNvSpPr>
            <a:spLocks noGrp="1"/>
          </p:cNvSpPr>
          <p:nvPr>
            <p:ph idx="1"/>
          </p:nvPr>
        </p:nvSpPr>
        <p:spPr>
          <a:xfrm>
            <a:off x="5260758" y="1200730"/>
            <a:ext cx="3883242" cy="5643578"/>
          </a:xfrm>
        </p:spPr>
        <p:txBody>
          <a:bodyPr anchor="ctr">
            <a:normAutofit fontScale="62500" lnSpcReduction="20000"/>
          </a:bodyPr>
          <a:lstStyle/>
          <a:p>
            <a:r>
              <a:rPr lang="es-MX" dirty="0" smtClean="0"/>
              <a:t>Según Alcocer, </a:t>
            </a:r>
            <a:r>
              <a:rPr lang="es-MX" i="1" dirty="0" smtClean="0"/>
              <a:t>et al </a:t>
            </a:r>
            <a:r>
              <a:rPr lang="es-MX" dirty="0" smtClean="0"/>
              <a:t>(2004) estudios muestran que hace 500 años </a:t>
            </a:r>
            <a:r>
              <a:rPr lang="es-MX" dirty="0" smtClean="0">
                <a:solidFill>
                  <a:srgbClr val="FFFF00"/>
                </a:solidFill>
              </a:rPr>
              <a:t>la zona era netamente forestal </a:t>
            </a:r>
            <a:r>
              <a:rPr lang="es-MX" dirty="0" smtClean="0"/>
              <a:t>con un 60% de su extensión ocupada por bosques, y el resto de pastizales</a:t>
            </a:r>
          </a:p>
          <a:p>
            <a:endParaRPr lang="es-MX" dirty="0" smtClean="0"/>
          </a:p>
          <a:p>
            <a:r>
              <a:rPr lang="es-MX" dirty="0" smtClean="0"/>
              <a:t>Para 1983 la superficie forestal se redujo a 21% y el </a:t>
            </a:r>
            <a:r>
              <a:rPr lang="es-MX" dirty="0" smtClean="0">
                <a:solidFill>
                  <a:srgbClr val="FFFF00"/>
                </a:solidFill>
              </a:rPr>
              <a:t>55% de la extensión era ya suelo agrícola</a:t>
            </a:r>
          </a:p>
          <a:p>
            <a:endParaRPr lang="es-MX" dirty="0" smtClean="0">
              <a:solidFill>
                <a:srgbClr val="FFFF00"/>
              </a:solidFill>
            </a:endParaRPr>
          </a:p>
          <a:p>
            <a:r>
              <a:rPr lang="es-MX" dirty="0" smtClean="0"/>
              <a:t>De corroborarse, la región esta sufriendo una</a:t>
            </a:r>
            <a:r>
              <a:rPr lang="es-MX" dirty="0" smtClean="0">
                <a:solidFill>
                  <a:srgbClr val="FFFF00"/>
                </a:solidFill>
              </a:rPr>
              <a:t> transición climática </a:t>
            </a:r>
            <a:r>
              <a:rPr lang="es-MX" dirty="0" smtClean="0"/>
              <a:t>de condiciones templadas a semiáridas</a:t>
            </a:r>
          </a:p>
          <a:p>
            <a:endParaRPr lang="es-MX" dirty="0" smtClean="0"/>
          </a:p>
          <a:p>
            <a:r>
              <a:rPr lang="es-MX" dirty="0" smtClean="0"/>
              <a:t>Algunas especies del Valle de Oriental han </a:t>
            </a:r>
            <a:r>
              <a:rPr lang="es-MX" dirty="0" smtClean="0">
                <a:solidFill>
                  <a:srgbClr val="FFFF00"/>
                </a:solidFill>
              </a:rPr>
              <a:t>desaparecido</a:t>
            </a:r>
            <a:r>
              <a:rPr lang="es-MX" dirty="0" smtClean="0"/>
              <a:t> como muestra del impacto y transformación ambiental (Berrendo)</a:t>
            </a:r>
            <a:endParaRPr lang="es-MX" dirty="0"/>
          </a:p>
        </p:txBody>
      </p:sp>
      <p:sp>
        <p:nvSpPr>
          <p:cNvPr id="5" name="1 Título"/>
          <p:cNvSpPr txBox="1">
            <a:spLocks/>
          </p:cNvSpPr>
          <p:nvPr/>
        </p:nvSpPr>
        <p:spPr>
          <a:xfrm>
            <a:off x="0" y="-27373"/>
            <a:ext cx="9144000" cy="1143000"/>
          </a:xfrm>
          <a:prstGeom prst="rect">
            <a:avLst/>
          </a:prstGeom>
        </p:spPr>
        <p:txBody>
          <a:bodyPr vert="horz" lIns="45720" rIns="4572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MX" sz="4600" b="0" i="0" u="none" strike="noStrike" kern="1200" cap="none" spc="0" normalizeH="0" baseline="0" noProof="0" dirty="0" smtClean="0">
                <a:ln>
                  <a:noFill/>
                </a:ln>
                <a:solidFill>
                  <a:schemeClr val="tx1"/>
                </a:solidFill>
                <a:effectLst/>
                <a:uLnTx/>
                <a:uFillTx/>
                <a:latin typeface="+mj-lt"/>
                <a:ea typeface="+mj-ea"/>
                <a:cs typeface="+mj-cs"/>
              </a:rPr>
              <a:t>Condiciones</a:t>
            </a:r>
            <a:r>
              <a:rPr kumimoji="0" lang="es-MX" sz="4600" b="0" i="0" u="none" strike="noStrike" kern="1200" cap="none" spc="0" normalizeH="0" noProof="0" dirty="0" smtClean="0">
                <a:ln>
                  <a:noFill/>
                </a:ln>
                <a:solidFill>
                  <a:schemeClr val="tx1"/>
                </a:solidFill>
                <a:effectLst/>
                <a:uLnTx/>
                <a:uFillTx/>
                <a:latin typeface="+mj-lt"/>
                <a:ea typeface="+mj-ea"/>
                <a:cs typeface="+mj-cs"/>
              </a:rPr>
              <a:t> ambientales de inicio</a:t>
            </a:r>
            <a:endParaRPr kumimoji="0" lang="es-MX" sz="46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xmlns="" val="3617345017"/>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 0"/>
          <p:cNvPicPr/>
          <p:nvPr/>
        </p:nvPicPr>
        <p:blipFill>
          <a:blip r:embed="rId2" cstate="print"/>
          <a:stretch>
            <a:fillRect/>
          </a:stretch>
        </p:blipFill>
        <p:spPr>
          <a:xfrm>
            <a:off x="14288" y="1200730"/>
            <a:ext cx="5638418" cy="5616194"/>
          </a:xfrm>
          <a:prstGeom prst="rect">
            <a:avLst/>
          </a:prstGeom>
        </p:spPr>
      </p:pic>
      <p:sp>
        <p:nvSpPr>
          <p:cNvPr id="2" name="1 Título"/>
          <p:cNvSpPr>
            <a:spLocks noGrp="1"/>
          </p:cNvSpPr>
          <p:nvPr>
            <p:ph type="title"/>
          </p:nvPr>
        </p:nvSpPr>
        <p:spPr>
          <a:xfrm>
            <a:off x="457200" y="0"/>
            <a:ext cx="8229600" cy="1200730"/>
          </a:xfrm>
        </p:spPr>
        <p:txBody>
          <a:bodyPr anchor="ctr">
            <a:normAutofit/>
          </a:bodyPr>
          <a:lstStyle/>
          <a:p>
            <a:pPr algn="ctr"/>
            <a:r>
              <a:rPr lang="es-MX" dirty="0" smtClean="0"/>
              <a:t>Cuerpos de agua superficial</a:t>
            </a:r>
            <a:endParaRPr lang="es-MX" dirty="0"/>
          </a:p>
        </p:txBody>
      </p:sp>
      <p:sp>
        <p:nvSpPr>
          <p:cNvPr id="3" name="2 Marcador de contenido"/>
          <p:cNvSpPr>
            <a:spLocks noGrp="1"/>
          </p:cNvSpPr>
          <p:nvPr>
            <p:ph idx="1"/>
          </p:nvPr>
        </p:nvSpPr>
        <p:spPr>
          <a:xfrm>
            <a:off x="5292080" y="1200730"/>
            <a:ext cx="3851920" cy="5616194"/>
          </a:xfrm>
        </p:spPr>
        <p:txBody>
          <a:bodyPr anchor="ctr">
            <a:normAutofit fontScale="85000" lnSpcReduction="20000"/>
          </a:bodyPr>
          <a:lstStyle/>
          <a:p>
            <a:r>
              <a:rPr lang="es-MX" dirty="0"/>
              <a:t>En el pasado, </a:t>
            </a:r>
            <a:r>
              <a:rPr lang="es-MX" dirty="0" smtClean="0">
                <a:solidFill>
                  <a:srgbClr val="FFFF00"/>
                </a:solidFill>
              </a:rPr>
              <a:t>la dinámica del ciclo geohidrológico</a:t>
            </a:r>
            <a:r>
              <a:rPr lang="es-MX" dirty="0" smtClean="0"/>
              <a:t> propicio que las descargas naturales del acuífero </a:t>
            </a:r>
            <a:r>
              <a:rPr lang="es-MX" dirty="0" smtClean="0">
                <a:solidFill>
                  <a:srgbClr val="FFFF00"/>
                </a:solidFill>
              </a:rPr>
              <a:t>sustentarán cuerpos de agua </a:t>
            </a:r>
            <a:r>
              <a:rPr lang="es-MX" dirty="0" smtClean="0"/>
              <a:t>como Totolcingo, Salado y </a:t>
            </a:r>
            <a:r>
              <a:rPr lang="es-MX" dirty="0" err="1" smtClean="0"/>
              <a:t>Axalpascos</a:t>
            </a:r>
            <a:endParaRPr lang="es-MX" dirty="0" smtClean="0"/>
          </a:p>
          <a:p>
            <a:r>
              <a:rPr lang="es-MX" dirty="0" smtClean="0"/>
              <a:t>Dicha estabilidad ecosistema permitió el </a:t>
            </a:r>
            <a:r>
              <a:rPr lang="es-MX" dirty="0" smtClean="0">
                <a:solidFill>
                  <a:srgbClr val="FFFF00"/>
                </a:solidFill>
              </a:rPr>
              <a:t>desarrollo de ecosistemas </a:t>
            </a:r>
            <a:r>
              <a:rPr lang="es-MX" dirty="0" smtClean="0"/>
              <a:t>para especies acuáticas y </a:t>
            </a:r>
            <a:r>
              <a:rPr lang="es-MX" dirty="0" err="1" smtClean="0"/>
              <a:t>semiacuáticas</a:t>
            </a:r>
            <a:r>
              <a:rPr lang="es-MX" dirty="0" smtClean="0"/>
              <a:t> endémicas, así como de poblaciones de aves locales y migratorias</a:t>
            </a:r>
          </a:p>
        </p:txBody>
      </p:sp>
    </p:spTree>
    <p:extLst>
      <p:ext uri="{BB962C8B-B14F-4D97-AF65-F5344CB8AC3E}">
        <p14:creationId xmlns:p14="http://schemas.microsoft.com/office/powerpoint/2010/main" xmlns="" val="1463736364"/>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 Marcador de contenido"/>
          <p:cNvSpPr txBox="1">
            <a:spLocks/>
          </p:cNvSpPr>
          <p:nvPr/>
        </p:nvSpPr>
        <p:spPr>
          <a:xfrm>
            <a:off x="0" y="1200730"/>
            <a:ext cx="5652706" cy="5616194"/>
          </a:xfrm>
          <a:prstGeom prst="rect">
            <a:avLst/>
          </a:prstGeom>
        </p:spPr>
        <p:txBody>
          <a:bodyPr vert="horz" anchor="ctr">
            <a:normAutofit fontScale="77500" lnSpcReduction="20000"/>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Char char=""/>
              <a:tabLst/>
              <a:defRPr/>
            </a:pPr>
            <a:r>
              <a:rPr kumimoji="0" lang="es-MX" sz="3000" b="0" i="0" u="none" strike="noStrike" kern="1200" cap="none" spc="0" normalizeH="0" baseline="0" noProof="0" dirty="0" smtClean="0">
                <a:ln>
                  <a:noFill/>
                </a:ln>
                <a:solidFill>
                  <a:schemeClr val="tx1"/>
                </a:solidFill>
                <a:effectLst/>
                <a:uLnTx/>
                <a:uFillTx/>
                <a:latin typeface="+mn-lt"/>
                <a:ea typeface="+mn-ea"/>
                <a:cs typeface="+mn-cs"/>
              </a:rPr>
              <a:t>El </a:t>
            </a:r>
            <a:r>
              <a:rPr kumimoji="0" lang="es-MX" sz="3000" b="0" i="0" u="none" strike="noStrike" kern="1200" cap="none" spc="0" normalizeH="0" baseline="0" noProof="0" dirty="0" smtClean="0">
                <a:ln>
                  <a:noFill/>
                </a:ln>
                <a:solidFill>
                  <a:srgbClr val="FFFF00"/>
                </a:solidFill>
                <a:effectLst/>
                <a:uLnTx/>
                <a:uFillTx/>
                <a:latin typeface="+mn-lt"/>
                <a:ea typeface="+mn-ea"/>
                <a:cs typeface="+mn-cs"/>
              </a:rPr>
              <a:t>cambio en la dinámica del ciclo geohidrológico </a:t>
            </a:r>
            <a:r>
              <a:rPr kumimoji="0" lang="es-MX" sz="3000" b="0" i="0" u="none" strike="noStrike" kern="1200" cap="none" spc="0" normalizeH="0" baseline="0" noProof="0" dirty="0" smtClean="0">
                <a:ln>
                  <a:noFill/>
                </a:ln>
                <a:solidFill>
                  <a:schemeClr val="tx1"/>
                </a:solidFill>
                <a:effectLst/>
                <a:uLnTx/>
                <a:uFillTx/>
                <a:latin typeface="+mn-lt"/>
                <a:ea typeface="+mn-ea"/>
                <a:cs typeface="+mn-cs"/>
              </a:rPr>
              <a:t>derivo</a:t>
            </a:r>
            <a:r>
              <a:rPr kumimoji="0" lang="es-MX" sz="3000" b="0" i="0" u="none" strike="noStrike" kern="1200" cap="none" spc="0" normalizeH="0" noProof="0" dirty="0" smtClean="0">
                <a:ln>
                  <a:noFill/>
                </a:ln>
                <a:solidFill>
                  <a:schemeClr val="tx1"/>
                </a:solidFill>
                <a:effectLst/>
                <a:uLnTx/>
                <a:uFillTx/>
                <a:latin typeface="+mn-lt"/>
                <a:ea typeface="+mn-ea"/>
                <a:cs typeface="+mn-cs"/>
              </a:rPr>
              <a:t> en la disminución de la extensión de cuerpos de agua superficial, que en algunos casos se han convertido en zonas de inundación (Salado)</a:t>
            </a:r>
            <a:endParaRPr kumimoji="0" lang="es-MX" sz="3000" b="0" i="0" u="none" strike="noStrike" kern="1200" cap="none" spc="0" normalizeH="0" baseline="0" noProof="0" dirty="0" smtClean="0">
              <a:ln>
                <a:noFill/>
              </a:ln>
              <a:solidFill>
                <a:schemeClr val="tx1"/>
              </a:solidFill>
              <a:effectLst/>
              <a:uLnTx/>
              <a:uFillTx/>
              <a:latin typeface="+mn-lt"/>
              <a:ea typeface="+mn-ea"/>
              <a:cs typeface="+mn-cs"/>
            </a:endParaRP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Char char=""/>
              <a:tabLst/>
              <a:defRPr/>
            </a:pPr>
            <a:r>
              <a:rPr kumimoji="0" lang="es-MX" sz="3000" b="0" i="0" u="none" strike="noStrike" kern="1200" cap="none" spc="0" normalizeH="0" baseline="0" noProof="0" dirty="0" smtClean="0">
                <a:ln>
                  <a:noFill/>
                </a:ln>
                <a:solidFill>
                  <a:schemeClr val="tx1"/>
                </a:solidFill>
                <a:effectLst/>
                <a:uLnTx/>
                <a:uFillTx/>
                <a:latin typeface="+mn-lt"/>
                <a:ea typeface="+mn-ea"/>
                <a:cs typeface="+mn-cs"/>
              </a:rPr>
              <a:t>Los</a:t>
            </a:r>
            <a:r>
              <a:rPr kumimoji="0" lang="es-MX" sz="3000" b="0" i="0" u="none" strike="noStrike" kern="1200" cap="none" spc="0" normalizeH="0" noProof="0" dirty="0" smtClean="0">
                <a:ln>
                  <a:noFill/>
                </a:ln>
                <a:solidFill>
                  <a:schemeClr val="tx1"/>
                </a:solidFill>
                <a:effectLst/>
                <a:uLnTx/>
                <a:uFillTx/>
                <a:latin typeface="+mn-lt"/>
                <a:ea typeface="+mn-ea"/>
                <a:cs typeface="+mn-cs"/>
              </a:rPr>
              <a:t> cambios en la dinámica de estos cuerpos de agua influye directamente en la </a:t>
            </a:r>
            <a:r>
              <a:rPr kumimoji="0" lang="es-MX" sz="3000" b="0" i="0" u="none" strike="noStrike" kern="1200" cap="none" spc="0" normalizeH="0" noProof="0" dirty="0" smtClean="0">
                <a:ln>
                  <a:noFill/>
                </a:ln>
                <a:solidFill>
                  <a:srgbClr val="FFFF00"/>
                </a:solidFill>
                <a:effectLst/>
                <a:uLnTx/>
                <a:uFillTx/>
                <a:latin typeface="+mn-lt"/>
                <a:ea typeface="+mn-ea"/>
                <a:cs typeface="+mn-cs"/>
              </a:rPr>
              <a:t>disminución y/o desaparición de poblaciones </a:t>
            </a:r>
            <a:r>
              <a:rPr kumimoji="0" lang="es-MX" sz="3000" b="0" i="0" u="none" strike="noStrike" kern="1200" cap="none" spc="0" normalizeH="0" noProof="0" dirty="0" smtClean="0">
                <a:ln>
                  <a:noFill/>
                </a:ln>
                <a:solidFill>
                  <a:schemeClr val="tx1"/>
                </a:solidFill>
                <a:effectLst/>
                <a:uLnTx/>
                <a:uFillTx/>
                <a:latin typeface="+mn-lt"/>
                <a:ea typeface="+mn-ea"/>
                <a:cs typeface="+mn-cs"/>
              </a:rPr>
              <a:t>acuáticas y </a:t>
            </a:r>
            <a:r>
              <a:rPr kumimoji="0" lang="es-MX" sz="3000" b="0" i="0" u="none" strike="noStrike" kern="1200" cap="none" spc="0" normalizeH="0" noProof="0" dirty="0" err="1" smtClean="0">
                <a:ln>
                  <a:noFill/>
                </a:ln>
                <a:solidFill>
                  <a:schemeClr val="tx1"/>
                </a:solidFill>
                <a:effectLst/>
                <a:uLnTx/>
                <a:uFillTx/>
                <a:latin typeface="+mn-lt"/>
                <a:ea typeface="+mn-ea"/>
                <a:cs typeface="+mn-cs"/>
              </a:rPr>
              <a:t>semiacuáticas</a:t>
            </a:r>
            <a:r>
              <a:rPr kumimoji="0" lang="es-MX" sz="3000" b="0" i="0" u="none" strike="noStrike" kern="1200" cap="none" spc="0" normalizeH="0" noProof="0" dirty="0" smtClean="0">
                <a:ln>
                  <a:noFill/>
                </a:ln>
                <a:solidFill>
                  <a:schemeClr val="tx1"/>
                </a:solidFill>
                <a:effectLst/>
                <a:uLnTx/>
                <a:uFillTx/>
                <a:latin typeface="+mn-lt"/>
                <a:ea typeface="+mn-ea"/>
                <a:cs typeface="+mn-cs"/>
              </a:rPr>
              <a:t>, migración de especies de aves y degradación del suelo</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Char char=""/>
              <a:tabLst/>
              <a:defRPr/>
            </a:pPr>
            <a:r>
              <a:rPr lang="es-MX" sz="3000" dirty="0" smtClean="0">
                <a:solidFill>
                  <a:srgbClr val="FFFF00"/>
                </a:solidFill>
              </a:rPr>
              <a:t>Desaparecen</a:t>
            </a:r>
            <a:r>
              <a:rPr lang="es-MX" sz="3000" dirty="0" smtClean="0"/>
              <a:t> algunos </a:t>
            </a:r>
            <a:r>
              <a:rPr lang="es-MX" sz="3000" dirty="0" err="1" smtClean="0"/>
              <a:t>axalapascos</a:t>
            </a:r>
            <a:r>
              <a:rPr lang="es-MX" sz="3000" dirty="0" smtClean="0"/>
              <a:t> y los restantes entran en estado </a:t>
            </a:r>
            <a:r>
              <a:rPr lang="es-MX" sz="3000" dirty="0" smtClean="0">
                <a:solidFill>
                  <a:srgbClr val="FFFF00"/>
                </a:solidFill>
              </a:rPr>
              <a:t>precautorio</a:t>
            </a:r>
            <a:endParaRPr kumimoji="0" lang="es-MX" sz="3000" b="0" i="0" u="none" strike="noStrike" kern="1200" cap="none" spc="0" normalizeH="0" noProof="0" dirty="0" smtClean="0">
              <a:ln>
                <a:noFill/>
              </a:ln>
              <a:solidFill>
                <a:srgbClr val="FFFF00"/>
              </a:solidFill>
              <a:effectLst/>
              <a:uLnTx/>
              <a:uFillTx/>
              <a:latin typeface="+mn-lt"/>
              <a:ea typeface="+mn-ea"/>
              <a:cs typeface="+mn-cs"/>
            </a:endParaRP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Char char=""/>
              <a:tabLst/>
              <a:defRPr/>
            </a:pPr>
            <a:r>
              <a:rPr lang="es-MX" sz="3000" baseline="0" dirty="0" smtClean="0"/>
              <a:t>Se</a:t>
            </a:r>
            <a:r>
              <a:rPr lang="es-MX" sz="3000" dirty="0" smtClean="0"/>
              <a:t> han iniciado procesos de </a:t>
            </a:r>
            <a:r>
              <a:rPr lang="es-MX" sz="3000" dirty="0" smtClean="0">
                <a:solidFill>
                  <a:srgbClr val="FFFF00"/>
                </a:solidFill>
              </a:rPr>
              <a:t>desertificación</a:t>
            </a:r>
            <a:r>
              <a:rPr lang="es-MX" sz="3000" dirty="0" smtClean="0"/>
              <a:t> puntual</a:t>
            </a:r>
            <a:endParaRPr kumimoji="0" lang="es-MX" sz="30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170" name="Imagen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52706" y="1220447"/>
            <a:ext cx="3491294" cy="27501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1 Título"/>
          <p:cNvSpPr txBox="1">
            <a:spLocks/>
          </p:cNvSpPr>
          <p:nvPr/>
        </p:nvSpPr>
        <p:spPr>
          <a:xfrm>
            <a:off x="107504" y="0"/>
            <a:ext cx="8893652" cy="1143000"/>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MX" sz="3800" b="0" i="0" u="none" strike="noStrike" kern="1200" cap="none" spc="0" normalizeH="0" baseline="0" noProof="0" dirty="0" smtClean="0">
                <a:ln>
                  <a:noFill/>
                </a:ln>
                <a:solidFill>
                  <a:schemeClr val="tx1"/>
                </a:solidFill>
                <a:effectLst/>
                <a:uLnTx/>
                <a:uFillTx/>
                <a:latin typeface="+mj-lt"/>
                <a:ea typeface="+mj-ea"/>
                <a:cs typeface="+mj-cs"/>
              </a:rPr>
              <a:t>Impactos en cuerpos de agua superficial por aprovechamientos subterráneos</a:t>
            </a:r>
            <a:endParaRPr kumimoji="0" lang="es-MX" sz="3800" b="0" i="0" u="none" strike="noStrike" kern="1200" cap="none" spc="0" normalizeH="0" baseline="0" noProof="0" dirty="0">
              <a:ln>
                <a:noFill/>
              </a:ln>
              <a:solidFill>
                <a:schemeClr val="tx1"/>
              </a:solidFill>
              <a:effectLst/>
              <a:uLnTx/>
              <a:uFillTx/>
              <a:latin typeface="+mj-lt"/>
              <a:ea typeface="+mj-ea"/>
              <a:cs typeface="+mj-cs"/>
            </a:endParaRPr>
          </a:p>
        </p:txBody>
      </p:sp>
      <p:pic>
        <p:nvPicPr>
          <p:cNvPr id="7" name="Imagen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52706" y="3979416"/>
            <a:ext cx="3491294" cy="28375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96235974"/>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6158" y="0"/>
            <a:ext cx="9160157" cy="1143000"/>
          </a:xfrm>
        </p:spPr>
        <p:txBody>
          <a:bodyPr>
            <a:noAutofit/>
          </a:bodyPr>
          <a:lstStyle/>
          <a:p>
            <a:pPr algn="ctr"/>
            <a:r>
              <a:rPr lang="es-MX" sz="3200" dirty="0" smtClean="0"/>
              <a:t>Impactos geohidrológicos por abatimiento del nivel estático y cambio de uso de suelo</a:t>
            </a:r>
            <a:endParaRPr lang="es-MX" sz="3200" dirty="0"/>
          </a:p>
        </p:txBody>
      </p:sp>
      <p:sp>
        <p:nvSpPr>
          <p:cNvPr id="5" name="4 Marcador de texto"/>
          <p:cNvSpPr>
            <a:spLocks noGrp="1"/>
          </p:cNvSpPr>
          <p:nvPr>
            <p:ph type="body" idx="1"/>
          </p:nvPr>
        </p:nvSpPr>
        <p:spPr>
          <a:xfrm>
            <a:off x="14288" y="1628800"/>
            <a:ext cx="4485704" cy="502920"/>
          </a:xfrm>
        </p:spPr>
        <p:txBody>
          <a:bodyPr/>
          <a:lstStyle/>
          <a:p>
            <a:pPr algn="ctr"/>
            <a:r>
              <a:rPr lang="es-MX" dirty="0" smtClean="0">
                <a:solidFill>
                  <a:schemeClr val="tx1"/>
                </a:solidFill>
              </a:rPr>
              <a:t>Situación Original</a:t>
            </a:r>
            <a:endParaRPr lang="es-MX" dirty="0">
              <a:solidFill>
                <a:schemeClr val="tx1"/>
              </a:solidFill>
            </a:endParaRPr>
          </a:p>
        </p:txBody>
      </p:sp>
      <p:sp>
        <p:nvSpPr>
          <p:cNvPr id="7" name="6 Marcador de texto"/>
          <p:cNvSpPr>
            <a:spLocks noGrp="1"/>
          </p:cNvSpPr>
          <p:nvPr>
            <p:ph type="body" sz="half" idx="3"/>
          </p:nvPr>
        </p:nvSpPr>
        <p:spPr>
          <a:xfrm>
            <a:off x="4628070" y="1700808"/>
            <a:ext cx="4041775" cy="648072"/>
          </a:xfrm>
        </p:spPr>
        <p:txBody>
          <a:bodyPr/>
          <a:lstStyle/>
          <a:p>
            <a:pPr algn="ctr"/>
            <a:r>
              <a:rPr lang="es-MX" dirty="0" smtClean="0">
                <a:solidFill>
                  <a:schemeClr val="tx1"/>
                </a:solidFill>
              </a:rPr>
              <a:t>Situación actual durante estiaje y años secos</a:t>
            </a:r>
            <a:endParaRPr lang="es-MX" dirty="0">
              <a:solidFill>
                <a:schemeClr val="tx1"/>
              </a:solidFill>
            </a:endParaRPr>
          </a:p>
        </p:txBody>
      </p:sp>
      <p:pic>
        <p:nvPicPr>
          <p:cNvPr id="11" name="Imagen 2"/>
          <p:cNvPicPr>
            <a:picLocks noGrp="1" noChangeAspect="1" noChangeArrowheads="1"/>
          </p:cNvPicPr>
          <p:nvPr>
            <p:ph sz="quarter" idx="2"/>
          </p:nvPr>
        </p:nvPicPr>
        <p:blipFill>
          <a:blip r:embed="rId2" cstate="print">
            <a:extLst>
              <a:ext uri="{28A0092B-C50C-407E-A947-70E740481C1C}">
                <a14:useLocalDpi xmlns:a14="http://schemas.microsoft.com/office/drawing/2010/main" xmlns="" val="0"/>
              </a:ext>
            </a:extLst>
          </a:blip>
          <a:stretch>
            <a:fillRect/>
          </a:stretch>
        </p:blipFill>
        <p:spPr bwMode="auto">
          <a:xfrm>
            <a:off x="36512" y="2691677"/>
            <a:ext cx="4460876" cy="3983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Imagen 3"/>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bwMode="auto">
          <a:xfrm>
            <a:off x="4537521" y="2702126"/>
            <a:ext cx="4498975" cy="39931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6375273"/>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0" y="0"/>
            <a:ext cx="8786842" cy="369332"/>
          </a:xfrm>
          <a:prstGeom prst="rect">
            <a:avLst/>
          </a:prstGeom>
          <a:noFill/>
        </p:spPr>
        <p:txBody>
          <a:bodyPr wrap="square" rtlCol="0">
            <a:spAutoFit/>
          </a:bodyPr>
          <a:lstStyle/>
          <a:p>
            <a:pPr algn="ctr"/>
            <a:r>
              <a:rPr lang="es-MX" b="1" dirty="0" smtClean="0"/>
              <a:t>Población económicamente activa ocupada = 175,658 habitantes</a:t>
            </a:r>
            <a:endParaRPr lang="es-MX" b="1" dirty="0"/>
          </a:p>
        </p:txBody>
      </p:sp>
      <p:pic>
        <p:nvPicPr>
          <p:cNvPr id="16385" name="Picture 1" descr="C:\Plan_manejo_HLP\9_imagenes\Figura 7. Distribución de la PEA por sector.jpg"/>
          <p:cNvPicPr>
            <a:picLocks noChangeAspect="1" noChangeArrowheads="1"/>
          </p:cNvPicPr>
          <p:nvPr/>
        </p:nvPicPr>
        <p:blipFill>
          <a:blip r:embed="rId3" cstate="print"/>
          <a:srcRect l="4263" t="6533" r="21094" b="10616"/>
          <a:stretch>
            <a:fillRect/>
          </a:stretch>
        </p:blipFill>
        <p:spPr bwMode="auto">
          <a:xfrm>
            <a:off x="1" y="290765"/>
            <a:ext cx="9144000" cy="6567259"/>
          </a:xfrm>
          <a:prstGeom prst="rect">
            <a:avLst/>
          </a:prstGeom>
          <a:noFill/>
        </p:spPr>
      </p:pic>
      <p:sp>
        <p:nvSpPr>
          <p:cNvPr id="4" name="3 CuadroTexto"/>
          <p:cNvSpPr txBox="1"/>
          <p:nvPr/>
        </p:nvSpPr>
        <p:spPr>
          <a:xfrm>
            <a:off x="5364088" y="6611779"/>
            <a:ext cx="3779912" cy="246221"/>
          </a:xfrm>
          <a:prstGeom prst="rect">
            <a:avLst/>
          </a:prstGeom>
          <a:noFill/>
        </p:spPr>
        <p:txBody>
          <a:bodyPr wrap="square" rtlCol="0">
            <a:spAutoFit/>
          </a:bodyPr>
          <a:lstStyle/>
          <a:p>
            <a:pPr algn="r"/>
            <a:r>
              <a:rPr lang="es-MX" sz="1000" b="1" dirty="0" smtClean="0"/>
              <a:t>FUENTE:  CENSO DEL 2000</a:t>
            </a:r>
            <a:endParaRPr lang="es-MX" sz="1000" b="1" dirty="0"/>
          </a:p>
        </p:txBody>
      </p:sp>
    </p:spTree>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48 Conector recto"/>
          <p:cNvCxnSpPr/>
          <p:nvPr/>
        </p:nvCxnSpPr>
        <p:spPr>
          <a:xfrm>
            <a:off x="4214810" y="1428736"/>
            <a:ext cx="3429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50 Conector recto"/>
          <p:cNvCxnSpPr/>
          <p:nvPr/>
        </p:nvCxnSpPr>
        <p:spPr>
          <a:xfrm rot="5400000">
            <a:off x="5679289" y="3393281"/>
            <a:ext cx="39290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49 Conector recto"/>
          <p:cNvCxnSpPr/>
          <p:nvPr/>
        </p:nvCxnSpPr>
        <p:spPr>
          <a:xfrm rot="5400000">
            <a:off x="1750199" y="3893347"/>
            <a:ext cx="49292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42 Conector recto"/>
          <p:cNvCxnSpPr/>
          <p:nvPr/>
        </p:nvCxnSpPr>
        <p:spPr>
          <a:xfrm rot="5400000" flipH="1" flipV="1">
            <a:off x="3382772" y="3714752"/>
            <a:ext cx="54292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41 Conector recto"/>
          <p:cNvCxnSpPr/>
          <p:nvPr/>
        </p:nvCxnSpPr>
        <p:spPr>
          <a:xfrm rot="5400000" flipH="1" flipV="1">
            <a:off x="1785918" y="1714488"/>
            <a:ext cx="14287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40 Conector recto"/>
          <p:cNvCxnSpPr/>
          <p:nvPr/>
        </p:nvCxnSpPr>
        <p:spPr>
          <a:xfrm rot="5400000" flipH="1" flipV="1">
            <a:off x="-32" y="2143116"/>
            <a:ext cx="22860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1 CuadroTexto"/>
          <p:cNvSpPr txBox="1"/>
          <p:nvPr/>
        </p:nvSpPr>
        <p:spPr>
          <a:xfrm>
            <a:off x="714348" y="1156431"/>
            <a:ext cx="1000132" cy="5810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100" dirty="0">
                <a:latin typeface="Calibri" pitchFamily="34" charset="0"/>
              </a:rPr>
              <a:t>GALERIAS</a:t>
            </a:r>
          </a:p>
        </p:txBody>
      </p:sp>
      <p:sp>
        <p:nvSpPr>
          <p:cNvPr id="5" name="1 CuadroTexto"/>
          <p:cNvSpPr txBox="1"/>
          <p:nvPr/>
        </p:nvSpPr>
        <p:spPr>
          <a:xfrm>
            <a:off x="2000232" y="1151113"/>
            <a:ext cx="1109664" cy="5810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CAUCES SUPERFICIALES </a:t>
            </a:r>
            <a:endParaRPr lang="es-MX" sz="1100" dirty="0">
              <a:latin typeface="Calibri" pitchFamily="34" charset="0"/>
            </a:endParaRPr>
          </a:p>
        </p:txBody>
      </p:sp>
      <p:sp>
        <p:nvSpPr>
          <p:cNvPr id="6" name="1 CuadroTexto"/>
          <p:cNvSpPr txBox="1"/>
          <p:nvPr/>
        </p:nvSpPr>
        <p:spPr>
          <a:xfrm>
            <a:off x="714348" y="2928934"/>
            <a:ext cx="1000132" cy="581025"/>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CAMBIOS EN CALIDAD DE AGUA </a:t>
            </a:r>
            <a:endParaRPr lang="es-MX" sz="1100" dirty="0">
              <a:latin typeface="Calibri" pitchFamily="34" charset="0"/>
            </a:endParaRPr>
          </a:p>
        </p:txBody>
      </p:sp>
      <p:sp>
        <p:nvSpPr>
          <p:cNvPr id="7" name="1 CuadroTexto"/>
          <p:cNvSpPr txBox="1"/>
          <p:nvPr/>
        </p:nvSpPr>
        <p:spPr>
          <a:xfrm>
            <a:off x="714348" y="2000240"/>
            <a:ext cx="1000132" cy="581025"/>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DISMINUCIÓN DE CAUDAL </a:t>
            </a:r>
            <a:endParaRPr lang="es-MX" sz="1100" dirty="0">
              <a:latin typeface="Calibri" pitchFamily="34" charset="0"/>
            </a:endParaRPr>
          </a:p>
        </p:txBody>
      </p:sp>
      <p:sp>
        <p:nvSpPr>
          <p:cNvPr id="8" name="1 CuadroTexto"/>
          <p:cNvSpPr txBox="1"/>
          <p:nvPr/>
        </p:nvSpPr>
        <p:spPr>
          <a:xfrm>
            <a:off x="3428992" y="5081594"/>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Erosión eólica (Tolvaneras)</a:t>
            </a:r>
            <a:endParaRPr lang="es-MX" sz="1100" dirty="0">
              <a:latin typeface="Calibri" pitchFamily="34" charset="0"/>
            </a:endParaRPr>
          </a:p>
        </p:txBody>
      </p:sp>
      <p:sp>
        <p:nvSpPr>
          <p:cNvPr id="9" name="1 CuadroTexto"/>
          <p:cNvSpPr txBox="1"/>
          <p:nvPr/>
        </p:nvSpPr>
        <p:spPr>
          <a:xfrm>
            <a:off x="3428992" y="4438652"/>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Perdida de especies nativas</a:t>
            </a:r>
            <a:endParaRPr lang="es-MX" sz="1100" dirty="0">
              <a:latin typeface="Calibri" pitchFamily="34" charset="0"/>
            </a:endParaRPr>
          </a:p>
        </p:txBody>
      </p:sp>
      <p:sp>
        <p:nvSpPr>
          <p:cNvPr id="10" name="1 CuadroTexto"/>
          <p:cNvSpPr txBox="1"/>
          <p:nvPr/>
        </p:nvSpPr>
        <p:spPr>
          <a:xfrm>
            <a:off x="3428992" y="3795710"/>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Pérdida de hábitat (Anfibios)</a:t>
            </a:r>
            <a:endParaRPr lang="es-MX" sz="1100" dirty="0">
              <a:latin typeface="Calibri" pitchFamily="34" charset="0"/>
            </a:endParaRPr>
          </a:p>
        </p:txBody>
      </p:sp>
      <p:sp>
        <p:nvSpPr>
          <p:cNvPr id="11" name="1 CuadroTexto"/>
          <p:cNvSpPr txBox="1"/>
          <p:nvPr/>
        </p:nvSpPr>
        <p:spPr>
          <a:xfrm>
            <a:off x="3428992" y="3152768"/>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Pérdida de hábitat (Aves)</a:t>
            </a:r>
            <a:endParaRPr lang="es-MX" sz="1100" dirty="0">
              <a:latin typeface="Calibri" pitchFamily="34" charset="0"/>
            </a:endParaRPr>
          </a:p>
        </p:txBody>
      </p:sp>
      <p:sp>
        <p:nvSpPr>
          <p:cNvPr id="12" name="1 CuadroTexto"/>
          <p:cNvSpPr txBox="1"/>
          <p:nvPr/>
        </p:nvSpPr>
        <p:spPr>
          <a:xfrm>
            <a:off x="3428992" y="2509826"/>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b="1" dirty="0" smtClean="0">
                <a:latin typeface="Calibri" pitchFamily="34" charset="0"/>
              </a:rPr>
              <a:t>Disminución o pérdida total del espejo de agua</a:t>
            </a:r>
            <a:endParaRPr lang="es-MX" sz="1100" b="1" dirty="0">
              <a:latin typeface="Calibri" pitchFamily="34" charset="0"/>
            </a:endParaRPr>
          </a:p>
        </p:txBody>
      </p:sp>
      <p:sp>
        <p:nvSpPr>
          <p:cNvPr id="13" name="1 CuadroTexto"/>
          <p:cNvSpPr txBox="1"/>
          <p:nvPr/>
        </p:nvSpPr>
        <p:spPr>
          <a:xfrm>
            <a:off x="6929454" y="2000240"/>
            <a:ext cx="1609730" cy="357189"/>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AXALAPASCOS</a:t>
            </a:r>
            <a:endParaRPr lang="es-MX" sz="1100" dirty="0">
              <a:latin typeface="Calibri" pitchFamily="34" charset="0"/>
            </a:endParaRPr>
          </a:p>
        </p:txBody>
      </p:sp>
      <p:sp>
        <p:nvSpPr>
          <p:cNvPr id="14" name="1 CuadroTexto"/>
          <p:cNvSpPr txBox="1"/>
          <p:nvPr/>
        </p:nvSpPr>
        <p:spPr>
          <a:xfrm>
            <a:off x="5493697" y="2000240"/>
            <a:ext cx="1181102" cy="295273"/>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EL SALADO</a:t>
            </a:r>
            <a:endParaRPr lang="es-MX" sz="1100" dirty="0">
              <a:latin typeface="Calibri" pitchFamily="34" charset="0"/>
            </a:endParaRPr>
          </a:p>
        </p:txBody>
      </p:sp>
      <p:sp>
        <p:nvSpPr>
          <p:cNvPr id="15" name="1 CuadroTexto"/>
          <p:cNvSpPr txBox="1"/>
          <p:nvPr/>
        </p:nvSpPr>
        <p:spPr>
          <a:xfrm>
            <a:off x="3428992" y="2000240"/>
            <a:ext cx="1643074" cy="295273"/>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EL CARMEN</a:t>
            </a:r>
            <a:endParaRPr lang="es-MX" sz="1100" dirty="0">
              <a:latin typeface="Calibri" pitchFamily="34" charset="0"/>
            </a:endParaRPr>
          </a:p>
        </p:txBody>
      </p:sp>
      <p:sp>
        <p:nvSpPr>
          <p:cNvPr id="16" name="1 CuadroTexto"/>
          <p:cNvSpPr txBox="1"/>
          <p:nvPr/>
        </p:nvSpPr>
        <p:spPr>
          <a:xfrm>
            <a:off x="5471006" y="1133463"/>
            <a:ext cx="1252540" cy="5810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s-MX" dirty="0" smtClean="0">
              <a:latin typeface="Calibri" pitchFamily="34" charset="0"/>
            </a:endParaRPr>
          </a:p>
          <a:p>
            <a:pPr algn="ctr"/>
            <a:r>
              <a:rPr lang="es-MX" dirty="0" smtClean="0">
                <a:latin typeface="Calibri" pitchFamily="34" charset="0"/>
              </a:rPr>
              <a:t>CUERPOS SUPERFICIALES</a:t>
            </a:r>
          </a:p>
          <a:p>
            <a:endParaRPr lang="es-MX" sz="1100" dirty="0">
              <a:latin typeface="Calibri" pitchFamily="34" charset="0"/>
            </a:endParaRPr>
          </a:p>
        </p:txBody>
      </p:sp>
      <p:sp>
        <p:nvSpPr>
          <p:cNvPr id="17" name="1 CuadroTexto"/>
          <p:cNvSpPr txBox="1"/>
          <p:nvPr/>
        </p:nvSpPr>
        <p:spPr>
          <a:xfrm>
            <a:off x="2000232" y="2000240"/>
            <a:ext cx="1143008" cy="58102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SIN IMPACTO</a:t>
            </a:r>
            <a:endParaRPr lang="es-MX" sz="1100" dirty="0">
              <a:latin typeface="Calibri" pitchFamily="34" charset="0"/>
            </a:endParaRPr>
          </a:p>
        </p:txBody>
      </p:sp>
      <p:sp>
        <p:nvSpPr>
          <p:cNvPr id="18" name="1 CuadroTexto"/>
          <p:cNvSpPr txBox="1"/>
          <p:nvPr/>
        </p:nvSpPr>
        <p:spPr>
          <a:xfrm>
            <a:off x="3428992" y="5724537"/>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Degradación edáfica (Salinización)</a:t>
            </a:r>
            <a:endParaRPr lang="es-MX" sz="1100" dirty="0">
              <a:latin typeface="Calibri" pitchFamily="34" charset="0"/>
            </a:endParaRPr>
          </a:p>
        </p:txBody>
      </p:sp>
      <p:sp>
        <p:nvSpPr>
          <p:cNvPr id="19" name="1 CuadroTexto"/>
          <p:cNvSpPr txBox="1"/>
          <p:nvPr/>
        </p:nvSpPr>
        <p:spPr>
          <a:xfrm>
            <a:off x="3428992" y="6357958"/>
            <a:ext cx="3429024" cy="357190"/>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Desertificación</a:t>
            </a:r>
            <a:endParaRPr lang="es-MX" sz="1100" dirty="0">
              <a:latin typeface="Calibri" pitchFamily="34" charset="0"/>
            </a:endParaRPr>
          </a:p>
        </p:txBody>
      </p:sp>
      <p:sp>
        <p:nvSpPr>
          <p:cNvPr id="20" name="1 CuadroTexto"/>
          <p:cNvSpPr txBox="1"/>
          <p:nvPr/>
        </p:nvSpPr>
        <p:spPr>
          <a:xfrm>
            <a:off x="5493697" y="3155284"/>
            <a:ext cx="1181102"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Cambio de uso de suelo </a:t>
            </a:r>
            <a:endParaRPr lang="es-MX" sz="1100" dirty="0">
              <a:latin typeface="Calibri" pitchFamily="34" charset="0"/>
            </a:endParaRPr>
          </a:p>
        </p:txBody>
      </p:sp>
      <p:sp>
        <p:nvSpPr>
          <p:cNvPr id="21" name="1 CuadroTexto"/>
          <p:cNvSpPr txBox="1"/>
          <p:nvPr/>
        </p:nvSpPr>
        <p:spPr>
          <a:xfrm>
            <a:off x="6929454" y="3798226"/>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Pérdida de especies nativas </a:t>
            </a:r>
            <a:endParaRPr lang="es-MX" sz="1100" dirty="0">
              <a:latin typeface="Calibri" pitchFamily="34" charset="0"/>
            </a:endParaRPr>
          </a:p>
        </p:txBody>
      </p:sp>
      <p:sp>
        <p:nvSpPr>
          <p:cNvPr id="22" name="1 CuadroTexto"/>
          <p:cNvSpPr txBox="1"/>
          <p:nvPr/>
        </p:nvSpPr>
        <p:spPr>
          <a:xfrm>
            <a:off x="6929454" y="3155283"/>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Perdida de hábitat </a:t>
            </a:r>
            <a:endParaRPr lang="es-MX" sz="1100" dirty="0">
              <a:latin typeface="Calibri" pitchFamily="34" charset="0"/>
            </a:endParaRPr>
          </a:p>
        </p:txBody>
      </p:sp>
      <p:sp>
        <p:nvSpPr>
          <p:cNvPr id="23" name="1 CuadroTexto"/>
          <p:cNvSpPr txBox="1"/>
          <p:nvPr/>
        </p:nvSpPr>
        <p:spPr>
          <a:xfrm>
            <a:off x="5493697" y="5084110"/>
            <a:ext cx="1181102"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Erosión eólica (Tolvaneras) </a:t>
            </a:r>
            <a:endParaRPr lang="es-MX" sz="1100" dirty="0">
              <a:latin typeface="Calibri" pitchFamily="34" charset="0"/>
            </a:endParaRPr>
          </a:p>
        </p:txBody>
      </p:sp>
      <p:sp>
        <p:nvSpPr>
          <p:cNvPr id="24" name="1 CuadroTexto"/>
          <p:cNvSpPr txBox="1"/>
          <p:nvPr/>
        </p:nvSpPr>
        <p:spPr>
          <a:xfrm>
            <a:off x="5493697" y="4441168"/>
            <a:ext cx="1181102"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Pérdida de especies nativas </a:t>
            </a:r>
            <a:endParaRPr lang="es-MX" sz="1100" dirty="0">
              <a:latin typeface="Calibri" pitchFamily="34" charset="0"/>
            </a:endParaRPr>
          </a:p>
        </p:txBody>
      </p:sp>
      <p:sp>
        <p:nvSpPr>
          <p:cNvPr id="25" name="1 CuadroTexto"/>
          <p:cNvSpPr txBox="1"/>
          <p:nvPr/>
        </p:nvSpPr>
        <p:spPr>
          <a:xfrm>
            <a:off x="5493697" y="3798226"/>
            <a:ext cx="1181102"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Pérdida de hábitat </a:t>
            </a:r>
            <a:endParaRPr lang="es-MX" sz="1100" dirty="0">
              <a:latin typeface="Calibri" pitchFamily="34" charset="0"/>
            </a:endParaRPr>
          </a:p>
        </p:txBody>
      </p:sp>
      <p:sp>
        <p:nvSpPr>
          <p:cNvPr id="26" name="1 CuadroTexto"/>
          <p:cNvSpPr txBox="1"/>
          <p:nvPr/>
        </p:nvSpPr>
        <p:spPr>
          <a:xfrm>
            <a:off x="6929454" y="4441168"/>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Cambio en calidad de agua </a:t>
            </a:r>
            <a:endParaRPr lang="es-MX" sz="1100" dirty="0">
              <a:latin typeface="Calibri" pitchFamily="34" charset="0"/>
            </a:endParaRPr>
          </a:p>
        </p:txBody>
      </p:sp>
      <p:sp>
        <p:nvSpPr>
          <p:cNvPr id="27" name="1 CuadroTexto"/>
          <p:cNvSpPr txBox="1"/>
          <p:nvPr/>
        </p:nvSpPr>
        <p:spPr>
          <a:xfrm>
            <a:off x="6929454" y="5084109"/>
            <a:ext cx="1643074" cy="416593"/>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dirty="0" smtClean="0">
                <a:latin typeface="Calibri" pitchFamily="34" charset="0"/>
              </a:rPr>
              <a:t>Pérdida de escenario natural (Turismo) </a:t>
            </a:r>
            <a:endParaRPr lang="es-MX" sz="1100" dirty="0">
              <a:latin typeface="Calibri" pitchFamily="34" charset="0"/>
            </a:endParaRPr>
          </a:p>
        </p:txBody>
      </p:sp>
      <p:sp>
        <p:nvSpPr>
          <p:cNvPr id="28" name="1 CuadroTexto"/>
          <p:cNvSpPr txBox="1"/>
          <p:nvPr/>
        </p:nvSpPr>
        <p:spPr>
          <a:xfrm>
            <a:off x="714348" y="214290"/>
            <a:ext cx="7929618" cy="581025"/>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600" b="1" dirty="0" smtClean="0">
                <a:latin typeface="Calibri" pitchFamily="34" charset="0"/>
              </a:rPr>
              <a:t>DISMINUCIÓN DE NIVEL FREÁTICO EN AGUAS SUBTERRÁNEAS ACUÍFERO HUAMANTLA – LIBRES ORIENTAL - PEROTE</a:t>
            </a:r>
          </a:p>
          <a:p>
            <a:endParaRPr lang="es-MX" sz="1100" dirty="0">
              <a:latin typeface="Calibri" pitchFamily="34" charset="0"/>
            </a:endParaRPr>
          </a:p>
        </p:txBody>
      </p:sp>
      <p:cxnSp>
        <p:nvCxnSpPr>
          <p:cNvPr id="30" name="29 Conector recto"/>
          <p:cNvCxnSpPr/>
          <p:nvPr/>
        </p:nvCxnSpPr>
        <p:spPr>
          <a:xfrm>
            <a:off x="1142976" y="1000108"/>
            <a:ext cx="49292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rot="5400000" flipH="1" flipV="1">
            <a:off x="4464843" y="892951"/>
            <a:ext cx="214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1 CuadroTexto"/>
          <p:cNvSpPr txBox="1"/>
          <p:nvPr/>
        </p:nvSpPr>
        <p:spPr>
          <a:xfrm>
            <a:off x="5460353" y="2500306"/>
            <a:ext cx="1223690"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b="1" dirty="0" smtClean="0">
                <a:latin typeface="Calibri" pitchFamily="34" charset="0"/>
              </a:rPr>
              <a:t>Pérdida total del espejo de agua</a:t>
            </a:r>
            <a:endParaRPr lang="es-MX" sz="1100" b="1" dirty="0">
              <a:latin typeface="Calibri" pitchFamily="34" charset="0"/>
            </a:endParaRPr>
          </a:p>
        </p:txBody>
      </p:sp>
      <p:sp>
        <p:nvSpPr>
          <p:cNvPr id="61" name="1 CuadroTexto"/>
          <p:cNvSpPr txBox="1"/>
          <p:nvPr/>
        </p:nvSpPr>
        <p:spPr>
          <a:xfrm>
            <a:off x="6906763" y="2500306"/>
            <a:ext cx="1643074" cy="428628"/>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b="1" dirty="0" smtClean="0">
                <a:latin typeface="Calibri" pitchFamily="34" charset="0"/>
              </a:rPr>
              <a:t>Disminución o pérdida total del espejo de agua</a:t>
            </a:r>
            <a:endParaRPr lang="es-MX" sz="1100" b="1" dirty="0">
              <a:latin typeface="Calibri" pitchFamily="34" charset="0"/>
            </a:endParaRPr>
          </a:p>
        </p:txBody>
      </p:sp>
    </p:spTree>
    <p:extLst>
      <p:ext uri="{BB962C8B-B14F-4D97-AF65-F5344CB8AC3E}">
        <p14:creationId xmlns:p14="http://schemas.microsoft.com/office/powerpoint/2010/main" xmlns="" val="687921455"/>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Imagen 4"/>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7439" r="16873"/>
          <a:stretch/>
        </p:blipFill>
        <p:spPr bwMode="auto">
          <a:xfrm>
            <a:off x="0" y="-318880"/>
            <a:ext cx="9144000" cy="7176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3 Título"/>
          <p:cNvSpPr>
            <a:spLocks noGrp="1"/>
          </p:cNvSpPr>
          <p:nvPr>
            <p:ph type="title"/>
          </p:nvPr>
        </p:nvSpPr>
        <p:spPr>
          <a:xfrm>
            <a:off x="0" y="0"/>
            <a:ext cx="5652706" cy="1200730"/>
          </a:xfrm>
          <a:solidFill>
            <a:srgbClr val="0070C0"/>
          </a:solidFill>
        </p:spPr>
        <p:txBody>
          <a:bodyPr anchor="ctr">
            <a:noAutofit/>
          </a:bodyPr>
          <a:lstStyle/>
          <a:p>
            <a:pPr algn="ctr"/>
            <a:r>
              <a:rPr lang="es-MX" sz="2800" dirty="0" smtClean="0"/>
              <a:t>Ubicación de las Lagunas - Cráter</a:t>
            </a:r>
            <a:endParaRPr lang="es-MX" sz="2800" dirty="0"/>
          </a:p>
        </p:txBody>
      </p:sp>
      <p:sp>
        <p:nvSpPr>
          <p:cNvPr id="22" name="2 Marcador de contenido"/>
          <p:cNvSpPr>
            <a:spLocks noGrp="1"/>
          </p:cNvSpPr>
          <p:nvPr>
            <p:ph idx="1"/>
          </p:nvPr>
        </p:nvSpPr>
        <p:spPr>
          <a:xfrm>
            <a:off x="5652706" y="3356992"/>
            <a:ext cx="3491295" cy="3531171"/>
          </a:xfrm>
          <a:solidFill>
            <a:schemeClr val="accent1">
              <a:alpha val="65000"/>
            </a:schemeClr>
          </a:solidFill>
        </p:spPr>
        <p:txBody>
          <a:bodyPr>
            <a:normAutofit lnSpcReduction="10000"/>
          </a:bodyPr>
          <a:lstStyle/>
          <a:p>
            <a:r>
              <a:rPr lang="es-MX" sz="2400" dirty="0" smtClean="0"/>
              <a:t>Existen dos lagos cráter desecados, </a:t>
            </a:r>
          </a:p>
          <a:p>
            <a:r>
              <a:rPr lang="es-MX" sz="2400" dirty="0" smtClean="0"/>
              <a:t>La laguna de </a:t>
            </a:r>
            <a:r>
              <a:rPr lang="es-MX" sz="2400" dirty="0" err="1" smtClean="0"/>
              <a:t>Tecuitlapa</a:t>
            </a:r>
            <a:r>
              <a:rPr lang="es-MX" sz="2400" dirty="0" smtClean="0"/>
              <a:t>, de poca profundidad, puede desaparecer si los niveles piezométricos del acuífero descienden en las siguientes décadas</a:t>
            </a:r>
            <a:endParaRPr lang="es-MX" sz="2400" dirty="0"/>
          </a:p>
        </p:txBody>
      </p:sp>
      <p:pic>
        <p:nvPicPr>
          <p:cNvPr id="17" name="Imagen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869161"/>
            <a:ext cx="2275774" cy="19888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1 Forma libre"/>
          <p:cNvSpPr/>
          <p:nvPr/>
        </p:nvSpPr>
        <p:spPr>
          <a:xfrm>
            <a:off x="2264229" y="4865914"/>
            <a:ext cx="2275114" cy="1981200"/>
          </a:xfrm>
          <a:custGeom>
            <a:avLst/>
            <a:gdLst>
              <a:gd name="connsiteX0" fmla="*/ 10885 w 2275114"/>
              <a:gd name="connsiteY0" fmla="*/ 0 h 1981200"/>
              <a:gd name="connsiteX1" fmla="*/ 2275114 w 2275114"/>
              <a:gd name="connsiteY1" fmla="*/ 968829 h 1981200"/>
              <a:gd name="connsiteX2" fmla="*/ 0 w 2275114"/>
              <a:gd name="connsiteY2" fmla="*/ 1981200 h 1981200"/>
              <a:gd name="connsiteX3" fmla="*/ 10885 w 2275114"/>
              <a:gd name="connsiteY3" fmla="*/ 0 h 1981200"/>
            </a:gdLst>
            <a:ahLst/>
            <a:cxnLst>
              <a:cxn ang="0">
                <a:pos x="connsiteX0" y="connsiteY0"/>
              </a:cxn>
              <a:cxn ang="0">
                <a:pos x="connsiteX1" y="connsiteY1"/>
              </a:cxn>
              <a:cxn ang="0">
                <a:pos x="connsiteX2" y="connsiteY2"/>
              </a:cxn>
              <a:cxn ang="0">
                <a:pos x="connsiteX3" y="connsiteY3"/>
              </a:cxn>
            </a:cxnLst>
            <a:rect l="l" t="t" r="r" b="b"/>
            <a:pathLst>
              <a:path w="2275114" h="1981200">
                <a:moveTo>
                  <a:pt x="10885" y="0"/>
                </a:moveTo>
                <a:lnTo>
                  <a:pt x="2275114" y="968829"/>
                </a:lnTo>
                <a:lnTo>
                  <a:pt x="0" y="1981200"/>
                </a:lnTo>
                <a:cubicBezTo>
                  <a:pt x="3628" y="1320800"/>
                  <a:pt x="7257" y="660400"/>
                  <a:pt x="10885" y="0"/>
                </a:cubicBez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xmlns="" val="2737908641"/>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5 Grupo"/>
          <p:cNvGrpSpPr/>
          <p:nvPr/>
        </p:nvGrpSpPr>
        <p:grpSpPr>
          <a:xfrm>
            <a:off x="14288" y="1200730"/>
            <a:ext cx="9166224" cy="5643578"/>
            <a:chOff x="-22224" y="1241806"/>
            <a:chExt cx="9166224" cy="5643578"/>
          </a:xfrm>
        </p:grpSpPr>
        <p:sp>
          <p:nvSpPr>
            <p:cNvPr id="7" name="6 Rectángulo"/>
            <p:cNvSpPr>
              <a:spLocks noChangeAspect="1"/>
            </p:cNvSpPr>
            <p:nvPr/>
          </p:nvSpPr>
          <p:spPr>
            <a:xfrm>
              <a:off x="-22224" y="1241806"/>
              <a:ext cx="9166224" cy="564357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7 Rectángulo"/>
            <p:cNvSpPr>
              <a:spLocks noChangeAspect="1"/>
            </p:cNvSpPr>
            <p:nvPr/>
          </p:nvSpPr>
          <p:spPr>
            <a:xfrm>
              <a:off x="0" y="1241806"/>
              <a:ext cx="5616194" cy="5616194"/>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pic>
        <p:nvPicPr>
          <p:cNvPr id="9220" name="Imagen 4" descr="C:\Users\Juan Pablo\Documents\Mis archivos recibidos\VC Total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288" y="771525"/>
            <a:ext cx="9129712" cy="608647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5" name="2 Marcador de contenido"/>
          <p:cNvSpPr txBox="1">
            <a:spLocks/>
          </p:cNvSpPr>
          <p:nvPr/>
        </p:nvSpPr>
        <p:spPr>
          <a:xfrm>
            <a:off x="14289" y="0"/>
            <a:ext cx="9129712" cy="1200730"/>
          </a:xfrm>
          <a:prstGeom prst="rect">
            <a:avLst/>
          </a:prstGeom>
          <a:solidFill>
            <a:srgbClr val="0070C0"/>
          </a:solidFill>
        </p:spPr>
        <p:txBody>
          <a:bodyPr vert="horz" anchor="ctr">
            <a:normAutofit/>
          </a:bodyPr>
          <a:lstStyle/>
          <a:p>
            <a:pPr marL="420624" marR="0" lvl="0" indent="-384048" algn="ctr" defTabSz="914400" rtl="0" eaLnBrk="1" fontAlgn="auto" latinLnBrk="0" hangingPunct="1">
              <a:lnSpc>
                <a:spcPct val="100000"/>
              </a:lnSpc>
              <a:spcBef>
                <a:spcPct val="20000"/>
              </a:spcBef>
              <a:spcAft>
                <a:spcPts val="0"/>
              </a:spcAft>
              <a:buClr>
                <a:schemeClr val="accent1"/>
              </a:buClr>
              <a:buSzPct val="80000"/>
              <a:tabLst/>
              <a:defRPr/>
            </a:pPr>
            <a:r>
              <a:rPr kumimoji="0" lang="es-MX" sz="2400" b="0" i="0" u="none" strike="noStrike" kern="1200" cap="none" spc="0" normalizeH="0" baseline="0" noProof="0" dirty="0" smtClean="0">
                <a:ln>
                  <a:noFill/>
                </a:ln>
                <a:solidFill>
                  <a:schemeClr val="tx1"/>
                </a:solidFill>
                <a:effectLst/>
                <a:uLnTx/>
                <a:uFillTx/>
                <a:latin typeface="+mn-lt"/>
                <a:ea typeface="+mn-ea"/>
                <a:cs typeface="+mn-cs"/>
              </a:rPr>
              <a:t>La concentración de extracciones representa un factor que incide sobre los niveles freáticos y afecta a las lagunas</a:t>
            </a:r>
            <a:endParaRPr kumimoji="0" lang="es-MX"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3931404054"/>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Imagen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5963"/>
            <a:ext cx="9174294" cy="6883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1 Título"/>
          <p:cNvSpPr>
            <a:spLocks noGrp="1"/>
          </p:cNvSpPr>
          <p:nvPr>
            <p:ph type="title"/>
          </p:nvPr>
        </p:nvSpPr>
        <p:spPr>
          <a:xfrm>
            <a:off x="432579" y="59717"/>
            <a:ext cx="8329642" cy="1143000"/>
          </a:xfrm>
        </p:spPr>
        <p:txBody>
          <a:bodyPr>
            <a:normAutofit fontScale="90000"/>
          </a:bodyPr>
          <a:lstStyle/>
          <a:p>
            <a:pPr algn="ctr"/>
            <a:r>
              <a:rPr lang="es-MX" dirty="0" smtClean="0"/>
              <a:t>Relación directa entre nivel freático y </a:t>
            </a:r>
            <a:r>
              <a:rPr lang="es-MX" dirty="0" err="1" smtClean="0"/>
              <a:t>Axalapascos</a:t>
            </a:r>
            <a:endParaRPr lang="es-MX" dirty="0"/>
          </a:p>
        </p:txBody>
      </p:sp>
      <p:sp>
        <p:nvSpPr>
          <p:cNvPr id="3" name="2 Marcador de contenido"/>
          <p:cNvSpPr>
            <a:spLocks noGrp="1"/>
          </p:cNvSpPr>
          <p:nvPr>
            <p:ph idx="1"/>
          </p:nvPr>
        </p:nvSpPr>
        <p:spPr>
          <a:xfrm>
            <a:off x="0" y="5157192"/>
            <a:ext cx="9144000" cy="1700808"/>
          </a:xfrm>
        </p:spPr>
        <p:txBody>
          <a:bodyPr anchor="ctr">
            <a:normAutofit/>
          </a:bodyPr>
          <a:lstStyle/>
          <a:p>
            <a:r>
              <a:rPr lang="es-MX" dirty="0" smtClean="0"/>
              <a:t>Lagunas como Alchichica y </a:t>
            </a:r>
            <a:r>
              <a:rPr lang="es-MX" dirty="0" err="1" smtClean="0"/>
              <a:t>Aljojuca</a:t>
            </a:r>
            <a:r>
              <a:rPr lang="es-MX" dirty="0" smtClean="0"/>
              <a:t> tienen profundidades superiores a los 60 m, lo que las hace menos vulnerables al abatimiento del nivel estático</a:t>
            </a:r>
            <a:endParaRPr lang="es-MX" dirty="0"/>
          </a:p>
        </p:txBody>
      </p:sp>
    </p:spTree>
    <p:extLst>
      <p:ext uri="{BB962C8B-B14F-4D97-AF65-F5344CB8AC3E}">
        <p14:creationId xmlns:p14="http://schemas.microsoft.com/office/powerpoint/2010/main" xmlns="" val="4251633195"/>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40"/>
            <a:ext cx="9144000" cy="1200690"/>
          </a:xfrm>
        </p:spPr>
        <p:txBody>
          <a:bodyPr anchor="ctr">
            <a:noAutofit/>
          </a:bodyPr>
          <a:lstStyle/>
          <a:p>
            <a:pPr algn="ctr"/>
            <a:r>
              <a:rPr lang="es-MX" sz="3600" dirty="0" smtClean="0"/>
              <a:t>Efectos de la reducción del almacenamiento de agua subterránea</a:t>
            </a:r>
            <a:endParaRPr lang="es-MX" sz="3600" dirty="0"/>
          </a:p>
        </p:txBody>
      </p:sp>
      <p:pic>
        <p:nvPicPr>
          <p:cNvPr id="7171" name="Imagen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250117"/>
            <a:ext cx="5472608" cy="2728821"/>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
        <p:nvSpPr>
          <p:cNvPr id="4"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7176" name="Imagen 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246" y="3982701"/>
            <a:ext cx="5452727" cy="2849173"/>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
        <p:nvSpPr>
          <p:cNvPr id="11" name="9 Marcador de texto"/>
          <p:cNvSpPr txBox="1">
            <a:spLocks/>
          </p:cNvSpPr>
          <p:nvPr/>
        </p:nvSpPr>
        <p:spPr>
          <a:xfrm>
            <a:off x="5652706" y="1200730"/>
            <a:ext cx="3491294" cy="5616194"/>
          </a:xfrm>
          <a:prstGeom prst="rect">
            <a:avLst/>
          </a:prstGeom>
        </p:spPr>
        <p:txBody>
          <a:bodyPr anchor="ct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buNone/>
            </a:pPr>
            <a:r>
              <a:rPr lang="es-MX" dirty="0" smtClean="0">
                <a:solidFill>
                  <a:schemeClr val="tx1">
                    <a:lumMod val="85000"/>
                  </a:schemeClr>
                </a:solidFill>
              </a:rPr>
              <a:t>Costo aproximado: </a:t>
            </a:r>
          </a:p>
          <a:p>
            <a:pPr marL="36576" indent="0" algn="ctr">
              <a:buNone/>
            </a:pPr>
            <a:r>
              <a:rPr lang="es-MX" dirty="0" smtClean="0">
                <a:solidFill>
                  <a:srgbClr val="FFFF00"/>
                </a:solidFill>
              </a:rPr>
              <a:t>60 MDP</a:t>
            </a:r>
          </a:p>
          <a:p>
            <a:pPr marL="36576" indent="0" algn="ctr">
              <a:buNone/>
            </a:pPr>
            <a:endParaRPr lang="es-MX" dirty="0" smtClean="0">
              <a:solidFill>
                <a:schemeClr val="tx1">
                  <a:lumMod val="85000"/>
                </a:schemeClr>
              </a:solidFill>
            </a:endParaRPr>
          </a:p>
          <a:p>
            <a:pPr marL="36576" indent="0" algn="ctr">
              <a:buNone/>
            </a:pPr>
            <a:r>
              <a:rPr lang="es-MX" dirty="0" smtClean="0">
                <a:solidFill>
                  <a:schemeClr val="tx1">
                    <a:lumMod val="85000"/>
                  </a:schemeClr>
                </a:solidFill>
              </a:rPr>
              <a:t>Incremento de costo de la energía por abatimiento:</a:t>
            </a:r>
          </a:p>
          <a:p>
            <a:pPr marL="36576" indent="0" algn="ctr">
              <a:buNone/>
            </a:pPr>
            <a:r>
              <a:rPr lang="es-MX" dirty="0" smtClean="0">
                <a:solidFill>
                  <a:srgbClr val="FFFF00"/>
                </a:solidFill>
              </a:rPr>
              <a:t>$0.17/m³ sobreexplotado</a:t>
            </a:r>
            <a:endParaRPr lang="es-MX" dirty="0">
              <a:solidFill>
                <a:srgbClr val="FFFF00"/>
              </a:solidFill>
            </a:endParaRPr>
          </a:p>
        </p:txBody>
      </p:sp>
    </p:spTree>
    <p:extLst>
      <p:ext uri="{BB962C8B-B14F-4D97-AF65-F5344CB8AC3E}">
        <p14:creationId xmlns:p14="http://schemas.microsoft.com/office/powerpoint/2010/main" xmlns="" val="2917203032"/>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82600" y="67709"/>
            <a:ext cx="8229600" cy="1143000"/>
          </a:xfrm>
        </p:spPr>
        <p:txBody>
          <a:bodyPr anchor="ctr">
            <a:normAutofit/>
          </a:bodyPr>
          <a:lstStyle/>
          <a:p>
            <a:pPr algn="ctr"/>
            <a:r>
              <a:rPr lang="es-MX" dirty="0" smtClean="0"/>
              <a:t>Profundidad de los pozos</a:t>
            </a:r>
            <a:endParaRPr lang="es-MX" dirty="0"/>
          </a:p>
        </p:txBody>
      </p:sp>
      <p:sp>
        <p:nvSpPr>
          <p:cNvPr id="5" name="4 Marcador de texto"/>
          <p:cNvSpPr>
            <a:spLocks noGrp="1"/>
          </p:cNvSpPr>
          <p:nvPr>
            <p:ph type="body" idx="1"/>
          </p:nvPr>
        </p:nvSpPr>
        <p:spPr>
          <a:xfrm>
            <a:off x="241176" y="2112168"/>
            <a:ext cx="4040188" cy="502920"/>
          </a:xfrm>
        </p:spPr>
        <p:txBody>
          <a:bodyPr/>
          <a:lstStyle/>
          <a:p>
            <a:pPr algn="ctr"/>
            <a:r>
              <a:rPr lang="es-MX" dirty="0" smtClean="0">
                <a:solidFill>
                  <a:schemeClr val="tx1">
                    <a:lumMod val="85000"/>
                  </a:schemeClr>
                </a:solidFill>
              </a:rPr>
              <a:t>Por acuífero</a:t>
            </a:r>
            <a:endParaRPr lang="es-MX" dirty="0">
              <a:solidFill>
                <a:schemeClr val="tx1">
                  <a:lumMod val="85000"/>
                </a:schemeClr>
              </a:solidFill>
            </a:endParaRPr>
          </a:p>
        </p:txBody>
      </p:sp>
      <p:sp>
        <p:nvSpPr>
          <p:cNvPr id="7" name="6 Marcador de texto"/>
          <p:cNvSpPr>
            <a:spLocks noGrp="1"/>
          </p:cNvSpPr>
          <p:nvPr>
            <p:ph type="body" sz="half" idx="3"/>
          </p:nvPr>
        </p:nvSpPr>
        <p:spPr>
          <a:xfrm>
            <a:off x="4911395" y="2132856"/>
            <a:ext cx="4041775" cy="502920"/>
          </a:xfrm>
        </p:spPr>
        <p:txBody>
          <a:bodyPr/>
          <a:lstStyle/>
          <a:p>
            <a:pPr algn="ctr"/>
            <a:r>
              <a:rPr lang="es-MX" dirty="0" smtClean="0">
                <a:solidFill>
                  <a:schemeClr val="tx1">
                    <a:lumMod val="85000"/>
                  </a:schemeClr>
                </a:solidFill>
              </a:rPr>
              <a:t>Por uso</a:t>
            </a:r>
            <a:endParaRPr lang="es-MX" dirty="0">
              <a:solidFill>
                <a:schemeClr val="tx1">
                  <a:lumMod val="85000"/>
                </a:schemeClr>
              </a:solidFill>
            </a:endParaRPr>
          </a:p>
        </p:txBody>
      </p:sp>
      <p:pic>
        <p:nvPicPr>
          <p:cNvPr id="11" name="Imagen 1"/>
          <p:cNvPicPr>
            <a:picLocks noGrp="1" noChangeAspect="1" noChangeArrowheads="1"/>
          </p:cNvPicPr>
          <p:nvPr>
            <p:ph sz="quarter"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806367"/>
            <a:ext cx="4348228" cy="2432304"/>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4" name="Imagen 3"/>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bwMode="auto">
          <a:xfrm>
            <a:off x="4922713" y="2805698"/>
            <a:ext cx="4041775" cy="243364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9"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0"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Tree>
    <p:extLst>
      <p:ext uri="{BB962C8B-B14F-4D97-AF65-F5344CB8AC3E}">
        <p14:creationId xmlns:p14="http://schemas.microsoft.com/office/powerpoint/2010/main" xmlns="" val="4282286609"/>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0"/>
            <a:ext cx="9144000" cy="1143000"/>
          </a:xfrm>
        </p:spPr>
        <p:txBody>
          <a:bodyPr anchor="ctr"/>
          <a:lstStyle/>
          <a:p>
            <a:pPr algn="ctr"/>
            <a:r>
              <a:rPr lang="es-MX" dirty="0" smtClean="0"/>
              <a:t>Profundidad de perforación</a:t>
            </a:r>
            <a:endParaRPr lang="es-MX" dirty="0"/>
          </a:p>
        </p:txBody>
      </p:sp>
      <p:sp>
        <p:nvSpPr>
          <p:cNvPr id="5" name="4 Marcador de texto"/>
          <p:cNvSpPr>
            <a:spLocks noGrp="1"/>
          </p:cNvSpPr>
          <p:nvPr>
            <p:ph type="body" idx="1"/>
          </p:nvPr>
        </p:nvSpPr>
        <p:spPr>
          <a:xfrm>
            <a:off x="395536" y="1268760"/>
            <a:ext cx="4040188" cy="502920"/>
          </a:xfrm>
        </p:spPr>
        <p:txBody>
          <a:bodyPr>
            <a:normAutofit fontScale="70000" lnSpcReduction="20000"/>
          </a:bodyPr>
          <a:lstStyle/>
          <a:p>
            <a:pPr algn="ctr"/>
            <a:r>
              <a:rPr lang="es-MX" dirty="0" smtClean="0">
                <a:solidFill>
                  <a:schemeClr val="tx1"/>
                </a:solidFill>
              </a:rPr>
              <a:t>Igual profundidad de perforación en aprovechamientos</a:t>
            </a:r>
            <a:endParaRPr lang="es-MX" dirty="0">
              <a:solidFill>
                <a:schemeClr val="tx1"/>
              </a:solidFill>
            </a:endParaRPr>
          </a:p>
        </p:txBody>
      </p:sp>
      <p:sp>
        <p:nvSpPr>
          <p:cNvPr id="7" name="6 Marcador de texto"/>
          <p:cNvSpPr>
            <a:spLocks noGrp="1"/>
          </p:cNvSpPr>
          <p:nvPr>
            <p:ph type="body" sz="half" idx="3"/>
          </p:nvPr>
        </p:nvSpPr>
        <p:spPr>
          <a:xfrm>
            <a:off x="4922713" y="1268760"/>
            <a:ext cx="4041775" cy="502920"/>
          </a:xfrm>
        </p:spPr>
        <p:txBody>
          <a:bodyPr>
            <a:normAutofit fontScale="70000" lnSpcReduction="20000"/>
          </a:bodyPr>
          <a:lstStyle/>
          <a:p>
            <a:pPr algn="ctr"/>
            <a:r>
              <a:rPr lang="es-MX" dirty="0" smtClean="0">
                <a:solidFill>
                  <a:schemeClr val="tx1"/>
                </a:solidFill>
              </a:rPr>
              <a:t>Zonas de acuerdo con distintas profundidades de perforación</a:t>
            </a:r>
            <a:endParaRPr lang="es-MX" dirty="0">
              <a:solidFill>
                <a:schemeClr val="tx1"/>
              </a:solidFill>
            </a:endParaRPr>
          </a:p>
        </p:txBody>
      </p:sp>
      <p:pic>
        <p:nvPicPr>
          <p:cNvPr id="13316" name="Imagen 4"/>
          <p:cNvPicPr>
            <a:picLocks noGrp="1" noChangeAspect="1" noChangeArrowheads="1"/>
          </p:cNvPicPr>
          <p:nvPr>
            <p:ph sz="quarter" idx="2"/>
          </p:nvPr>
        </p:nvPicPr>
        <p:blipFill>
          <a:blip r:embed="rId2" cstate="print">
            <a:extLst>
              <a:ext uri="{28A0092B-C50C-407E-A947-70E740481C1C}">
                <a14:useLocalDpi xmlns:a14="http://schemas.microsoft.com/office/drawing/2010/main" xmlns="" val="0"/>
              </a:ext>
            </a:extLst>
          </a:blip>
          <a:stretch>
            <a:fillRect/>
          </a:stretch>
        </p:blipFill>
        <p:spPr bwMode="auto">
          <a:xfrm>
            <a:off x="182516" y="1922643"/>
            <a:ext cx="4389484" cy="47502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7" name="Imagen 5"/>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bwMode="auto">
          <a:xfrm>
            <a:off x="4821016" y="1916832"/>
            <a:ext cx="4215480" cy="47560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94152173"/>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57730"/>
            <a:ext cx="9144000" cy="1143000"/>
          </a:xfrm>
        </p:spPr>
        <p:txBody>
          <a:bodyPr anchor="ctr">
            <a:normAutofit/>
          </a:bodyPr>
          <a:lstStyle/>
          <a:p>
            <a:pPr algn="ctr"/>
            <a:r>
              <a:rPr lang="es-MX" dirty="0" smtClean="0"/>
              <a:t>Evolución del nivel piezométrico</a:t>
            </a:r>
            <a:endParaRPr lang="es-MX" dirty="0"/>
          </a:p>
        </p:txBody>
      </p:sp>
      <p:sp>
        <p:nvSpPr>
          <p:cNvPr id="4" name="3 Marcador de texto"/>
          <p:cNvSpPr>
            <a:spLocks noGrp="1"/>
          </p:cNvSpPr>
          <p:nvPr>
            <p:ph type="body" idx="1"/>
          </p:nvPr>
        </p:nvSpPr>
        <p:spPr>
          <a:xfrm>
            <a:off x="251520" y="1628800"/>
            <a:ext cx="4608512" cy="502920"/>
          </a:xfrm>
        </p:spPr>
        <p:txBody>
          <a:bodyPr/>
          <a:lstStyle/>
          <a:p>
            <a:pPr algn="ctr"/>
            <a:r>
              <a:rPr lang="es-MX" dirty="0" smtClean="0">
                <a:solidFill>
                  <a:schemeClr val="tx1"/>
                </a:solidFill>
              </a:rPr>
              <a:t>Evolución del nivel estático</a:t>
            </a:r>
            <a:endParaRPr lang="es-MX" dirty="0">
              <a:solidFill>
                <a:schemeClr val="tx1"/>
              </a:solidFill>
            </a:endParaRPr>
          </a:p>
        </p:txBody>
      </p:sp>
      <p:sp>
        <p:nvSpPr>
          <p:cNvPr id="5" name="4 Marcador de texto"/>
          <p:cNvSpPr>
            <a:spLocks noGrp="1"/>
          </p:cNvSpPr>
          <p:nvPr>
            <p:ph type="body" sz="half" idx="3"/>
          </p:nvPr>
        </p:nvSpPr>
        <p:spPr>
          <a:xfrm>
            <a:off x="5076056" y="1412776"/>
            <a:ext cx="3960440" cy="838200"/>
          </a:xfrm>
        </p:spPr>
        <p:txBody>
          <a:bodyPr>
            <a:normAutofit/>
          </a:bodyPr>
          <a:lstStyle/>
          <a:p>
            <a:pPr marL="0" indent="0" algn="ctr"/>
            <a:r>
              <a:rPr lang="es-MX" dirty="0" smtClean="0">
                <a:solidFill>
                  <a:schemeClr val="tx1"/>
                </a:solidFill>
              </a:rPr>
              <a:t>Vida útil si el abatimiento fuera constante, sin recuperaciones</a:t>
            </a:r>
            <a:endParaRPr lang="es-MX" dirty="0">
              <a:solidFill>
                <a:schemeClr val="tx1"/>
              </a:solidFill>
            </a:endParaRPr>
          </a:p>
        </p:txBody>
      </p:sp>
      <p:pic>
        <p:nvPicPr>
          <p:cNvPr id="8" name="7 Marcador de contenido" descr="evol96_2008.jpg"/>
          <p:cNvPicPr>
            <a:picLocks noGrp="1" noChangeAspect="1"/>
          </p:cNvPicPr>
          <p:nvPr>
            <p:ph sz="quarter" idx="2"/>
          </p:nvPr>
        </p:nvPicPr>
        <p:blipFill>
          <a:blip r:embed="rId2" cstate="print"/>
          <a:stretch>
            <a:fillRect/>
          </a:stretch>
        </p:blipFill>
        <p:spPr>
          <a:xfrm>
            <a:off x="179512" y="2564904"/>
            <a:ext cx="4700323" cy="3975158"/>
          </a:xfrm>
          <a:prstGeom prst="rect">
            <a:avLst/>
          </a:prstGeom>
        </p:spPr>
      </p:pic>
      <p:pic>
        <p:nvPicPr>
          <p:cNvPr id="12293" name="Imagen 5"/>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bwMode="auto">
          <a:xfrm>
            <a:off x="5076056" y="2555807"/>
            <a:ext cx="3927504" cy="4026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88659921"/>
      </p:ext>
    </p:extLst>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a:xfrm>
            <a:off x="482600" y="53752"/>
            <a:ext cx="8229600" cy="1143000"/>
          </a:xfrm>
        </p:spPr>
        <p:txBody>
          <a:bodyPr>
            <a:normAutofit fontScale="90000"/>
          </a:bodyPr>
          <a:lstStyle/>
          <a:p>
            <a:pPr algn="ctr"/>
            <a:r>
              <a:rPr lang="es-MX" dirty="0" smtClean="0"/>
              <a:t>Ubicación de pozos someros más vulnerables al abatimiento</a:t>
            </a:r>
            <a:endParaRPr lang="es-MX" dirty="0"/>
          </a:p>
        </p:txBody>
      </p:sp>
      <p:sp>
        <p:nvSpPr>
          <p:cNvPr id="9" name="8 Marcador de texto"/>
          <p:cNvSpPr>
            <a:spLocks noGrp="1"/>
          </p:cNvSpPr>
          <p:nvPr>
            <p:ph type="body" idx="1"/>
          </p:nvPr>
        </p:nvSpPr>
        <p:spPr>
          <a:xfrm>
            <a:off x="0" y="1200730"/>
            <a:ext cx="4597400" cy="502920"/>
          </a:xfrm>
        </p:spPr>
        <p:txBody>
          <a:bodyPr>
            <a:normAutofit fontScale="62500" lnSpcReduction="20000"/>
          </a:bodyPr>
          <a:lstStyle/>
          <a:p>
            <a:r>
              <a:rPr lang="es-MX" dirty="0" smtClean="0">
                <a:solidFill>
                  <a:schemeClr val="tx1"/>
                </a:solidFill>
              </a:rPr>
              <a:t>Áreas que reportan aprovechamientos y niveles someros, con abatimientos que afectan la operación</a:t>
            </a:r>
            <a:endParaRPr lang="es-MX" dirty="0">
              <a:solidFill>
                <a:schemeClr val="tx1"/>
              </a:solidFill>
            </a:endParaRPr>
          </a:p>
        </p:txBody>
      </p:sp>
      <p:sp>
        <p:nvSpPr>
          <p:cNvPr id="10" name="9 Marcador de texto"/>
          <p:cNvSpPr>
            <a:spLocks noGrp="1"/>
          </p:cNvSpPr>
          <p:nvPr>
            <p:ph type="body" sz="half" idx="3"/>
          </p:nvPr>
        </p:nvSpPr>
        <p:spPr>
          <a:xfrm>
            <a:off x="4798440" y="1773952"/>
            <a:ext cx="4041775" cy="502920"/>
          </a:xfrm>
        </p:spPr>
        <p:txBody>
          <a:bodyPr>
            <a:normAutofit fontScale="62500" lnSpcReduction="20000"/>
          </a:bodyPr>
          <a:lstStyle/>
          <a:p>
            <a:pPr algn="ctr"/>
            <a:r>
              <a:rPr lang="es-MX" dirty="0" smtClean="0">
                <a:solidFill>
                  <a:schemeClr val="tx1">
                    <a:lumMod val="85000"/>
                  </a:schemeClr>
                </a:solidFill>
              </a:rPr>
              <a:t>Costo aproximado de afectación a captaciones: </a:t>
            </a:r>
            <a:r>
              <a:rPr lang="es-MX" dirty="0" smtClean="0">
                <a:solidFill>
                  <a:srgbClr val="FFFF00"/>
                </a:solidFill>
              </a:rPr>
              <a:t>160 MDP, $0.05/m³ sobreexplotado</a:t>
            </a:r>
            <a:endParaRPr lang="es-MX" dirty="0">
              <a:solidFill>
                <a:srgbClr val="FFFF00"/>
              </a:solidFill>
            </a:endParaRPr>
          </a:p>
        </p:txBody>
      </p:sp>
      <p:pic>
        <p:nvPicPr>
          <p:cNvPr id="10242" name=" 0"/>
          <p:cNvPicPr>
            <a:picLocks noGrp="1" noChangeAspect="1" noChangeArrowheads="1"/>
          </p:cNvPicPr>
          <p:nvPr>
            <p:ph sz="quarter" idx="2"/>
          </p:nvPr>
        </p:nvPicPr>
        <p:blipFill>
          <a:blip r:embed="rId2" cstate="print">
            <a:extLst>
              <a:ext uri="{28A0092B-C50C-407E-A947-70E740481C1C}">
                <a14:useLocalDpi xmlns:a14="http://schemas.microsoft.com/office/drawing/2010/main" xmlns="" val="0"/>
              </a:ext>
            </a:extLst>
          </a:blip>
          <a:stretch>
            <a:fillRect/>
          </a:stretch>
        </p:blipFill>
        <p:spPr bwMode="auto">
          <a:xfrm>
            <a:off x="27048" y="1861070"/>
            <a:ext cx="4570352" cy="4838733"/>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10243" name="Imagen 3"/>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50705" y="2564904"/>
            <a:ext cx="4041775" cy="2430797"/>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
        <p:nvSpPr>
          <p:cNvPr id="14" name="9 Marcador de texto"/>
          <p:cNvSpPr txBox="1">
            <a:spLocks/>
          </p:cNvSpPr>
          <p:nvPr/>
        </p:nvSpPr>
        <p:spPr>
          <a:xfrm>
            <a:off x="4716017" y="5157192"/>
            <a:ext cx="4276598" cy="838200"/>
          </a:xfrm>
          <a:prstGeom prst="rect">
            <a:avLst/>
          </a:prstGeom>
        </p:spPr>
        <p:txBody>
          <a:bodyPr vert="horz" anchor="t">
            <a:normAutofit fontScale="85000" lnSpcReduction="20000"/>
          </a:bodyPr>
          <a:lstStyle>
            <a:lvl1pPr marL="0" indent="0" algn="l" rtl="0" eaLnBrk="1" latinLnBrk="0" hangingPunct="1">
              <a:spcBef>
                <a:spcPct val="20000"/>
              </a:spcBef>
              <a:buClr>
                <a:schemeClr val="accent1"/>
              </a:buClr>
              <a:buSzPct val="80000"/>
              <a:buFont typeface="Wingdings 2"/>
              <a:buNone/>
              <a:defRPr kumimoji="0" sz="2400" b="1" kern="1200">
                <a:solidFill>
                  <a:schemeClr val="accent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None/>
              <a:defRPr kumimoji="0" sz="2000" b="1"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None/>
              <a:defRPr kumimoji="0" sz="1800" b="1"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None/>
              <a:defRPr kumimoji="0" sz="1600" b="1"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None/>
              <a:defRPr kumimoji="0" sz="1600" b="1"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algn="ctr"/>
            <a:r>
              <a:rPr lang="es-MX" dirty="0" smtClean="0">
                <a:solidFill>
                  <a:schemeClr val="tx1">
                    <a:lumMod val="85000"/>
                  </a:schemeClr>
                </a:solidFill>
              </a:rPr>
              <a:t>Costo aproximado de captaciones someras en áreas vulnerables: </a:t>
            </a:r>
            <a:r>
              <a:rPr lang="es-MX" dirty="0" smtClean="0">
                <a:solidFill>
                  <a:srgbClr val="FFFF00"/>
                </a:solidFill>
              </a:rPr>
              <a:t>205 MDP</a:t>
            </a:r>
            <a:endParaRPr lang="es-MX" dirty="0">
              <a:solidFill>
                <a:srgbClr val="FFFF00"/>
              </a:solidFill>
            </a:endParaRPr>
          </a:p>
        </p:txBody>
      </p:sp>
    </p:spTree>
    <p:extLst>
      <p:ext uri="{BB962C8B-B14F-4D97-AF65-F5344CB8AC3E}">
        <p14:creationId xmlns:p14="http://schemas.microsoft.com/office/powerpoint/2010/main" xmlns="" val="3048008680"/>
      </p:ext>
    </p:extLst>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200730"/>
          </a:xfrm>
        </p:spPr>
        <p:txBody>
          <a:bodyPr>
            <a:noAutofit/>
          </a:bodyPr>
          <a:lstStyle/>
          <a:p>
            <a:pPr algn="ctr"/>
            <a:r>
              <a:rPr lang="es-MX" sz="4000" dirty="0" smtClean="0"/>
              <a:t>Costo de oportunidad</a:t>
            </a:r>
            <a:br>
              <a:rPr lang="es-MX" sz="4000" dirty="0" smtClean="0"/>
            </a:br>
            <a:r>
              <a:rPr lang="es-MX" sz="2000" dirty="0" smtClean="0"/>
              <a:t>Curva de productividad marginal del agua en la agricultura sin subsidio a tarifa eléctrica</a:t>
            </a:r>
            <a:endParaRPr lang="es-MX" sz="2000" dirty="0"/>
          </a:p>
        </p:txBody>
      </p:sp>
      <p:sp>
        <p:nvSpPr>
          <p:cNvPr id="3" name="2 Marcador de texto"/>
          <p:cNvSpPr>
            <a:spLocks noGrp="1"/>
          </p:cNvSpPr>
          <p:nvPr>
            <p:ph type="body" idx="1"/>
          </p:nvPr>
        </p:nvSpPr>
        <p:spPr>
          <a:xfrm>
            <a:off x="395536" y="5013176"/>
            <a:ext cx="4040188" cy="502920"/>
          </a:xfrm>
        </p:spPr>
        <p:txBody>
          <a:bodyPr/>
          <a:lstStyle/>
          <a:p>
            <a:r>
              <a:rPr lang="es-MX" dirty="0" smtClean="0">
                <a:solidFill>
                  <a:srgbClr val="FFFF00"/>
                </a:solidFill>
              </a:rPr>
              <a:t>$0.30/m³ sobreexplotado</a:t>
            </a:r>
            <a:endParaRPr lang="es-MX" dirty="0">
              <a:solidFill>
                <a:srgbClr val="FFFF00"/>
              </a:solidFill>
            </a:endParaRPr>
          </a:p>
        </p:txBody>
      </p:sp>
      <p:sp>
        <p:nvSpPr>
          <p:cNvPr id="4" name="3 Marcador de texto"/>
          <p:cNvSpPr>
            <a:spLocks noGrp="1"/>
          </p:cNvSpPr>
          <p:nvPr>
            <p:ph type="body" sz="half" idx="3"/>
          </p:nvPr>
        </p:nvSpPr>
        <p:spPr>
          <a:xfrm>
            <a:off x="4645025" y="5054352"/>
            <a:ext cx="4041775" cy="1038944"/>
          </a:xfrm>
        </p:spPr>
        <p:txBody>
          <a:bodyPr>
            <a:normAutofit fontScale="77500" lnSpcReduction="20000"/>
          </a:bodyPr>
          <a:lstStyle/>
          <a:p>
            <a:pPr algn="ctr"/>
            <a:r>
              <a:rPr lang="es-MX" dirty="0" smtClean="0">
                <a:solidFill>
                  <a:srgbClr val="FFFF00"/>
                </a:solidFill>
              </a:rPr>
              <a:t>$0.91/m³ sobreexplotado</a:t>
            </a:r>
          </a:p>
          <a:p>
            <a:pPr algn="ctr"/>
            <a:r>
              <a:rPr lang="es-MX" dirty="0" smtClean="0">
                <a:solidFill>
                  <a:schemeClr val="tx1">
                    <a:lumMod val="75000"/>
                  </a:schemeClr>
                </a:solidFill>
              </a:rPr>
              <a:t>Mayor debido a presencia de productos básicos de baja productividad económica</a:t>
            </a:r>
            <a:endParaRPr lang="es-MX" dirty="0">
              <a:solidFill>
                <a:schemeClr val="tx1">
                  <a:lumMod val="75000"/>
                </a:schemeClr>
              </a:solidFill>
            </a:endParaRPr>
          </a:p>
        </p:txBody>
      </p:sp>
      <p:pic>
        <p:nvPicPr>
          <p:cNvPr id="11266" name="Imagen 2"/>
          <p:cNvPicPr>
            <a:picLocks noGrp="1" noChangeAspect="1" noChangeArrowheads="1"/>
          </p:cNvPicPr>
          <p:nvPr>
            <p:ph sz="quarter" idx="2"/>
          </p:nvPr>
        </p:nvPicPr>
        <p:blipFill>
          <a:blip r:embed="rId2" cstate="print">
            <a:extLst>
              <a:ext uri="{28A0092B-C50C-407E-A947-70E740481C1C}">
                <a14:useLocalDpi xmlns:a14="http://schemas.microsoft.com/office/drawing/2010/main" xmlns="" val="0"/>
              </a:ext>
            </a:extLst>
          </a:blip>
          <a:stretch>
            <a:fillRect/>
          </a:stretch>
        </p:blipFill>
        <p:spPr bwMode="auto">
          <a:xfrm>
            <a:off x="457200" y="2421369"/>
            <a:ext cx="4040188" cy="2446542"/>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11267" name="Imagen 3"/>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bwMode="auto">
          <a:xfrm>
            <a:off x="4645025" y="2420888"/>
            <a:ext cx="4041775" cy="2447503"/>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cxnSp>
        <p:nvCxnSpPr>
          <p:cNvPr id="8" name="7 Conector recto"/>
          <p:cNvCxnSpPr/>
          <p:nvPr/>
        </p:nvCxnSpPr>
        <p:spPr>
          <a:xfrm>
            <a:off x="3059832" y="3131363"/>
            <a:ext cx="0" cy="10801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10 Conector recto"/>
          <p:cNvCxnSpPr/>
          <p:nvPr/>
        </p:nvCxnSpPr>
        <p:spPr>
          <a:xfrm>
            <a:off x="6822536" y="3154031"/>
            <a:ext cx="0" cy="10801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64754804"/>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a:spLocks noGrp="1"/>
          </p:cNvSpPr>
          <p:nvPr>
            <p:ph type="title"/>
          </p:nvPr>
        </p:nvSpPr>
        <p:spPr>
          <a:xfrm>
            <a:off x="755576" y="0"/>
            <a:ext cx="7560840" cy="992608"/>
          </a:xfrm>
        </p:spPr>
        <p:txBody>
          <a:bodyPr anchor="ctr">
            <a:noAutofit/>
          </a:bodyPr>
          <a:lstStyle/>
          <a:p>
            <a:pPr algn="ctr"/>
            <a:r>
              <a:rPr lang="es-MX" sz="3600" dirty="0" smtClean="0"/>
              <a:t>Distribución de PIB Municipal</a:t>
            </a:r>
            <a:endParaRPr lang="es-MX" sz="3600" dirty="0"/>
          </a:p>
        </p:txBody>
      </p:sp>
      <p:sp>
        <p:nvSpPr>
          <p:cNvPr id="8" name="7 CuadroTexto"/>
          <p:cNvSpPr txBox="1"/>
          <p:nvPr/>
        </p:nvSpPr>
        <p:spPr>
          <a:xfrm>
            <a:off x="755576" y="992608"/>
            <a:ext cx="7776864" cy="276999"/>
          </a:xfrm>
          <a:prstGeom prst="rect">
            <a:avLst/>
          </a:prstGeom>
          <a:noFill/>
        </p:spPr>
        <p:txBody>
          <a:bodyPr wrap="square" rtlCol="0">
            <a:spAutoFit/>
          </a:bodyPr>
          <a:lstStyle/>
          <a:p>
            <a:r>
              <a:rPr lang="es-MX" sz="1200" dirty="0" smtClean="0"/>
              <a:t>Fuente: Instituto Nacional para el Federalismo y el Desarrollo Municipal. Cifras en precios corrientes al 2005</a:t>
            </a:r>
            <a:endParaRPr lang="es-MX" sz="1200" dirty="0"/>
          </a:p>
        </p:txBody>
      </p:sp>
      <p:pic>
        <p:nvPicPr>
          <p:cNvPr id="7" name="6 Marcador de contenido" descr="PM_HOLP_PIB.jpg"/>
          <p:cNvPicPr>
            <a:picLocks noGrp="1" noChangeAspect="1"/>
          </p:cNvPicPr>
          <p:nvPr>
            <p:ph idx="1"/>
          </p:nvPr>
        </p:nvPicPr>
        <p:blipFill>
          <a:blip r:embed="rId3" cstate="print"/>
          <a:srcRect l="3640" t="5405" r="2925" b="3908"/>
          <a:stretch>
            <a:fillRect/>
          </a:stretch>
        </p:blipFill>
        <p:spPr>
          <a:xfrm>
            <a:off x="791644" y="1241806"/>
            <a:ext cx="7524772" cy="5643578"/>
          </a:xfrm>
        </p:spPr>
      </p:pic>
    </p:spTree>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88" y="-5680"/>
            <a:ext cx="9129712" cy="1143000"/>
          </a:xfrm>
        </p:spPr>
        <p:txBody>
          <a:bodyPr>
            <a:noAutofit/>
          </a:bodyPr>
          <a:lstStyle/>
          <a:p>
            <a:r>
              <a:rPr lang="es-MX" sz="3600" dirty="0" smtClean="0"/>
              <a:t>Costo de oportunidad </a:t>
            </a:r>
            <a:br>
              <a:rPr lang="es-MX" sz="3600" dirty="0" smtClean="0"/>
            </a:br>
            <a:r>
              <a:rPr lang="es-MX" sz="2000" dirty="0" smtClean="0"/>
              <a:t>Curva </a:t>
            </a:r>
            <a:r>
              <a:rPr lang="es-MX" sz="2000" dirty="0"/>
              <a:t>de productividad marginal del agua en la agricultura </a:t>
            </a:r>
            <a:r>
              <a:rPr lang="es-MX" sz="2000" dirty="0" smtClean="0"/>
              <a:t>con y sin </a:t>
            </a:r>
            <a:r>
              <a:rPr lang="es-MX" sz="2000" dirty="0"/>
              <a:t>subsidio a tarifa eléctrica</a:t>
            </a:r>
            <a:endParaRPr lang="es-MX" sz="3600" dirty="0"/>
          </a:p>
        </p:txBody>
      </p:sp>
      <p:sp>
        <p:nvSpPr>
          <p:cNvPr id="3" name="2 Marcador de texto"/>
          <p:cNvSpPr>
            <a:spLocks noGrp="1"/>
          </p:cNvSpPr>
          <p:nvPr>
            <p:ph type="body" idx="1"/>
          </p:nvPr>
        </p:nvSpPr>
        <p:spPr>
          <a:xfrm>
            <a:off x="467544" y="4800600"/>
            <a:ext cx="8208912" cy="644624"/>
          </a:xfrm>
        </p:spPr>
        <p:txBody>
          <a:bodyPr>
            <a:noAutofit/>
          </a:bodyPr>
          <a:lstStyle/>
          <a:p>
            <a:pPr algn="ctr"/>
            <a:r>
              <a:rPr lang="es-MX" sz="2000" dirty="0" smtClean="0">
                <a:solidFill>
                  <a:srgbClr val="FFFF00"/>
                </a:solidFill>
              </a:rPr>
              <a:t>El beneficio neto de la sobreexplotación histórica , equivale a 29 MDP</a:t>
            </a:r>
            <a:endParaRPr lang="es-MX" sz="2000" dirty="0">
              <a:solidFill>
                <a:srgbClr val="FFFF00"/>
              </a:solidFill>
            </a:endParaRPr>
          </a:p>
        </p:txBody>
      </p:sp>
      <p:sp>
        <p:nvSpPr>
          <p:cNvPr id="4" name="3 Marcador de texto"/>
          <p:cNvSpPr>
            <a:spLocks noGrp="1"/>
          </p:cNvSpPr>
          <p:nvPr>
            <p:ph type="body" sz="half" idx="3"/>
          </p:nvPr>
        </p:nvSpPr>
        <p:spPr>
          <a:xfrm>
            <a:off x="4597400" y="5589240"/>
            <a:ext cx="4041775" cy="864096"/>
          </a:xfrm>
        </p:spPr>
        <p:txBody>
          <a:bodyPr>
            <a:normAutofit fontScale="85000" lnSpcReduction="20000"/>
          </a:bodyPr>
          <a:lstStyle/>
          <a:p>
            <a:pPr marL="0" indent="0"/>
            <a:r>
              <a:rPr lang="es-MX" dirty="0" smtClean="0">
                <a:solidFill>
                  <a:schemeClr val="tx1">
                    <a:lumMod val="95000"/>
                  </a:schemeClr>
                </a:solidFill>
              </a:rPr>
              <a:t>En Huamantla, la productividad marginal es negativa, en parte por el sobrecosto de la energía</a:t>
            </a:r>
            <a:endParaRPr lang="es-MX" dirty="0">
              <a:solidFill>
                <a:schemeClr val="tx1">
                  <a:lumMod val="95000"/>
                </a:schemeClr>
              </a:solidFill>
            </a:endParaRPr>
          </a:p>
        </p:txBody>
      </p:sp>
      <p:pic>
        <p:nvPicPr>
          <p:cNvPr id="11" name="Imagen 3"/>
          <p:cNvPicPr>
            <a:picLocks noGrp="1" noChangeAspect="1" noChangeArrowheads="1"/>
          </p:cNvPicPr>
          <p:nvPr>
            <p:ph sz="quarter" idx="2"/>
          </p:nvPr>
        </p:nvPicPr>
        <p:blipFill>
          <a:blip r:embed="rId2" cstate="print">
            <a:extLst>
              <a:ext uri="{28A0092B-C50C-407E-A947-70E740481C1C}">
                <a14:useLocalDpi xmlns:a14="http://schemas.microsoft.com/office/drawing/2010/main" xmlns="" val="0"/>
              </a:ext>
            </a:extLst>
          </a:blip>
          <a:stretch>
            <a:fillRect/>
          </a:stretch>
        </p:blipFill>
        <p:spPr bwMode="auto">
          <a:xfrm>
            <a:off x="457200" y="1912860"/>
            <a:ext cx="4040188" cy="266826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3317" name="Imagen 5"/>
          <p:cNvPicPr>
            <a:picLocks noGrp="1" noChangeAspect="1" noChangeArrowheads="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bwMode="auto">
          <a:xfrm>
            <a:off x="4645025" y="1915750"/>
            <a:ext cx="4041775" cy="2662487"/>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
        <p:nvSpPr>
          <p:cNvPr id="8"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3" name="2 Marcador de texto"/>
          <p:cNvSpPr txBox="1">
            <a:spLocks/>
          </p:cNvSpPr>
          <p:nvPr/>
        </p:nvSpPr>
        <p:spPr>
          <a:xfrm>
            <a:off x="609600" y="5638800"/>
            <a:ext cx="4040188" cy="838200"/>
          </a:xfrm>
          <a:prstGeom prst="rect">
            <a:avLst/>
          </a:prstGeom>
        </p:spPr>
        <p:txBody>
          <a:bodyPr vert="horz" anchor="t">
            <a:normAutofit fontScale="85000" lnSpcReduction="20000"/>
          </a:bodyPr>
          <a:lstStyle>
            <a:lvl1pPr marL="0" indent="0" algn="l" rtl="0" eaLnBrk="1" latinLnBrk="0" hangingPunct="1">
              <a:spcBef>
                <a:spcPct val="20000"/>
              </a:spcBef>
              <a:buClr>
                <a:schemeClr val="accent1"/>
              </a:buClr>
              <a:buSzPct val="80000"/>
              <a:buFont typeface="Wingdings 2"/>
              <a:buNone/>
              <a:defRPr kumimoji="0" sz="2400" b="1" kern="1200">
                <a:solidFill>
                  <a:schemeClr val="accent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None/>
              <a:defRPr kumimoji="0" sz="2000" b="1"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None/>
              <a:defRPr kumimoji="0" sz="1800" b="1"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None/>
              <a:defRPr kumimoji="0" sz="1600" b="1"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None/>
              <a:defRPr kumimoji="0" sz="1600" b="1"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s-MX" smtClean="0">
                <a:solidFill>
                  <a:schemeClr val="tx1">
                    <a:lumMod val="95000"/>
                  </a:schemeClr>
                </a:solidFill>
              </a:rPr>
              <a:t>La productividad marginal de los cultivos básicos en Libres – Oriental es casi nula</a:t>
            </a:r>
            <a:endParaRPr lang="es-MX" dirty="0">
              <a:solidFill>
                <a:schemeClr val="tx1">
                  <a:lumMod val="95000"/>
                </a:schemeClr>
              </a:solidFill>
            </a:endParaRPr>
          </a:p>
        </p:txBody>
      </p:sp>
      <p:cxnSp>
        <p:nvCxnSpPr>
          <p:cNvPr id="14" name="13 Conector recto"/>
          <p:cNvCxnSpPr/>
          <p:nvPr/>
        </p:nvCxnSpPr>
        <p:spPr>
          <a:xfrm>
            <a:off x="3131840" y="2560932"/>
            <a:ext cx="0" cy="10801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14 Conector recto"/>
          <p:cNvCxnSpPr/>
          <p:nvPr/>
        </p:nvCxnSpPr>
        <p:spPr>
          <a:xfrm>
            <a:off x="6822536" y="2583600"/>
            <a:ext cx="0" cy="10801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20764270"/>
      </p:ext>
    </p:extLst>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4288" y="1200730"/>
            <a:ext cx="9129712" cy="5643578"/>
          </a:xfrm>
        </p:spPr>
        <p:txBody>
          <a:bodyPr>
            <a:normAutofit lnSpcReduction="10000"/>
          </a:bodyPr>
          <a:lstStyle/>
          <a:p>
            <a:r>
              <a:rPr lang="es-MX" dirty="0" smtClean="0">
                <a:effectLst>
                  <a:outerShdw blurRad="38100" dist="38100" dir="2700000" algn="tl">
                    <a:srgbClr val="000000">
                      <a:alpha val="43137"/>
                    </a:srgbClr>
                  </a:outerShdw>
                </a:effectLst>
              </a:rPr>
              <a:t>En términos económicos, agotar la reserva subterránea ha implicado:</a:t>
            </a:r>
          </a:p>
          <a:p>
            <a:pPr lvl="1"/>
            <a:r>
              <a:rPr lang="es-MX" dirty="0" smtClean="0">
                <a:effectLst>
                  <a:outerShdw blurRad="38100" dist="38100" dir="2700000" algn="tl">
                    <a:srgbClr val="000000">
                      <a:alpha val="43137"/>
                    </a:srgbClr>
                  </a:outerShdw>
                </a:effectLst>
              </a:rPr>
              <a:t>Afectar aprovechamientos someros: </a:t>
            </a:r>
            <a:r>
              <a:rPr lang="es-MX" dirty="0" smtClean="0">
                <a:solidFill>
                  <a:srgbClr val="FF0000"/>
                </a:solidFill>
                <a:effectLst>
                  <a:outerShdw blurRad="38100" dist="38100" dir="2700000" algn="tl">
                    <a:srgbClr val="000000">
                      <a:alpha val="43137"/>
                    </a:srgbClr>
                  </a:outerShdw>
                </a:effectLst>
              </a:rPr>
              <a:t>160 MDP</a:t>
            </a:r>
          </a:p>
          <a:p>
            <a:pPr lvl="1"/>
            <a:r>
              <a:rPr lang="es-MX" dirty="0" smtClean="0">
                <a:effectLst>
                  <a:outerShdw blurRad="38100" dist="38100" dir="2700000" algn="tl">
                    <a:srgbClr val="000000">
                      <a:alpha val="43137"/>
                    </a:srgbClr>
                  </a:outerShdw>
                </a:effectLst>
              </a:rPr>
              <a:t>Aumento en el costo del bombeo: </a:t>
            </a:r>
            <a:r>
              <a:rPr lang="es-MX" dirty="0">
                <a:solidFill>
                  <a:srgbClr val="FF0000"/>
                </a:solidFill>
                <a:effectLst>
                  <a:outerShdw blurRad="38100" dist="38100" dir="2700000" algn="tl">
                    <a:srgbClr val="000000">
                      <a:alpha val="43137"/>
                    </a:srgbClr>
                  </a:outerShdw>
                </a:effectLst>
              </a:rPr>
              <a:t>60 MDP</a:t>
            </a:r>
          </a:p>
          <a:p>
            <a:pPr lvl="1"/>
            <a:r>
              <a:rPr lang="es-MX" dirty="0" smtClean="0">
                <a:effectLst>
                  <a:outerShdw blurRad="38100" dist="38100" dir="2700000" algn="tl">
                    <a:srgbClr val="000000">
                      <a:alpha val="43137"/>
                    </a:srgbClr>
                  </a:outerShdw>
                </a:effectLst>
              </a:rPr>
              <a:t>El agotamiento de una reserva para usos más rentables: </a:t>
            </a:r>
            <a:r>
              <a:rPr lang="es-MX" dirty="0">
                <a:solidFill>
                  <a:srgbClr val="FF0000"/>
                </a:solidFill>
                <a:effectLst>
                  <a:outerShdw blurRad="38100" dist="38100" dir="2700000" algn="tl">
                    <a:srgbClr val="000000">
                      <a:alpha val="43137"/>
                    </a:srgbClr>
                  </a:outerShdw>
                </a:effectLst>
              </a:rPr>
              <a:t>965 MDP</a:t>
            </a:r>
          </a:p>
          <a:p>
            <a:pPr lvl="1"/>
            <a:r>
              <a:rPr lang="es-MX" dirty="0" smtClean="0">
                <a:effectLst>
                  <a:outerShdw blurRad="38100" dist="38100" dir="2700000" algn="tl">
                    <a:srgbClr val="000000">
                      <a:alpha val="43137"/>
                    </a:srgbClr>
                  </a:outerShdw>
                </a:effectLst>
              </a:rPr>
              <a:t>Un beneficio neto en la agricultura, de </a:t>
            </a:r>
            <a:r>
              <a:rPr lang="es-MX" dirty="0" smtClean="0">
                <a:solidFill>
                  <a:srgbClr val="00FF00"/>
                </a:solidFill>
                <a:effectLst>
                  <a:outerShdw blurRad="38100" dist="38100" dir="2700000" algn="tl">
                    <a:srgbClr val="000000">
                      <a:alpha val="43137"/>
                    </a:srgbClr>
                  </a:outerShdw>
                </a:effectLst>
              </a:rPr>
              <a:t>29 MDP </a:t>
            </a:r>
            <a:r>
              <a:rPr lang="es-MX" dirty="0">
                <a:effectLst>
                  <a:outerShdw blurRad="38100" dist="38100" dir="2700000" algn="tl">
                    <a:srgbClr val="000000">
                      <a:alpha val="43137"/>
                    </a:srgbClr>
                  </a:outerShdw>
                </a:effectLst>
              </a:rPr>
              <a:t>en 40 años</a:t>
            </a:r>
          </a:p>
          <a:p>
            <a:r>
              <a:rPr lang="es-MX" dirty="0" smtClean="0">
                <a:effectLst>
                  <a:outerShdw blurRad="38100" dist="38100" dir="2700000" algn="tl">
                    <a:srgbClr val="000000">
                      <a:alpha val="43137"/>
                    </a:srgbClr>
                  </a:outerShdw>
                </a:effectLst>
              </a:rPr>
              <a:t>Beneficio de la Sobreexplotación – Costo de la Sobreexplotación = </a:t>
            </a:r>
            <a:r>
              <a:rPr lang="es-MX" dirty="0" smtClean="0">
                <a:solidFill>
                  <a:srgbClr val="00FF00"/>
                </a:solidFill>
                <a:effectLst>
                  <a:outerShdw blurRad="38100" dist="38100" dir="2700000" algn="tl">
                    <a:srgbClr val="000000">
                      <a:alpha val="43137"/>
                    </a:srgbClr>
                  </a:outerShdw>
                </a:effectLst>
              </a:rPr>
              <a:t>29 MDP </a:t>
            </a:r>
            <a:r>
              <a:rPr lang="es-MX" dirty="0" smtClean="0">
                <a:effectLst>
                  <a:outerShdw blurRad="38100" dist="38100" dir="2700000" algn="tl">
                    <a:srgbClr val="000000">
                      <a:alpha val="43137"/>
                    </a:srgbClr>
                  </a:outerShdw>
                </a:effectLst>
              </a:rPr>
              <a:t>– </a:t>
            </a:r>
            <a:r>
              <a:rPr lang="es-MX" dirty="0" smtClean="0">
                <a:solidFill>
                  <a:srgbClr val="FF0000"/>
                </a:solidFill>
                <a:effectLst>
                  <a:outerShdw blurRad="38100" dist="38100" dir="2700000" algn="tl">
                    <a:srgbClr val="000000">
                      <a:alpha val="43137"/>
                    </a:srgbClr>
                  </a:outerShdw>
                </a:effectLst>
              </a:rPr>
              <a:t>1,185 MDP </a:t>
            </a:r>
            <a:r>
              <a:rPr lang="es-MX" dirty="0" smtClean="0">
                <a:effectLst>
                  <a:outerShdw blurRad="38100" dist="38100" dir="2700000" algn="tl">
                    <a:srgbClr val="000000">
                      <a:alpha val="43137"/>
                    </a:srgbClr>
                  </a:outerShdw>
                </a:effectLst>
              </a:rPr>
              <a:t>= </a:t>
            </a:r>
            <a:r>
              <a:rPr lang="es-MX" dirty="0" smtClean="0">
                <a:solidFill>
                  <a:srgbClr val="FF0000"/>
                </a:solidFill>
                <a:effectLst>
                  <a:outerShdw blurRad="38100" dist="38100" dir="2700000" algn="tl">
                    <a:srgbClr val="000000">
                      <a:alpha val="43137"/>
                    </a:srgbClr>
                  </a:outerShdw>
                </a:effectLst>
              </a:rPr>
              <a:t>-1,156 MDP</a:t>
            </a:r>
            <a:r>
              <a:rPr lang="es-MX" dirty="0" smtClean="0">
                <a:effectLst>
                  <a:outerShdw blurRad="38100" dist="38100" dir="2700000" algn="tl">
                    <a:srgbClr val="000000">
                      <a:alpha val="43137"/>
                    </a:srgbClr>
                  </a:outerShdw>
                </a:effectLst>
              </a:rPr>
              <a:t>, lo que equivale a </a:t>
            </a:r>
            <a:r>
              <a:rPr lang="es-MX" dirty="0" smtClean="0">
                <a:solidFill>
                  <a:srgbClr val="FF0000"/>
                </a:solidFill>
                <a:effectLst>
                  <a:outerShdw blurRad="38100" dist="38100" dir="2700000" algn="tl">
                    <a:srgbClr val="000000">
                      <a:alpha val="43137"/>
                    </a:srgbClr>
                  </a:outerShdw>
                </a:effectLst>
              </a:rPr>
              <a:t>$0.49/m³ de sobreexplotación</a:t>
            </a:r>
          </a:p>
          <a:p>
            <a:r>
              <a:rPr lang="es-MX" dirty="0" smtClean="0">
                <a:effectLst>
                  <a:outerShdw blurRad="38100" dist="38100" dir="2700000" algn="tl">
                    <a:srgbClr val="000000">
                      <a:alpha val="43137"/>
                    </a:srgbClr>
                  </a:outerShdw>
                </a:effectLst>
              </a:rPr>
              <a:t>La sobreexplotación depende en su mayoría del subsidio a la tarifa eléctrica</a:t>
            </a:r>
          </a:p>
        </p:txBody>
      </p:sp>
      <p:sp>
        <p:nvSpPr>
          <p:cNvPr id="2" name="1 Título"/>
          <p:cNvSpPr>
            <a:spLocks noGrp="1"/>
          </p:cNvSpPr>
          <p:nvPr>
            <p:ph type="title"/>
          </p:nvPr>
        </p:nvSpPr>
        <p:spPr>
          <a:xfrm>
            <a:off x="0" y="13103"/>
            <a:ext cx="9144000" cy="1187627"/>
          </a:xfrm>
        </p:spPr>
        <p:txBody>
          <a:bodyPr anchor="ctr">
            <a:noAutofit/>
          </a:bodyPr>
          <a:lstStyle/>
          <a:p>
            <a:pPr algn="ctr"/>
            <a:r>
              <a:rPr lang="es-MX" sz="3600" dirty="0" smtClean="0"/>
              <a:t>Costos económicos por la sobreexplotación</a:t>
            </a:r>
            <a:endParaRPr lang="es-MX" sz="3600" dirty="0"/>
          </a:p>
        </p:txBody>
      </p:sp>
    </p:spTree>
    <p:extLst>
      <p:ext uri="{BB962C8B-B14F-4D97-AF65-F5344CB8AC3E}">
        <p14:creationId xmlns:p14="http://schemas.microsoft.com/office/powerpoint/2010/main" xmlns="" val="180720925"/>
      </p:ext>
    </p:extLst>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5643570" y="2857496"/>
            <a:ext cx="3500430" cy="2786082"/>
          </a:xfrm>
        </p:spPr>
        <p:txBody>
          <a:bodyPr anchor="b">
            <a:normAutofit fontScale="90000"/>
          </a:bodyPr>
          <a:lstStyle/>
          <a:p>
            <a:r>
              <a:rPr lang="es-MX" sz="4000" dirty="0" smtClean="0"/>
              <a:t>Opciones de manejo de la demanda y de la disponibilidad</a:t>
            </a:r>
            <a:endParaRPr lang="es-MX" sz="4000" dirty="0"/>
          </a:p>
        </p:txBody>
      </p:sp>
      <p:pic>
        <p:nvPicPr>
          <p:cNvPr id="6" name="3 Marcador de contenido" descr="DSCF1073.JPG"/>
          <p:cNvPicPr>
            <a:picLocks noChangeAspect="1"/>
          </p:cNvPicPr>
          <p:nvPr/>
        </p:nvPicPr>
        <p:blipFill>
          <a:blip r:embed="rId2" cstate="print"/>
          <a:stretch>
            <a:fillRect/>
          </a:stretch>
        </p:blipFill>
        <p:spPr>
          <a:xfrm>
            <a:off x="0" y="1410877"/>
            <a:ext cx="5643570" cy="4232677"/>
          </a:xfrm>
          <a:prstGeom prst="rect">
            <a:avLst/>
          </a:prstGeom>
        </p:spPr>
      </p:pic>
    </p:spTree>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95536" y="116632"/>
            <a:ext cx="8229600" cy="1143000"/>
          </a:xfrm>
        </p:spPr>
        <p:txBody>
          <a:bodyPr>
            <a:normAutofit fontScale="90000"/>
          </a:bodyPr>
          <a:lstStyle/>
          <a:p>
            <a:pPr algn="ctr"/>
            <a:r>
              <a:rPr lang="es-MX" dirty="0" smtClean="0"/>
              <a:t>Opciones para el manejo de la demanda y de la disponibilidad</a:t>
            </a:r>
            <a:endParaRPr lang="es-MX" dirty="0"/>
          </a:p>
        </p:txBody>
      </p:sp>
      <p:pic>
        <p:nvPicPr>
          <p:cNvPr id="7" name="6 Marcador de contenido"/>
          <p:cNvPicPr>
            <a:picLocks noGrp="1" noChangeAspect="1"/>
          </p:cNvPicPr>
          <p:nvPr>
            <p:ph sz="half" idx="1"/>
          </p:nvPr>
        </p:nvPicPr>
        <p:blipFill rotWithShape="1">
          <a:blip r:embed="rId2" cstate="print">
            <a:extLst>
              <a:ext uri="{28A0092B-C50C-407E-A947-70E740481C1C}">
                <a14:useLocalDpi xmlns:a14="http://schemas.microsoft.com/office/drawing/2010/main" xmlns="" val="0"/>
              </a:ext>
            </a:extLst>
          </a:blip>
          <a:srcRect l="40719"/>
          <a:stretch/>
        </p:blipFill>
        <p:spPr>
          <a:xfrm>
            <a:off x="20048" y="1556792"/>
            <a:ext cx="4190165" cy="5301208"/>
          </a:xfrm>
        </p:spPr>
      </p:pic>
      <p:sp>
        <p:nvSpPr>
          <p:cNvPr id="6" name="5 Marcador de contenido"/>
          <p:cNvSpPr>
            <a:spLocks noGrp="1"/>
          </p:cNvSpPr>
          <p:nvPr>
            <p:ph sz="half" idx="2"/>
          </p:nvPr>
        </p:nvSpPr>
        <p:spPr>
          <a:xfrm>
            <a:off x="4267200" y="1600200"/>
            <a:ext cx="4876800" cy="5257800"/>
          </a:xfrm>
        </p:spPr>
        <p:txBody>
          <a:bodyPr>
            <a:normAutofit fontScale="92500" lnSpcReduction="20000"/>
          </a:bodyPr>
          <a:lstStyle/>
          <a:p>
            <a:pPr marL="36576" indent="0">
              <a:buNone/>
            </a:pPr>
            <a:r>
              <a:rPr lang="es-MX" dirty="0" smtClean="0"/>
              <a:t>Tres principales líneas de acción:</a:t>
            </a:r>
          </a:p>
          <a:p>
            <a:pPr marL="550926" indent="-514350">
              <a:buClr>
                <a:schemeClr val="tx1"/>
              </a:buClr>
              <a:buFont typeface="+mj-lt"/>
              <a:buAutoNum type="arabicPeriod"/>
            </a:pPr>
            <a:r>
              <a:rPr lang="es-MX" dirty="0" smtClean="0"/>
              <a:t>Estabilización</a:t>
            </a:r>
          </a:p>
          <a:p>
            <a:pPr marL="852678" lvl="1" indent="-514350">
              <a:buClr>
                <a:schemeClr val="tx1"/>
              </a:buClr>
              <a:buFont typeface="Arial" pitchFamily="34" charset="0"/>
              <a:buChar char="•"/>
            </a:pPr>
            <a:r>
              <a:rPr lang="es-MX" dirty="0"/>
              <a:t>Uso eficiente</a:t>
            </a:r>
          </a:p>
          <a:p>
            <a:pPr marL="852678" lvl="1" indent="-514350">
              <a:buClr>
                <a:schemeClr val="tx1"/>
              </a:buClr>
              <a:buFont typeface="Arial" pitchFamily="34" charset="0"/>
              <a:buChar char="•"/>
            </a:pPr>
            <a:r>
              <a:rPr lang="es-MX" dirty="0"/>
              <a:t>Reuso</a:t>
            </a:r>
          </a:p>
          <a:p>
            <a:pPr marL="852678" lvl="1" indent="-514350">
              <a:buClr>
                <a:schemeClr val="tx1"/>
              </a:buClr>
              <a:buFont typeface="Arial" pitchFamily="34" charset="0"/>
              <a:buChar char="•"/>
            </a:pPr>
            <a:r>
              <a:rPr lang="es-MX" dirty="0"/>
              <a:t>Recarga artificial</a:t>
            </a:r>
          </a:p>
          <a:p>
            <a:pPr marL="550926" indent="-514350">
              <a:buClr>
                <a:schemeClr val="tx1"/>
              </a:buClr>
              <a:buFont typeface="+mj-lt"/>
              <a:buAutoNum type="arabicPeriod"/>
            </a:pPr>
            <a:r>
              <a:rPr lang="es-MX" dirty="0" smtClean="0"/>
              <a:t>Regularización de derechos</a:t>
            </a:r>
          </a:p>
          <a:p>
            <a:pPr marL="852678" lvl="1" indent="-514350">
              <a:buClr>
                <a:schemeClr val="tx1"/>
              </a:buClr>
              <a:buFont typeface="Arial" pitchFamily="34" charset="0"/>
              <a:buChar char="•"/>
            </a:pPr>
            <a:r>
              <a:rPr lang="es-MX" dirty="0" smtClean="0"/>
              <a:t>Regularización de aprovechamientos sin amparo</a:t>
            </a:r>
          </a:p>
          <a:p>
            <a:pPr marL="852678" lvl="1" indent="-514350">
              <a:buClr>
                <a:schemeClr val="tx1"/>
              </a:buClr>
              <a:buFont typeface="Arial" pitchFamily="34" charset="0"/>
              <a:buChar char="•"/>
            </a:pPr>
            <a:r>
              <a:rPr lang="es-MX" dirty="0" smtClean="0"/>
              <a:t>Banco de Derechos de agua</a:t>
            </a:r>
          </a:p>
          <a:p>
            <a:pPr marL="550926" indent="-514350">
              <a:buClr>
                <a:schemeClr val="tx1"/>
              </a:buClr>
              <a:buFont typeface="+mj-lt"/>
              <a:buAutoNum type="arabicPeriod"/>
            </a:pPr>
            <a:r>
              <a:rPr lang="es-MX" dirty="0" smtClean="0"/>
              <a:t>Desconcentración de extracción en zonas críticas</a:t>
            </a:r>
          </a:p>
          <a:p>
            <a:pPr marL="852678" lvl="1" indent="-514350">
              <a:buClr>
                <a:schemeClr val="tx1"/>
              </a:buClr>
              <a:buFont typeface="Arial" pitchFamily="34" charset="0"/>
              <a:buChar char="•"/>
            </a:pPr>
            <a:r>
              <a:rPr lang="es-MX" dirty="0"/>
              <a:t>Solución de sobreexplotación local</a:t>
            </a:r>
          </a:p>
          <a:p>
            <a:pPr marL="852678" lvl="1" indent="-514350">
              <a:buClr>
                <a:schemeClr val="tx1"/>
              </a:buClr>
              <a:buFont typeface="Arial" pitchFamily="34" charset="0"/>
              <a:buChar char="•"/>
            </a:pPr>
            <a:r>
              <a:rPr lang="es-MX" dirty="0"/>
              <a:t>Protección de cuerpos de agua superficial</a:t>
            </a:r>
          </a:p>
        </p:txBody>
      </p:sp>
      <p:sp>
        <p:nvSpPr>
          <p:cNvPr id="5" name="5 Marcador de contenido"/>
          <p:cNvSpPr txBox="1">
            <a:spLocks/>
          </p:cNvSpPr>
          <p:nvPr/>
        </p:nvSpPr>
        <p:spPr>
          <a:xfrm>
            <a:off x="0" y="5949280"/>
            <a:ext cx="4211960" cy="908720"/>
          </a:xfrm>
          <a:prstGeom prst="rect">
            <a:avLst/>
          </a:prstGeom>
        </p:spPr>
        <p:txBody>
          <a:bodyPr vert="horz" lIns="91440">
            <a:normAutofit fontScale="62500" lnSpcReduction="20000"/>
          </a:bodyPr>
          <a:lstStyle/>
          <a:p>
            <a:pPr marL="36576" marR="0" lvl="0" indent="0" algn="l" defTabSz="914400"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es-MX" sz="2400" b="1" i="0" u="none" strike="noStrike" kern="1200" cap="none" spc="0" normalizeH="0" baseline="0" noProof="0" dirty="0" smtClean="0">
                <a:ln>
                  <a:noFill/>
                </a:ln>
                <a:solidFill>
                  <a:srgbClr val="FFFF00"/>
                </a:solidFill>
                <a:effectLst/>
                <a:uLnTx/>
                <a:uFillTx/>
                <a:latin typeface="+mn-lt"/>
                <a:ea typeface="+mn-ea"/>
                <a:cs typeface="+mn-cs"/>
              </a:rPr>
              <a:t>LOS PROGRAMAS DE ESTABILIZACIÓN Y DE REGULARIZACIÓN DE APROVECHAMIENTOS SE REALIZARÁN SIMULTÁNEAMENTE</a:t>
            </a:r>
            <a:r>
              <a:rPr kumimoji="0" lang="es-MX" sz="2400" b="1" i="0" u="none" strike="noStrike" kern="1200" cap="none" spc="0" normalizeH="0" noProof="0" dirty="0" smtClean="0">
                <a:ln>
                  <a:noFill/>
                </a:ln>
                <a:solidFill>
                  <a:srgbClr val="FFFF00"/>
                </a:solidFill>
                <a:effectLst/>
                <a:uLnTx/>
                <a:uFillTx/>
                <a:latin typeface="+mn-lt"/>
                <a:ea typeface="+mn-ea"/>
                <a:cs typeface="+mn-cs"/>
              </a:rPr>
              <a:t> PARA AJUSTAR LA DEMANDA A LA OFERTA DE AGUA</a:t>
            </a:r>
            <a:endParaRPr kumimoji="0" lang="es-MX" sz="2000" b="1" i="0" u="none" strike="noStrike" kern="1200" cap="none" spc="0" normalizeH="0" baseline="0" noProof="0" dirty="0">
              <a:ln>
                <a:noFill/>
              </a:ln>
              <a:solidFill>
                <a:srgbClr val="FFFF00"/>
              </a:solidFill>
              <a:effectLst/>
              <a:uLnTx/>
              <a:uFillTx/>
              <a:latin typeface="+mn-lt"/>
              <a:ea typeface="+mn-ea"/>
              <a:cs typeface="+mn-cs"/>
            </a:endParaRPr>
          </a:p>
        </p:txBody>
      </p:sp>
    </p:spTree>
    <p:extLst>
      <p:ext uri="{BB962C8B-B14F-4D97-AF65-F5344CB8AC3E}">
        <p14:creationId xmlns:p14="http://schemas.microsoft.com/office/powerpoint/2010/main" xmlns="" val="1834187967"/>
      </p:ext>
    </p:extLst>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0" y="0"/>
            <a:ext cx="5220072" cy="6858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8194" name="Imagen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993" r="18584" b="28693"/>
          <a:stretch/>
        </p:blipFill>
        <p:spPr bwMode="auto">
          <a:xfrm>
            <a:off x="0" y="548680"/>
            <a:ext cx="5232644" cy="56271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3 Título"/>
          <p:cNvSpPr>
            <a:spLocks noGrp="1"/>
          </p:cNvSpPr>
          <p:nvPr>
            <p:ph type="title"/>
          </p:nvPr>
        </p:nvSpPr>
        <p:spPr>
          <a:xfrm>
            <a:off x="5724128" y="128893"/>
            <a:ext cx="3419872" cy="1211875"/>
          </a:xfrm>
        </p:spPr>
        <p:txBody>
          <a:bodyPr>
            <a:normAutofit fontScale="90000"/>
          </a:bodyPr>
          <a:lstStyle/>
          <a:p>
            <a:r>
              <a:rPr lang="es-MX" dirty="0" smtClean="0"/>
              <a:t>Estabilización del acuífero</a:t>
            </a:r>
            <a:endParaRPr lang="es-MX" dirty="0"/>
          </a:p>
        </p:txBody>
      </p:sp>
      <p:sp>
        <p:nvSpPr>
          <p:cNvPr id="5" name="4 Marcador de contenido"/>
          <p:cNvSpPr>
            <a:spLocks noGrp="1"/>
          </p:cNvSpPr>
          <p:nvPr>
            <p:ph idx="1"/>
          </p:nvPr>
        </p:nvSpPr>
        <p:spPr>
          <a:xfrm>
            <a:off x="5220071" y="1484784"/>
            <a:ext cx="3926475" cy="5373216"/>
          </a:xfrm>
        </p:spPr>
        <p:txBody>
          <a:bodyPr>
            <a:normAutofit fontScale="77500" lnSpcReduction="20000"/>
          </a:bodyPr>
          <a:lstStyle/>
          <a:p>
            <a:pPr marL="457200" indent="-457200"/>
            <a:r>
              <a:rPr lang="es-MX" dirty="0" smtClean="0"/>
              <a:t>Para lograr un equilibrio en el comportamiento de los niveles piezométricos, es necesario reducir las extracciones tanto en Huamantla como en Libres Oriental en un orden conjunto de 60 hm³ anuales (277 hm³, volumen aún superior al concesionado)</a:t>
            </a:r>
          </a:p>
          <a:p>
            <a:pPr marL="457200" indent="-457200"/>
            <a:endParaRPr lang="es-MX" dirty="0" smtClean="0"/>
          </a:p>
          <a:p>
            <a:pPr marL="457200" indent="-457200"/>
            <a:r>
              <a:rPr lang="es-MX" dirty="0" smtClean="0"/>
              <a:t>El acuífero de Perote – </a:t>
            </a:r>
            <a:r>
              <a:rPr lang="es-MX" dirty="0" err="1" smtClean="0"/>
              <a:t>Zalayeta</a:t>
            </a:r>
            <a:r>
              <a:rPr lang="es-MX" dirty="0" smtClean="0"/>
              <a:t> aún cuenta con un potencial de aprovechamiento</a:t>
            </a:r>
            <a:endParaRPr lang="es-MX" dirty="0"/>
          </a:p>
        </p:txBody>
      </p:sp>
      <p:pic>
        <p:nvPicPr>
          <p:cNvPr id="6" name="Imagen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8130" t="71625" r="32288"/>
          <a:stretch/>
        </p:blipFill>
        <p:spPr bwMode="auto">
          <a:xfrm>
            <a:off x="35495" y="559205"/>
            <a:ext cx="1640065" cy="20162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29986908"/>
      </p:ext>
    </p:extLst>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p:spPr>
        <p:txBody>
          <a:bodyPr anchor="ctr"/>
          <a:lstStyle/>
          <a:p>
            <a:pPr algn="ctr"/>
            <a:r>
              <a:rPr lang="es-MX" dirty="0" smtClean="0"/>
              <a:t>ACUÍFERO LIBRES - ORIENTAL</a:t>
            </a:r>
            <a:endParaRPr lang="es-MX" dirty="0"/>
          </a:p>
        </p:txBody>
      </p:sp>
      <p:graphicFrame>
        <p:nvGraphicFramePr>
          <p:cNvPr id="4" name="36 Gráfico"/>
          <p:cNvGraphicFramePr>
            <a:graphicFrameLocks noGrp="1"/>
          </p:cNvGraphicFramePr>
          <p:nvPr>
            <p:ph idx="1"/>
          </p:nvPr>
        </p:nvGraphicFramePr>
        <p:xfrm>
          <a:off x="457200" y="2179638"/>
          <a:ext cx="8229600" cy="411480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5 Conector recto de flecha"/>
          <p:cNvCxnSpPr/>
          <p:nvPr/>
        </p:nvCxnSpPr>
        <p:spPr>
          <a:xfrm rot="5400000">
            <a:off x="3564682" y="2924944"/>
            <a:ext cx="719286" cy="79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3419872" y="2771636"/>
            <a:ext cx="504056" cy="369332"/>
          </a:xfrm>
          <a:prstGeom prst="rect">
            <a:avLst/>
          </a:prstGeom>
          <a:noFill/>
        </p:spPr>
        <p:txBody>
          <a:bodyPr wrap="square" rtlCol="0">
            <a:spAutoFit/>
          </a:bodyPr>
          <a:lstStyle/>
          <a:p>
            <a:pPr algn="r"/>
            <a:r>
              <a:rPr lang="es-MX" dirty="0" smtClean="0">
                <a:solidFill>
                  <a:srgbClr val="FF0000"/>
                </a:solidFill>
              </a:rPr>
              <a:t>ET</a:t>
            </a:r>
            <a:endParaRPr lang="es-MX" dirty="0">
              <a:solidFill>
                <a:srgbClr val="FF0000"/>
              </a:solidFill>
            </a:endParaRPr>
          </a:p>
        </p:txBody>
      </p:sp>
      <p:cxnSp>
        <p:nvCxnSpPr>
          <p:cNvPr id="10" name="9 Conector recto de flecha"/>
          <p:cNvCxnSpPr/>
          <p:nvPr/>
        </p:nvCxnSpPr>
        <p:spPr>
          <a:xfrm rot="5400000">
            <a:off x="3780706" y="3429000"/>
            <a:ext cx="287238" cy="794"/>
          </a:xfrm>
          <a:prstGeom prst="straightConnector1">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10 CuadroTexto"/>
          <p:cNvSpPr txBox="1"/>
          <p:nvPr/>
        </p:nvSpPr>
        <p:spPr>
          <a:xfrm>
            <a:off x="3203848" y="3256520"/>
            <a:ext cx="720080" cy="369332"/>
          </a:xfrm>
          <a:prstGeom prst="rect">
            <a:avLst/>
          </a:prstGeom>
          <a:noFill/>
        </p:spPr>
        <p:txBody>
          <a:bodyPr wrap="square" rtlCol="0">
            <a:spAutoFit/>
          </a:bodyPr>
          <a:lstStyle/>
          <a:p>
            <a:pPr algn="r"/>
            <a:r>
              <a:rPr lang="es-MX" dirty="0" smtClean="0"/>
              <a:t>LAG</a:t>
            </a:r>
            <a:endParaRPr lang="es-MX" dirty="0"/>
          </a:p>
        </p:txBody>
      </p:sp>
      <p:cxnSp>
        <p:nvCxnSpPr>
          <p:cNvPr id="15" name="14 Conector recto de flecha"/>
          <p:cNvCxnSpPr/>
          <p:nvPr/>
        </p:nvCxnSpPr>
        <p:spPr>
          <a:xfrm rot="5400000">
            <a:off x="3636690" y="3861048"/>
            <a:ext cx="575270" cy="794"/>
          </a:xfrm>
          <a:prstGeom prst="straightConnector1">
            <a:avLst/>
          </a:prstGeom>
          <a:ln>
            <a:solidFill>
              <a:schemeClr val="tx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0" name="19 CuadroTexto"/>
          <p:cNvSpPr txBox="1"/>
          <p:nvPr/>
        </p:nvSpPr>
        <p:spPr>
          <a:xfrm>
            <a:off x="3347864" y="3573016"/>
            <a:ext cx="576064" cy="369332"/>
          </a:xfrm>
          <a:prstGeom prst="rect">
            <a:avLst/>
          </a:prstGeom>
          <a:noFill/>
        </p:spPr>
        <p:txBody>
          <a:bodyPr wrap="square" rtlCol="0">
            <a:spAutoFit/>
          </a:bodyPr>
          <a:lstStyle/>
          <a:p>
            <a:pPr algn="r"/>
            <a:r>
              <a:rPr lang="es-MX" dirty="0" smtClean="0">
                <a:solidFill>
                  <a:schemeClr val="tx2">
                    <a:lumMod val="75000"/>
                  </a:schemeClr>
                </a:solidFill>
              </a:rPr>
              <a:t>65</a:t>
            </a:r>
            <a:endParaRPr lang="es-MX" dirty="0">
              <a:solidFill>
                <a:schemeClr val="tx2">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6"/>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childTnLst>
                                    <p:anim calcmode="discrete" valueType="str">
                                      <p:cBhvr>
                                        <p:cTn id="8" dur="1000" fill="hold"/>
                                        <p:tgtEl>
                                          <p:spTgt spid="8"/>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nodeType="withEffect">
                                  <p:stCondLst>
                                    <p:cond delay="0"/>
                                  </p:stCondLst>
                                  <p:childTnLst>
                                    <p:anim calcmode="discrete" valueType="str">
                                      <p:cBhvr>
                                        <p:cTn id="10" dur="1000" fill="hold"/>
                                        <p:tgtEl>
                                          <p:spTgt spid="10"/>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hold" grpId="0" nodeType="withEffect">
                                  <p:stCondLst>
                                    <p:cond delay="0"/>
                                  </p:stCondLst>
                                  <p:childTnLst>
                                    <p:anim calcmode="discrete" valueType="str">
                                      <p:cBhvr>
                                        <p:cTn id="12" dur="1000" fill="hold"/>
                                        <p:tgtEl>
                                          <p:spTgt spid="11"/>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nodeType="withEffect">
                                  <p:stCondLst>
                                    <p:cond delay="0"/>
                                  </p:stCondLst>
                                  <p:childTnLst>
                                    <p:anim calcmode="discrete" valueType="str">
                                      <p:cBhvr>
                                        <p:cTn id="14" dur="1000" fill="hold"/>
                                        <p:tgtEl>
                                          <p:spTgt spid="15"/>
                                        </p:tgtEl>
                                        <p:attrNameLst>
                                          <p:attrName>style.visibility</p:attrName>
                                        </p:attrNameLst>
                                      </p:cBhvr>
                                      <p:tavLst>
                                        <p:tav tm="0">
                                          <p:val>
                                            <p:strVal val="hidden"/>
                                          </p:val>
                                        </p:tav>
                                        <p:tav tm="50000">
                                          <p:val>
                                            <p:strVal val="visible"/>
                                          </p:val>
                                        </p:tav>
                                      </p:tavLst>
                                    </p:anim>
                                  </p:childTnLst>
                                </p:cTn>
                              </p:par>
                              <p:par>
                                <p:cTn id="15" presetID="35" presetClass="emph" presetSubtype="0" repeatCount="indefinite" fill="hold" grpId="0" nodeType="withEffect">
                                  <p:stCondLst>
                                    <p:cond delay="0"/>
                                  </p:stCondLst>
                                  <p:childTnLst>
                                    <p:anim calcmode="discrete" valueType="str">
                                      <p:cBhvr>
                                        <p:cTn id="16" dur="1000" fill="hold"/>
                                        <p:tgtEl>
                                          <p:spTgt spid="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p:spPr>
        <p:txBody>
          <a:bodyPr anchor="ctr"/>
          <a:lstStyle/>
          <a:p>
            <a:pPr algn="ctr"/>
            <a:r>
              <a:rPr lang="es-MX" dirty="0" smtClean="0"/>
              <a:t>ACUÍFERO HUAMANTLA</a:t>
            </a:r>
            <a:endParaRPr lang="es-MX" dirty="0"/>
          </a:p>
        </p:txBody>
      </p:sp>
      <p:graphicFrame>
        <p:nvGraphicFramePr>
          <p:cNvPr id="4" name="37 Gráfico"/>
          <p:cNvGraphicFramePr>
            <a:graphicFrameLocks noGrp="1"/>
          </p:cNvGraphicFramePr>
          <p:nvPr>
            <p:ph idx="1"/>
          </p:nvPr>
        </p:nvGraphicFramePr>
        <p:xfrm>
          <a:off x="457200" y="2179638"/>
          <a:ext cx="8229600" cy="411480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4 Conector recto de flecha"/>
          <p:cNvCxnSpPr/>
          <p:nvPr/>
        </p:nvCxnSpPr>
        <p:spPr>
          <a:xfrm rot="5400000">
            <a:off x="3312654" y="3897052"/>
            <a:ext cx="1223342" cy="794"/>
          </a:xfrm>
          <a:prstGeom prst="straightConnector1">
            <a:avLst/>
          </a:prstGeom>
          <a:ln>
            <a:solidFill>
              <a:schemeClr val="tx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 name="5 CuadroTexto"/>
          <p:cNvSpPr txBox="1"/>
          <p:nvPr/>
        </p:nvSpPr>
        <p:spPr>
          <a:xfrm>
            <a:off x="3347864" y="3284984"/>
            <a:ext cx="576064" cy="369332"/>
          </a:xfrm>
          <a:prstGeom prst="rect">
            <a:avLst/>
          </a:prstGeom>
          <a:noFill/>
        </p:spPr>
        <p:txBody>
          <a:bodyPr wrap="square" rtlCol="0">
            <a:spAutoFit/>
          </a:bodyPr>
          <a:lstStyle/>
          <a:p>
            <a:pPr algn="r"/>
            <a:r>
              <a:rPr lang="es-MX" dirty="0" smtClean="0">
                <a:solidFill>
                  <a:schemeClr val="tx2">
                    <a:lumMod val="75000"/>
                  </a:schemeClr>
                </a:solidFill>
              </a:rPr>
              <a:t>48</a:t>
            </a:r>
            <a:endParaRPr lang="es-MX" dirty="0">
              <a:solidFill>
                <a:schemeClr val="tx2">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childTnLst>
                                    <p:anim calcmode="discrete" valueType="str">
                                      <p:cBhvr>
                                        <p:cTn id="8"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p:spPr>
        <p:txBody>
          <a:bodyPr anchor="ctr"/>
          <a:lstStyle/>
          <a:p>
            <a:pPr algn="ctr"/>
            <a:r>
              <a:rPr lang="es-MX" dirty="0" smtClean="0"/>
              <a:t>ACUIFERO PEROTE - ZALAYETA</a:t>
            </a:r>
            <a:endParaRPr lang="es-MX" dirty="0"/>
          </a:p>
        </p:txBody>
      </p:sp>
      <p:graphicFrame>
        <p:nvGraphicFramePr>
          <p:cNvPr id="4" name="38 Gráfico"/>
          <p:cNvGraphicFramePr>
            <a:graphicFrameLocks noGrp="1"/>
          </p:cNvGraphicFramePr>
          <p:nvPr>
            <p:ph idx="1"/>
          </p:nvPr>
        </p:nvGraphicFramePr>
        <p:xfrm>
          <a:off x="457200" y="2179638"/>
          <a:ext cx="8229600" cy="411480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4 Conector recto de flecha"/>
          <p:cNvCxnSpPr/>
          <p:nvPr/>
        </p:nvCxnSpPr>
        <p:spPr>
          <a:xfrm rot="5400000">
            <a:off x="3204642" y="3501008"/>
            <a:ext cx="1439366" cy="79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 name="5 CuadroTexto"/>
          <p:cNvSpPr txBox="1"/>
          <p:nvPr/>
        </p:nvSpPr>
        <p:spPr>
          <a:xfrm>
            <a:off x="3275856" y="2987660"/>
            <a:ext cx="648072" cy="369332"/>
          </a:xfrm>
          <a:prstGeom prst="rect">
            <a:avLst/>
          </a:prstGeom>
          <a:noFill/>
        </p:spPr>
        <p:txBody>
          <a:bodyPr wrap="square" rtlCol="0">
            <a:spAutoFit/>
          </a:bodyPr>
          <a:lstStyle/>
          <a:p>
            <a:pPr algn="r"/>
            <a:r>
              <a:rPr lang="es-MX" dirty="0" smtClean="0">
                <a:solidFill>
                  <a:srgbClr val="FF0000"/>
                </a:solidFill>
              </a:rPr>
              <a:t>DNC</a:t>
            </a:r>
            <a:endParaRPr lang="es-MX" dirty="0">
              <a:solidFill>
                <a:srgbClr val="FF0000"/>
              </a:solidFill>
            </a:endParaRPr>
          </a:p>
        </p:txBody>
      </p:sp>
      <p:cxnSp>
        <p:nvCxnSpPr>
          <p:cNvPr id="8" name="7 Conector recto de flecha"/>
          <p:cNvCxnSpPr/>
          <p:nvPr/>
        </p:nvCxnSpPr>
        <p:spPr>
          <a:xfrm rot="5400000">
            <a:off x="3275856" y="4869160"/>
            <a:ext cx="1296144" cy="1588"/>
          </a:xfrm>
          <a:prstGeom prst="straightConnector1">
            <a:avLst/>
          </a:prstGeom>
          <a:ln>
            <a:solidFill>
              <a:srgbClr val="00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8 CuadroTexto"/>
          <p:cNvSpPr txBox="1"/>
          <p:nvPr/>
        </p:nvSpPr>
        <p:spPr>
          <a:xfrm>
            <a:off x="2411760" y="4283804"/>
            <a:ext cx="1512168" cy="923330"/>
          </a:xfrm>
          <a:prstGeom prst="rect">
            <a:avLst/>
          </a:prstGeom>
          <a:noFill/>
        </p:spPr>
        <p:txBody>
          <a:bodyPr wrap="square" rtlCol="0">
            <a:spAutoFit/>
          </a:bodyPr>
          <a:lstStyle/>
          <a:p>
            <a:pPr algn="r"/>
            <a:r>
              <a:rPr lang="es-MX" dirty="0" smtClean="0">
                <a:solidFill>
                  <a:srgbClr val="00FF00"/>
                </a:solidFill>
              </a:rPr>
              <a:t>Volumen aprovechable</a:t>
            </a:r>
          </a:p>
          <a:p>
            <a:pPr algn="r"/>
            <a:r>
              <a:rPr lang="es-MX" dirty="0" smtClean="0">
                <a:solidFill>
                  <a:srgbClr val="00FF00"/>
                </a:solidFill>
              </a:rPr>
              <a:t>68.6</a:t>
            </a:r>
            <a:endParaRPr lang="es-MX" dirty="0">
              <a:solidFill>
                <a:srgbClr val="00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childTnLst>
                                    <p:anim calcmode="discrete" valueType="str">
                                      <p:cBhvr>
                                        <p:cTn id="8" dur="1000" fill="hold"/>
                                        <p:tgtEl>
                                          <p:spTgt spid="6"/>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nodeType="withEffect">
                                  <p:stCondLst>
                                    <p:cond delay="0"/>
                                  </p:stCondLst>
                                  <p:childTnLst>
                                    <p:anim calcmode="discrete" valueType="str">
                                      <p:cBhvr>
                                        <p:cTn id="10" dur="1000" fill="hold"/>
                                        <p:tgtEl>
                                          <p:spTgt spid="8"/>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hold" grpId="0" nodeType="withEffect">
                                  <p:stCondLst>
                                    <p:cond delay="0"/>
                                  </p:stCondLst>
                                  <p:childTnLst>
                                    <p:anim calcmode="discrete" valueType="str">
                                      <p:cBhvr>
                                        <p:cTn id="12"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1 Gráfico"/>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8" name="7 CuadroTexto"/>
          <p:cNvSpPr txBox="1"/>
          <p:nvPr/>
        </p:nvSpPr>
        <p:spPr>
          <a:xfrm>
            <a:off x="664029" y="533400"/>
            <a:ext cx="3907971" cy="5775920"/>
          </a:xfrm>
          <a:prstGeom prst="rect">
            <a:avLst/>
          </a:prstGeom>
          <a:noFill/>
          <a:ln>
            <a:solidFill>
              <a:srgbClr val="FFFF00"/>
            </a:solidFill>
            <a:prstDash val="solid"/>
          </a:ln>
        </p:spPr>
        <p:txBody>
          <a:bodyPr wrap="square" rtlCol="0">
            <a:noAutofit/>
          </a:bodyPr>
          <a:lstStyle/>
          <a:p>
            <a:r>
              <a:rPr lang="es-MX" dirty="0" smtClean="0"/>
              <a:t>USO EFICIENTE DEL AGUA</a:t>
            </a:r>
            <a:endParaRPr lang="es-MX" dirty="0"/>
          </a:p>
        </p:txBody>
      </p:sp>
      <p:sp>
        <p:nvSpPr>
          <p:cNvPr id="9" name="8 CuadroTexto"/>
          <p:cNvSpPr txBox="1"/>
          <p:nvPr/>
        </p:nvSpPr>
        <p:spPr>
          <a:xfrm>
            <a:off x="4572001" y="537794"/>
            <a:ext cx="1296144" cy="5775920"/>
          </a:xfrm>
          <a:prstGeom prst="rect">
            <a:avLst/>
          </a:prstGeom>
          <a:noFill/>
          <a:ln>
            <a:solidFill>
              <a:srgbClr val="FFFF00"/>
            </a:solidFill>
            <a:prstDash val="solid"/>
          </a:ln>
        </p:spPr>
        <p:txBody>
          <a:bodyPr wrap="square" rtlCol="0">
            <a:noAutofit/>
          </a:bodyPr>
          <a:lstStyle/>
          <a:p>
            <a:pPr algn="ctr"/>
            <a:r>
              <a:rPr lang="es-MX" dirty="0" smtClean="0"/>
              <a:t>REUSO</a:t>
            </a:r>
            <a:endParaRPr lang="es-MX" dirty="0"/>
          </a:p>
        </p:txBody>
      </p:sp>
      <p:sp>
        <p:nvSpPr>
          <p:cNvPr id="10" name="9 CuadroTexto"/>
          <p:cNvSpPr txBox="1"/>
          <p:nvPr/>
        </p:nvSpPr>
        <p:spPr>
          <a:xfrm>
            <a:off x="5868144" y="537794"/>
            <a:ext cx="2611827" cy="5775920"/>
          </a:xfrm>
          <a:prstGeom prst="rect">
            <a:avLst/>
          </a:prstGeom>
          <a:noFill/>
          <a:ln>
            <a:solidFill>
              <a:srgbClr val="FFFF00"/>
            </a:solidFill>
            <a:prstDash val="solid"/>
          </a:ln>
        </p:spPr>
        <p:txBody>
          <a:bodyPr wrap="square" rtlCol="0">
            <a:noAutofit/>
          </a:bodyPr>
          <a:lstStyle/>
          <a:p>
            <a:pPr algn="ctr"/>
            <a:r>
              <a:rPr lang="es-MX" dirty="0" smtClean="0"/>
              <a:t>RECARGA ARTIFICIAL</a:t>
            </a:r>
            <a:endParaRPr lang="es-MX" dirty="0"/>
          </a:p>
        </p:txBody>
      </p:sp>
    </p:spTree>
    <p:extLst>
      <p:ext uri="{BB962C8B-B14F-4D97-AF65-F5344CB8AC3E}">
        <p14:creationId xmlns:p14="http://schemas.microsoft.com/office/powerpoint/2010/main" xmlns="" val="1102277939"/>
      </p:ext>
    </p:extLst>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4782" y="116632"/>
            <a:ext cx="8856984" cy="1143000"/>
          </a:xfrm>
        </p:spPr>
        <p:txBody>
          <a:bodyPr anchor="ctr">
            <a:normAutofit fontScale="90000"/>
          </a:bodyPr>
          <a:lstStyle/>
          <a:p>
            <a:pPr algn="ctr"/>
            <a:r>
              <a:rPr lang="es-MX" dirty="0" smtClean="0"/>
              <a:t>Regularización de aprovechamientos</a:t>
            </a:r>
            <a:endParaRPr lang="es-MX" dirty="0"/>
          </a:p>
        </p:txBody>
      </p:sp>
      <p:sp>
        <p:nvSpPr>
          <p:cNvPr id="5" name="4 Marcador de contenido"/>
          <p:cNvSpPr txBox="1">
            <a:spLocks/>
          </p:cNvSpPr>
          <p:nvPr/>
        </p:nvSpPr>
        <p:spPr>
          <a:xfrm>
            <a:off x="0" y="1224136"/>
            <a:ext cx="9146546" cy="1772816"/>
          </a:xfrm>
          <a:prstGeom prst="rect">
            <a:avLst/>
          </a:prstGeom>
        </p:spPr>
        <p:txBody>
          <a:bodyPr vert="horz" anchor="ct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457200" indent="-457200"/>
            <a:r>
              <a:rPr lang="es-MX" dirty="0" smtClean="0"/>
              <a:t>Es necesaria la congruencia entre </a:t>
            </a:r>
            <a:r>
              <a:rPr lang="es-MX" dirty="0" smtClean="0">
                <a:solidFill>
                  <a:srgbClr val="FFFF00"/>
                </a:solidFill>
              </a:rPr>
              <a:t>volumen aprovechado – volumen concesionado y volumen medido</a:t>
            </a:r>
            <a:endParaRPr lang="es-MX" dirty="0" smtClean="0"/>
          </a:p>
        </p:txBody>
      </p:sp>
      <p:sp>
        <p:nvSpPr>
          <p:cNvPr id="7" name="1 Título"/>
          <p:cNvSpPr txBox="1">
            <a:spLocks/>
          </p:cNvSpPr>
          <p:nvPr/>
        </p:nvSpPr>
        <p:spPr>
          <a:xfrm>
            <a:off x="0" y="3789040"/>
            <a:ext cx="9144000" cy="1196752"/>
          </a:xfrm>
          <a:prstGeom prst="rect">
            <a:avLst/>
          </a:prstGeom>
        </p:spPr>
        <p:txBody>
          <a:bodyPr vert="horz" lIns="0" tIns="9144" rIns="0" bIns="9144"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MX" sz="3200" b="1" i="0" u="none" strike="noStrike" kern="1200" cap="none" spc="0" normalizeH="0" baseline="0" noProof="0" dirty="0" smtClean="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uLnTx/>
                <a:uFillTx/>
                <a:latin typeface="+mj-lt"/>
                <a:ea typeface="+mj-ea"/>
                <a:cs typeface="+mj-cs"/>
              </a:rPr>
              <a:t>El banco de derechos de agua a favor del acuífero y de la oferta sustentable de agua</a:t>
            </a:r>
            <a:endParaRPr kumimoji="0" lang="es-MX" sz="3200" b="1" i="0" u="none" strike="noStrike" kern="1200" cap="none" spc="0" normalizeH="0" baseline="0" noProof="0" dirty="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uLnTx/>
              <a:uFillTx/>
              <a:latin typeface="+mj-lt"/>
              <a:ea typeface="+mj-ea"/>
              <a:cs typeface="+mj-cs"/>
            </a:endParaRPr>
          </a:p>
        </p:txBody>
      </p:sp>
      <p:sp>
        <p:nvSpPr>
          <p:cNvPr id="8" name="4 Marcador de contenido"/>
          <p:cNvSpPr txBox="1">
            <a:spLocks/>
          </p:cNvSpPr>
          <p:nvPr/>
        </p:nvSpPr>
        <p:spPr>
          <a:xfrm>
            <a:off x="1" y="5085184"/>
            <a:ext cx="9146546" cy="1772816"/>
          </a:xfrm>
          <a:prstGeom prst="rect">
            <a:avLst/>
          </a:prstGeom>
        </p:spPr>
        <p:txBody>
          <a:bodyPr vert="horz" anchor="ctr">
            <a:normAutofit fontScale="850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457200" indent="-457200"/>
            <a:r>
              <a:rPr lang="es-MX" dirty="0" smtClean="0"/>
              <a:t>El banco de derechos asegurará que </a:t>
            </a:r>
            <a:r>
              <a:rPr lang="es-MX" dirty="0" smtClean="0">
                <a:solidFill>
                  <a:srgbClr val="00FF00"/>
                </a:solidFill>
              </a:rPr>
              <a:t>el volumen concesionado</a:t>
            </a:r>
            <a:r>
              <a:rPr lang="es-MX" dirty="0" smtClean="0"/>
              <a:t>:</a:t>
            </a:r>
          </a:p>
          <a:p>
            <a:pPr marL="758952" lvl="1" indent="-457200"/>
            <a:r>
              <a:rPr lang="es-MX" dirty="0" smtClean="0">
                <a:solidFill>
                  <a:srgbClr val="00FF00"/>
                </a:solidFill>
              </a:rPr>
              <a:t>Se reduzca con los ahorros de la agricultura y no supere la oferta sustentable</a:t>
            </a:r>
          </a:p>
          <a:p>
            <a:pPr marL="758952" lvl="1" indent="-457200"/>
            <a:r>
              <a:rPr lang="es-MX" dirty="0" smtClean="0">
                <a:solidFill>
                  <a:srgbClr val="FF0000"/>
                </a:solidFill>
              </a:rPr>
              <a:t>Cubra la demanda para uso público y actividades sustentables con alta productividad y demanda mínima</a:t>
            </a:r>
            <a:endParaRPr lang="es-MX" dirty="0">
              <a:solidFill>
                <a:srgbClr val="FF0000"/>
              </a:solidFill>
            </a:endParaRPr>
          </a:p>
        </p:txBody>
      </p:sp>
    </p:spTree>
    <p:extLst>
      <p:ext uri="{BB962C8B-B14F-4D97-AF65-F5344CB8AC3E}">
        <p14:creationId xmlns:p14="http://schemas.microsoft.com/office/powerpoint/2010/main" xmlns="" val="4045871037"/>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DSCF1049.JPG"/>
          <p:cNvPicPr>
            <a:picLocks noGrp="1" noChangeAspect="1"/>
          </p:cNvPicPr>
          <p:nvPr>
            <p:ph idx="1"/>
          </p:nvPr>
        </p:nvPicPr>
        <p:blipFill>
          <a:blip r:embed="rId3" cstate="print"/>
          <a:stretch>
            <a:fillRect/>
          </a:stretch>
        </p:blipFill>
        <p:spPr>
          <a:xfrm>
            <a:off x="1" y="1212546"/>
            <a:ext cx="5643570" cy="4232678"/>
          </a:xfrm>
        </p:spPr>
      </p:pic>
      <p:sp>
        <p:nvSpPr>
          <p:cNvPr id="6" name="3 Título"/>
          <p:cNvSpPr txBox="1">
            <a:spLocks/>
          </p:cNvSpPr>
          <p:nvPr/>
        </p:nvSpPr>
        <p:spPr>
          <a:xfrm>
            <a:off x="5643570" y="0"/>
            <a:ext cx="3500430" cy="1241806"/>
          </a:xfrm>
          <a:prstGeom prst="rect">
            <a:avLst/>
          </a:prstGeom>
        </p:spPr>
        <p:txBody>
          <a:bodyPr vert="horz" lIns="45720" rIns="45720" anchor="b">
            <a:normAutofit fontScale="77500" lnSpcReduction="20000"/>
          </a:bodyPr>
          <a:lstStyle/>
          <a:p>
            <a:pPr marL="0" marR="0" lvl="0" indent="0" defTabSz="914400" fontAlgn="auto">
              <a:lnSpc>
                <a:spcPct val="100000"/>
              </a:lnSpc>
              <a:spcBef>
                <a:spcPct val="0"/>
              </a:spcBef>
              <a:spcAft>
                <a:spcPts val="0"/>
              </a:spcAft>
              <a:buClrTx/>
              <a:buSzTx/>
              <a:tabLst/>
              <a:defRPr/>
            </a:pPr>
            <a:r>
              <a:rPr lang="es-MX" sz="4000" b="1"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rPr>
              <a:t>Caracterización y proyección de la demanda</a:t>
            </a:r>
            <a:endParaRPr lang="es-MX" sz="4000" b="1"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endParaRPr>
          </a:p>
        </p:txBody>
      </p:sp>
    </p:spTree>
  </p:cSld>
  <p:clrMapOvr>
    <a:masterClrMapping/>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56176" y="-27384"/>
            <a:ext cx="2987824" cy="1368152"/>
          </a:xfrm>
        </p:spPr>
        <p:txBody>
          <a:bodyPr anchor="ctr">
            <a:noAutofit/>
          </a:bodyPr>
          <a:lstStyle/>
          <a:p>
            <a:pPr algn="ctr"/>
            <a:r>
              <a:rPr lang="es-MX" sz="2800" dirty="0" smtClean="0"/>
              <a:t>Zonas de manejo del acuífero</a:t>
            </a:r>
            <a:endParaRPr lang="es-MX" sz="2800" dirty="0"/>
          </a:p>
        </p:txBody>
      </p:sp>
      <p:sp>
        <p:nvSpPr>
          <p:cNvPr id="5" name="4 Marcador de contenido"/>
          <p:cNvSpPr txBox="1">
            <a:spLocks/>
          </p:cNvSpPr>
          <p:nvPr/>
        </p:nvSpPr>
        <p:spPr>
          <a:xfrm>
            <a:off x="5868143" y="1484784"/>
            <a:ext cx="3278403" cy="5373216"/>
          </a:xfrm>
          <a:prstGeom prst="rect">
            <a:avLst/>
          </a:prstGeom>
        </p:spPr>
        <p:txBody>
          <a:bodyPr vert="horz" anchor="ctr">
            <a:normAutofit fontScale="625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457200" indent="-457200"/>
            <a:r>
              <a:rPr lang="es-MX" dirty="0" smtClean="0"/>
              <a:t>La desconcentración significa una relocalización de los aprovechamientos ubicados en áreas con un desequilibrio hidrológico local, hacia sitios de mayor estabilidad en su balance local, con ello </a:t>
            </a:r>
            <a:r>
              <a:rPr lang="es-MX" dirty="0" smtClean="0">
                <a:solidFill>
                  <a:srgbClr val="FFFF00"/>
                </a:solidFill>
              </a:rPr>
              <a:t>se protegerán tanto captaciones como cuerpos de agua superficial</a:t>
            </a:r>
            <a:r>
              <a:rPr lang="es-MX" dirty="0" smtClean="0"/>
              <a:t>.</a:t>
            </a:r>
          </a:p>
          <a:p>
            <a:pPr marL="457200" indent="-457200"/>
            <a:endParaRPr lang="es-MX" dirty="0" smtClean="0"/>
          </a:p>
          <a:p>
            <a:pPr marL="457200" indent="-457200"/>
            <a:r>
              <a:rPr lang="es-MX" dirty="0" smtClean="0"/>
              <a:t>Principalmente el sector público – urbano y el sector agrícola habrán de contribuir a la reducción de conos de abatimiento y a la influencia adversa en cuerpos de agua superficial (lagunas cráter)</a:t>
            </a:r>
            <a:endParaRPr lang="es-MX" dirty="0"/>
          </a:p>
        </p:txBody>
      </p:sp>
      <p:pic>
        <p:nvPicPr>
          <p:cNvPr id="1026" name="Imagen 2" descr="C:\Users\Juan Pablo\Documents\Mis archivos recibidos\zonas de manejo1(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3495"/>
          <a:stretch/>
        </p:blipFill>
        <p:spPr bwMode="auto">
          <a:xfrm>
            <a:off x="0" y="-6690"/>
            <a:ext cx="6145967" cy="68580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6" name="5 Forma libre"/>
          <p:cNvSpPr/>
          <p:nvPr/>
        </p:nvSpPr>
        <p:spPr>
          <a:xfrm>
            <a:off x="3416968" y="12032"/>
            <a:ext cx="1600200" cy="2731168"/>
          </a:xfrm>
          <a:custGeom>
            <a:avLst/>
            <a:gdLst>
              <a:gd name="connsiteX0" fmla="*/ 661737 w 1600200"/>
              <a:gd name="connsiteY0" fmla="*/ 0 h 2731168"/>
              <a:gd name="connsiteX1" fmla="*/ 565485 w 1600200"/>
              <a:gd name="connsiteY1" fmla="*/ 818147 h 2731168"/>
              <a:gd name="connsiteX2" fmla="*/ 685800 w 1600200"/>
              <a:gd name="connsiteY2" fmla="*/ 1046747 h 2731168"/>
              <a:gd name="connsiteX3" fmla="*/ 505327 w 1600200"/>
              <a:gd name="connsiteY3" fmla="*/ 1275347 h 2731168"/>
              <a:gd name="connsiteX4" fmla="*/ 216569 w 1600200"/>
              <a:gd name="connsiteY4" fmla="*/ 1515979 h 2731168"/>
              <a:gd name="connsiteX5" fmla="*/ 0 w 1600200"/>
              <a:gd name="connsiteY5" fmla="*/ 1624263 h 2731168"/>
              <a:gd name="connsiteX6" fmla="*/ 72190 w 1600200"/>
              <a:gd name="connsiteY6" fmla="*/ 1804736 h 2731168"/>
              <a:gd name="connsiteX7" fmla="*/ 168443 w 1600200"/>
              <a:gd name="connsiteY7" fmla="*/ 1961147 h 2731168"/>
              <a:gd name="connsiteX8" fmla="*/ 192506 w 1600200"/>
              <a:gd name="connsiteY8" fmla="*/ 2045368 h 2731168"/>
              <a:gd name="connsiteX9" fmla="*/ 457200 w 1600200"/>
              <a:gd name="connsiteY9" fmla="*/ 2117557 h 2731168"/>
              <a:gd name="connsiteX10" fmla="*/ 469232 w 1600200"/>
              <a:gd name="connsiteY10" fmla="*/ 2382252 h 2731168"/>
              <a:gd name="connsiteX11" fmla="*/ 360948 w 1600200"/>
              <a:gd name="connsiteY11" fmla="*/ 2418347 h 2731168"/>
              <a:gd name="connsiteX12" fmla="*/ 228600 w 1600200"/>
              <a:gd name="connsiteY12" fmla="*/ 2478505 h 2731168"/>
              <a:gd name="connsiteX13" fmla="*/ 240632 w 1600200"/>
              <a:gd name="connsiteY13" fmla="*/ 2622884 h 2731168"/>
              <a:gd name="connsiteX14" fmla="*/ 360948 w 1600200"/>
              <a:gd name="connsiteY14" fmla="*/ 2622884 h 2731168"/>
              <a:gd name="connsiteX15" fmla="*/ 421106 w 1600200"/>
              <a:gd name="connsiteY15" fmla="*/ 2731168 h 2731168"/>
              <a:gd name="connsiteX16" fmla="*/ 818148 w 1600200"/>
              <a:gd name="connsiteY16" fmla="*/ 2695073 h 2731168"/>
              <a:gd name="connsiteX17" fmla="*/ 962527 w 1600200"/>
              <a:gd name="connsiteY17" fmla="*/ 2550694 h 2731168"/>
              <a:gd name="connsiteX18" fmla="*/ 914400 w 1600200"/>
              <a:gd name="connsiteY18" fmla="*/ 2382252 h 2731168"/>
              <a:gd name="connsiteX19" fmla="*/ 794085 w 1600200"/>
              <a:gd name="connsiteY19" fmla="*/ 2382252 h 2731168"/>
              <a:gd name="connsiteX20" fmla="*/ 794085 w 1600200"/>
              <a:gd name="connsiteY20" fmla="*/ 2382252 h 2731168"/>
              <a:gd name="connsiteX21" fmla="*/ 697832 w 1600200"/>
              <a:gd name="connsiteY21" fmla="*/ 2334126 h 2731168"/>
              <a:gd name="connsiteX22" fmla="*/ 757990 w 1600200"/>
              <a:gd name="connsiteY22" fmla="*/ 2213810 h 2731168"/>
              <a:gd name="connsiteX23" fmla="*/ 890337 w 1600200"/>
              <a:gd name="connsiteY23" fmla="*/ 2093494 h 2731168"/>
              <a:gd name="connsiteX24" fmla="*/ 1010653 w 1600200"/>
              <a:gd name="connsiteY24" fmla="*/ 1913021 h 2731168"/>
              <a:gd name="connsiteX25" fmla="*/ 1106906 w 1600200"/>
              <a:gd name="connsiteY25" fmla="*/ 1804736 h 2731168"/>
              <a:gd name="connsiteX26" fmla="*/ 1239253 w 1600200"/>
              <a:gd name="connsiteY26" fmla="*/ 1576136 h 2731168"/>
              <a:gd name="connsiteX27" fmla="*/ 1407695 w 1600200"/>
              <a:gd name="connsiteY27" fmla="*/ 1431757 h 2731168"/>
              <a:gd name="connsiteX28" fmla="*/ 1515979 w 1600200"/>
              <a:gd name="connsiteY28" fmla="*/ 1347536 h 2731168"/>
              <a:gd name="connsiteX29" fmla="*/ 1515979 w 1600200"/>
              <a:gd name="connsiteY29" fmla="*/ 1347536 h 2731168"/>
              <a:gd name="connsiteX30" fmla="*/ 1600200 w 1600200"/>
              <a:gd name="connsiteY30" fmla="*/ 1299410 h 2731168"/>
              <a:gd name="connsiteX31" fmla="*/ 1600200 w 1600200"/>
              <a:gd name="connsiteY31" fmla="*/ 1167063 h 2731168"/>
              <a:gd name="connsiteX32" fmla="*/ 1082843 w 1600200"/>
              <a:gd name="connsiteY32" fmla="*/ 1058779 h 2731168"/>
              <a:gd name="connsiteX33" fmla="*/ 1299411 w 1600200"/>
              <a:gd name="connsiteY33" fmla="*/ 721894 h 2731168"/>
              <a:gd name="connsiteX34" fmla="*/ 1082843 w 1600200"/>
              <a:gd name="connsiteY34" fmla="*/ 252663 h 2731168"/>
              <a:gd name="connsiteX35" fmla="*/ 661737 w 1600200"/>
              <a:gd name="connsiteY35" fmla="*/ 0 h 273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0200" h="2731168">
                <a:moveTo>
                  <a:pt x="661737" y="0"/>
                </a:moveTo>
                <a:lnTo>
                  <a:pt x="565485" y="818147"/>
                </a:lnTo>
                <a:lnTo>
                  <a:pt x="685800" y="1046747"/>
                </a:lnTo>
                <a:lnTo>
                  <a:pt x="505327" y="1275347"/>
                </a:lnTo>
                <a:lnTo>
                  <a:pt x="216569" y="1515979"/>
                </a:lnTo>
                <a:lnTo>
                  <a:pt x="0" y="1624263"/>
                </a:lnTo>
                <a:lnTo>
                  <a:pt x="72190" y="1804736"/>
                </a:lnTo>
                <a:lnTo>
                  <a:pt x="168443" y="1961147"/>
                </a:lnTo>
                <a:lnTo>
                  <a:pt x="192506" y="2045368"/>
                </a:lnTo>
                <a:lnTo>
                  <a:pt x="457200" y="2117557"/>
                </a:lnTo>
                <a:lnTo>
                  <a:pt x="469232" y="2382252"/>
                </a:lnTo>
                <a:lnTo>
                  <a:pt x="360948" y="2418347"/>
                </a:lnTo>
                <a:lnTo>
                  <a:pt x="228600" y="2478505"/>
                </a:lnTo>
                <a:lnTo>
                  <a:pt x="240632" y="2622884"/>
                </a:lnTo>
                <a:lnTo>
                  <a:pt x="360948" y="2622884"/>
                </a:lnTo>
                <a:lnTo>
                  <a:pt x="421106" y="2731168"/>
                </a:lnTo>
                <a:lnTo>
                  <a:pt x="818148" y="2695073"/>
                </a:lnTo>
                <a:lnTo>
                  <a:pt x="962527" y="2550694"/>
                </a:lnTo>
                <a:lnTo>
                  <a:pt x="914400" y="2382252"/>
                </a:lnTo>
                <a:lnTo>
                  <a:pt x="794085" y="2382252"/>
                </a:lnTo>
                <a:lnTo>
                  <a:pt x="794085" y="2382252"/>
                </a:lnTo>
                <a:lnTo>
                  <a:pt x="697832" y="2334126"/>
                </a:lnTo>
                <a:lnTo>
                  <a:pt x="757990" y="2213810"/>
                </a:lnTo>
                <a:lnTo>
                  <a:pt x="890337" y="2093494"/>
                </a:lnTo>
                <a:lnTo>
                  <a:pt x="1010653" y="1913021"/>
                </a:lnTo>
                <a:lnTo>
                  <a:pt x="1106906" y="1804736"/>
                </a:lnTo>
                <a:lnTo>
                  <a:pt x="1239253" y="1576136"/>
                </a:lnTo>
                <a:lnTo>
                  <a:pt x="1407695" y="1431757"/>
                </a:lnTo>
                <a:lnTo>
                  <a:pt x="1515979" y="1347536"/>
                </a:lnTo>
                <a:lnTo>
                  <a:pt x="1515979" y="1347536"/>
                </a:lnTo>
                <a:lnTo>
                  <a:pt x="1600200" y="1299410"/>
                </a:lnTo>
                <a:lnTo>
                  <a:pt x="1600200" y="1167063"/>
                </a:lnTo>
                <a:lnTo>
                  <a:pt x="1082843" y="1058779"/>
                </a:lnTo>
                <a:lnTo>
                  <a:pt x="1299411" y="721894"/>
                </a:lnTo>
                <a:lnTo>
                  <a:pt x="1082843" y="252663"/>
                </a:lnTo>
                <a:lnTo>
                  <a:pt x="661737" y="0"/>
                </a:lnTo>
                <a:close/>
              </a:path>
            </a:pathLst>
          </a:custGeom>
          <a:solidFill>
            <a:srgbClr val="00D6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6 Forma libre"/>
          <p:cNvSpPr/>
          <p:nvPr/>
        </p:nvSpPr>
        <p:spPr>
          <a:xfrm>
            <a:off x="4174958" y="1455821"/>
            <a:ext cx="493295" cy="541421"/>
          </a:xfrm>
          <a:custGeom>
            <a:avLst/>
            <a:gdLst>
              <a:gd name="connsiteX0" fmla="*/ 132347 w 493295"/>
              <a:gd name="connsiteY0" fmla="*/ 24063 h 541421"/>
              <a:gd name="connsiteX1" fmla="*/ 0 w 493295"/>
              <a:gd name="connsiteY1" fmla="*/ 180474 h 541421"/>
              <a:gd name="connsiteX2" fmla="*/ 24063 w 493295"/>
              <a:gd name="connsiteY2" fmla="*/ 372979 h 541421"/>
              <a:gd name="connsiteX3" fmla="*/ 84221 w 493295"/>
              <a:gd name="connsiteY3" fmla="*/ 469232 h 541421"/>
              <a:gd name="connsiteX4" fmla="*/ 204537 w 493295"/>
              <a:gd name="connsiteY4" fmla="*/ 505326 h 541421"/>
              <a:gd name="connsiteX5" fmla="*/ 288758 w 493295"/>
              <a:gd name="connsiteY5" fmla="*/ 541421 h 541421"/>
              <a:gd name="connsiteX6" fmla="*/ 469231 w 493295"/>
              <a:gd name="connsiteY6" fmla="*/ 433137 h 541421"/>
              <a:gd name="connsiteX7" fmla="*/ 493295 w 493295"/>
              <a:gd name="connsiteY7" fmla="*/ 120316 h 541421"/>
              <a:gd name="connsiteX8" fmla="*/ 433137 w 493295"/>
              <a:gd name="connsiteY8" fmla="*/ 24063 h 541421"/>
              <a:gd name="connsiteX9" fmla="*/ 288758 w 493295"/>
              <a:gd name="connsiteY9" fmla="*/ 0 h 541421"/>
              <a:gd name="connsiteX10" fmla="*/ 132347 w 493295"/>
              <a:gd name="connsiteY10" fmla="*/ 24063 h 54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3295" h="541421">
                <a:moveTo>
                  <a:pt x="132347" y="24063"/>
                </a:moveTo>
                <a:lnTo>
                  <a:pt x="0" y="180474"/>
                </a:lnTo>
                <a:lnTo>
                  <a:pt x="24063" y="372979"/>
                </a:lnTo>
                <a:lnTo>
                  <a:pt x="84221" y="469232"/>
                </a:lnTo>
                <a:lnTo>
                  <a:pt x="204537" y="505326"/>
                </a:lnTo>
                <a:lnTo>
                  <a:pt x="288758" y="541421"/>
                </a:lnTo>
                <a:lnTo>
                  <a:pt x="469231" y="433137"/>
                </a:lnTo>
                <a:lnTo>
                  <a:pt x="493295" y="120316"/>
                </a:lnTo>
                <a:lnTo>
                  <a:pt x="433137" y="24063"/>
                </a:lnTo>
                <a:lnTo>
                  <a:pt x="288758" y="0"/>
                </a:lnTo>
                <a:lnTo>
                  <a:pt x="132347" y="24063"/>
                </a:lnTo>
                <a:close/>
              </a:path>
            </a:pathLst>
          </a:custGeom>
          <a:noFill/>
          <a:ln w="31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xmlns="" val="1146987838"/>
      </p:ext>
    </p:extLst>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DSCF1054.JPG"/>
          <p:cNvPicPr>
            <a:picLocks noChangeAspect="1"/>
          </p:cNvPicPr>
          <p:nvPr/>
        </p:nvPicPr>
        <p:blipFill>
          <a:blip r:embed="rId2" cstate="print"/>
          <a:srcRect r="25472"/>
          <a:stretch>
            <a:fillRect/>
          </a:stretch>
        </p:blipFill>
        <p:spPr>
          <a:xfrm>
            <a:off x="0" y="1178702"/>
            <a:ext cx="5643570" cy="5679298"/>
          </a:xfrm>
          <a:prstGeom prst="rect">
            <a:avLst/>
          </a:prstGeom>
        </p:spPr>
      </p:pic>
      <p:sp>
        <p:nvSpPr>
          <p:cNvPr id="4" name="3 Título"/>
          <p:cNvSpPr>
            <a:spLocks noGrp="1"/>
          </p:cNvSpPr>
          <p:nvPr>
            <p:ph type="title"/>
          </p:nvPr>
        </p:nvSpPr>
        <p:spPr>
          <a:xfrm>
            <a:off x="5643570" y="0"/>
            <a:ext cx="3500430" cy="1196752"/>
          </a:xfrm>
        </p:spPr>
        <p:txBody>
          <a:bodyPr anchor="b">
            <a:normAutofit/>
          </a:bodyPr>
          <a:lstStyle/>
          <a:p>
            <a:r>
              <a:rPr lang="es-MX" sz="3200" dirty="0" smtClean="0"/>
              <a:t>Alternativa de manejo integrado</a:t>
            </a:r>
            <a:endParaRPr lang="es-MX" sz="3200" dirty="0"/>
          </a:p>
        </p:txBody>
      </p:sp>
    </p:spTree>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2" descr="C:\Users\Juan Pablo\2 PLAN DE MANEJO\Fotos\2009-11-24_cotas\DSCF098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2" name="1 Título"/>
          <p:cNvSpPr>
            <a:spLocks noGrp="1"/>
          </p:cNvSpPr>
          <p:nvPr>
            <p:ph type="title"/>
          </p:nvPr>
        </p:nvSpPr>
        <p:spPr>
          <a:xfrm>
            <a:off x="0" y="0"/>
            <a:ext cx="9144000" cy="1143000"/>
          </a:xfrm>
        </p:spPr>
        <p:txBody>
          <a:bodyPr>
            <a:normAutofit fontScale="90000"/>
          </a:bodyPr>
          <a:lstStyle/>
          <a:p>
            <a:pPr algn="ctr"/>
            <a:r>
              <a:rPr lang="es-MX" dirty="0" smtClean="0"/>
              <a:t>Alineación de planeación del acuífero a la planeación regional y nacional</a:t>
            </a:r>
            <a:endParaRPr lang="es-MX"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xmlns="" val="2219015725"/>
              </p:ext>
            </p:extLst>
          </p:nvPr>
        </p:nvGraphicFramePr>
        <p:xfrm>
          <a:off x="1" y="1214422"/>
          <a:ext cx="9143998" cy="5600304"/>
        </p:xfrm>
        <a:graphic>
          <a:graphicData uri="http://schemas.openxmlformats.org/drawingml/2006/table">
            <a:tbl>
              <a:tblPr>
                <a:tableStyleId>{125E5076-3810-47DD-B79F-674D7AD40C01}</a:tableStyleId>
              </a:tblPr>
              <a:tblGrid>
                <a:gridCol w="500033"/>
                <a:gridCol w="2500330"/>
                <a:gridCol w="2286016"/>
                <a:gridCol w="3857619"/>
              </a:tblGrid>
              <a:tr h="409141">
                <a:tc>
                  <a:txBody>
                    <a:bodyPr/>
                    <a:lstStyle/>
                    <a:p>
                      <a:pPr algn="ctr" fontAlgn="ctr"/>
                      <a:r>
                        <a:rPr lang="es-MX" sz="1000" u="none" strike="noStrike" dirty="0" smtClean="0"/>
                        <a:t>OBJ.</a:t>
                      </a:r>
                      <a:endParaRPr lang="es-MX" sz="10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PROGRAMA NACIONAL HÍDRICO 2007-2012</a:t>
                      </a:r>
                      <a:endParaRPr lang="es-MX" sz="11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PHOC OC BALSAS</a:t>
                      </a:r>
                      <a:endParaRPr lang="es-MX" sz="11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400" b="1" u="none" strike="noStrike" dirty="0"/>
                        <a:t>LÍNEAS GENERALES COTAS </a:t>
                      </a:r>
                      <a:r>
                        <a:rPr lang="es-MX" sz="1400" b="1" u="none" strike="noStrike" dirty="0" smtClean="0"/>
                        <a:t>ZOPP</a:t>
                      </a: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413180">
                <a:tc rowSpan="2">
                  <a:txBody>
                    <a:bodyPr/>
                    <a:lstStyle/>
                    <a:p>
                      <a:pPr algn="ctr" fontAlgn="ctr"/>
                      <a:r>
                        <a:rPr lang="es-MX" sz="1000" u="none" strike="noStrike" dirty="0"/>
                        <a:t>1</a:t>
                      </a:r>
                      <a:endParaRPr lang="es-MX" sz="10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Mejorar la productividad del agua en el sector </a:t>
                      </a:r>
                      <a:r>
                        <a:rPr lang="es-MX" sz="1100" u="none" strike="noStrike" dirty="0" smtClean="0"/>
                        <a:t>agrícola</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smtClean="0"/>
                        <a:t>Fomentar </a:t>
                      </a:r>
                      <a:r>
                        <a:rPr lang="es-MX" sz="1100" u="none" strike="noStrike" dirty="0"/>
                        <a:t>el uso eficiente del agua en la producción agrícola</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400" b="1" u="none" strike="noStrike" dirty="0"/>
                        <a:t>Uso eficiente del agua (2)</a:t>
                      </a: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535001">
                <a:tc vMerge="1">
                  <a:txBody>
                    <a:bodyPr/>
                    <a:lstStyle/>
                    <a:p>
                      <a:endParaRPr lang="es-MX"/>
                    </a:p>
                  </a:txBody>
                  <a:tcPr/>
                </a:tc>
                <a:tc>
                  <a:txBody>
                    <a:bodyPr/>
                    <a:lstStyle/>
                    <a:p>
                      <a:pPr algn="ctr" fontAlgn="ct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Fomentar el uso eficiente del agua en la generación de energía eléctrica</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754474">
                <a:tc>
                  <a:txBody>
                    <a:bodyPr/>
                    <a:lstStyle/>
                    <a:p>
                      <a:pPr algn="ctr" fontAlgn="ctr"/>
                      <a:r>
                        <a:rPr lang="es-MX" sz="1000" u="none" strike="noStrike"/>
                        <a:t>2</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Incrementar el acceso y la calidad de los servicios de agua potable, alcantarillado y saneamiento</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smtClean="0"/>
                        <a:t>Fomentar </a:t>
                      </a:r>
                      <a:r>
                        <a:rPr lang="es-MX" sz="1100" u="none" strike="noStrike" dirty="0"/>
                        <a:t>la </a:t>
                      </a:r>
                      <a:r>
                        <a:rPr lang="es-MX" sz="1100" u="none" strike="noStrike" dirty="0" smtClean="0"/>
                        <a:t>ampliación </a:t>
                      </a:r>
                      <a:r>
                        <a:rPr lang="es-MX" sz="1100" u="none" strike="noStrike" dirty="0"/>
                        <a:t>de la cobertura y la calidad de los servicios de agua potable, alcantarillado y saneamiento</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400" b="1" u="none" strike="noStrike" dirty="0" smtClean="0">
                          <a:solidFill>
                            <a:srgbClr val="FFFF00"/>
                          </a:solidFill>
                        </a:rPr>
                        <a:t>Agua Potable y </a:t>
                      </a:r>
                      <a:r>
                        <a:rPr lang="es-MX" sz="1400" b="1" u="none" strike="noStrike" dirty="0" smtClean="0"/>
                        <a:t>saneamiento </a:t>
                      </a:r>
                      <a:r>
                        <a:rPr lang="es-MX" sz="1400" b="1" u="none" strike="noStrike" dirty="0"/>
                        <a:t>(3</a:t>
                      </a:r>
                      <a:r>
                        <a:rPr lang="es-MX" sz="1400" b="1" u="none" strike="noStrike" dirty="0" smtClean="0"/>
                        <a:t>)</a:t>
                      </a: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502982">
                <a:tc>
                  <a:txBody>
                    <a:bodyPr/>
                    <a:lstStyle/>
                    <a:p>
                      <a:pPr algn="ctr" fontAlgn="ctr"/>
                      <a:r>
                        <a:rPr lang="es-MX" sz="1000" u="none" strike="noStrike"/>
                        <a:t>3</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Promover el manejo integrado del agua en cuencas y </a:t>
                      </a:r>
                      <a:r>
                        <a:rPr lang="es-MX" sz="1100" u="none" strike="noStrike" dirty="0" smtClean="0"/>
                        <a:t>acuíferos</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Lograr el manejo integrado y sustentable del agua en cuencas y acuíferos</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400" b="1" u="none" strike="noStrike" dirty="0"/>
                        <a:t>Mantener los recursos naturales (4)</a:t>
                      </a: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502982">
                <a:tc>
                  <a:txBody>
                    <a:bodyPr/>
                    <a:lstStyle/>
                    <a:p>
                      <a:pPr algn="ctr" fontAlgn="ctr"/>
                      <a:r>
                        <a:rPr lang="es-MX" sz="1000" u="none" strike="noStrike"/>
                        <a:t>4</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Mejorar el desarrollo </a:t>
                      </a:r>
                      <a:r>
                        <a:rPr lang="es-MX" sz="1100" u="none" strike="noStrike" dirty="0" smtClean="0"/>
                        <a:t>técnico, </a:t>
                      </a:r>
                      <a:r>
                        <a:rPr lang="es-MX" sz="1100" u="none" strike="noStrike" dirty="0"/>
                        <a:t>administrativo y financiero del sector </a:t>
                      </a:r>
                      <a:r>
                        <a:rPr lang="es-MX" sz="1100" u="none" strike="noStrike" dirty="0" smtClean="0"/>
                        <a:t>hidráulico</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Promover el desarrollo técnico, administrativo y financiero del sector hidráulico</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kumimoji="0" lang="es-MX" sz="1400" b="1" u="none" strike="noStrike" kern="1200" dirty="0" smtClean="0">
                          <a:solidFill>
                            <a:srgbClr val="FFFF00"/>
                          </a:solidFill>
                          <a:latin typeface="+mn-lt"/>
                          <a:ea typeface="+mn-ea"/>
                          <a:cs typeface="+mn-cs"/>
                        </a:rPr>
                        <a:t>Mejorar el desarrollo técnico, administrativo y financiero del sector hidráulico (6)</a:t>
                      </a: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754474">
                <a:tc>
                  <a:txBody>
                    <a:bodyPr/>
                    <a:lstStyle/>
                    <a:p>
                      <a:pPr algn="ctr" fontAlgn="ctr"/>
                      <a:r>
                        <a:rPr lang="es-MX" sz="1000" u="none" strike="noStrike"/>
                        <a:t>5</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Consolidar la </a:t>
                      </a:r>
                      <a:r>
                        <a:rPr lang="es-MX" sz="1100" u="none" strike="noStrike" dirty="0" smtClean="0"/>
                        <a:t>participación </a:t>
                      </a:r>
                      <a:r>
                        <a:rPr lang="es-MX" sz="1100" u="none" strike="noStrike" dirty="0"/>
                        <a:t>de los usuarios y la sociedad organizada en el manejo del agua y promover la cultura del buen uso</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Consolidar la participación de la sociedad organizada en el manejo del agua y promover la cultura del buen uso</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400" b="1" u="none" strike="noStrike" dirty="0"/>
                        <a:t>Reconocimiento del valor del agua (5)</a:t>
                      </a: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754474">
                <a:tc>
                  <a:txBody>
                    <a:bodyPr/>
                    <a:lstStyle/>
                    <a:p>
                      <a:pPr algn="ctr" fontAlgn="ctr"/>
                      <a:r>
                        <a:rPr lang="es-MX" sz="1000" u="none" strike="noStrike"/>
                        <a:t>6</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Prevenir los riesgos derivados de los </a:t>
                      </a:r>
                      <a:r>
                        <a:rPr lang="es-MX" sz="1100" u="none" strike="noStrike" dirty="0" smtClean="0"/>
                        <a:t>fenómenos meteorológicos </a:t>
                      </a:r>
                      <a:r>
                        <a:rPr lang="es-MX" sz="1100" u="none" strike="noStrike" dirty="0"/>
                        <a:t>e </a:t>
                      </a:r>
                      <a:r>
                        <a:rPr lang="es-MX" sz="1100" u="none" strike="noStrike" dirty="0" err="1" smtClean="0"/>
                        <a:t>hidrometeorológicos</a:t>
                      </a:r>
                      <a:r>
                        <a:rPr lang="es-MX" sz="1100" u="none" strike="noStrike" dirty="0" smtClean="0"/>
                        <a:t> </a:t>
                      </a:r>
                      <a:r>
                        <a:rPr lang="es-MX" sz="1100" u="none" strike="noStrike" dirty="0"/>
                        <a:t>y atender sus efectos</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Prevenir los riesgos y atender los efectos de inundaciones y sequías</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kumimoji="0" lang="es-MX" sz="1400" b="1" u="none" strike="noStrike" kern="1200" dirty="0" smtClean="0">
                          <a:solidFill>
                            <a:srgbClr val="FFFF00"/>
                          </a:solidFill>
                          <a:latin typeface="+mn-lt"/>
                          <a:ea typeface="+mn-ea"/>
                          <a:cs typeface="+mn-cs"/>
                        </a:rPr>
                        <a:t>Prevenir los riesgos y atender los efectos de las sequías (7)</a:t>
                      </a: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335322">
                <a:tc>
                  <a:txBody>
                    <a:bodyPr/>
                    <a:lstStyle/>
                    <a:p>
                      <a:pPr algn="ctr" fontAlgn="ctr"/>
                      <a:r>
                        <a:rPr lang="es-MX" sz="1000" u="none" strike="noStrike"/>
                        <a:t>7</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Evaluar los efectos del cambio </a:t>
                      </a:r>
                      <a:r>
                        <a:rPr lang="es-MX" sz="1100" u="none" strike="noStrike" dirty="0" smtClean="0"/>
                        <a:t>climático </a:t>
                      </a:r>
                      <a:r>
                        <a:rPr lang="es-MX" sz="1100" u="none" strike="noStrike" dirty="0"/>
                        <a:t>global</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s-MX" sz="1400" b="1" u="none" strike="noStrike" kern="1200" dirty="0" smtClean="0">
                          <a:solidFill>
                            <a:srgbClr val="FFFF00"/>
                          </a:solidFill>
                          <a:latin typeface="+mn-lt"/>
                          <a:ea typeface="+mn-ea"/>
                          <a:cs typeface="+mn-cs"/>
                        </a:rPr>
                        <a:t>Evaluar los efectos del cambio climático global (8)</a:t>
                      </a: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r h="613753">
                <a:tc>
                  <a:txBody>
                    <a:bodyPr/>
                    <a:lstStyle/>
                    <a:p>
                      <a:pPr algn="ctr" fontAlgn="ctr"/>
                      <a:r>
                        <a:rPr lang="es-MX" sz="1000" u="none" strike="noStrike"/>
                        <a:t>8</a:t>
                      </a:r>
                      <a:endParaRPr lang="es-MX" sz="1000" b="0" i="0" u="none" strike="noStrike">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100" u="none" strike="noStrike" dirty="0"/>
                        <a:t>Crear una cultura contributiva y de cumplimiento a la LAN en materia administrativa</a:t>
                      </a: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endParaRPr lang="es-MX" sz="1100" b="0"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c>
                  <a:txBody>
                    <a:bodyPr/>
                    <a:lstStyle/>
                    <a:p>
                      <a:pPr algn="ctr" fontAlgn="ctr"/>
                      <a:r>
                        <a:rPr lang="es-MX" sz="1400" b="1" u="none" strike="noStrike" dirty="0"/>
                        <a:t>Ordenamiento y regulación de la explotación del agua (1)</a:t>
                      </a:r>
                      <a:endParaRPr lang="es-MX" sz="1400" b="1" i="0" u="none" strike="noStrike" dirty="0">
                        <a:solidFill>
                          <a:schemeClr val="tx1"/>
                        </a:solidFill>
                        <a:latin typeface="Calibri"/>
                      </a:endParaRPr>
                    </a:p>
                  </a:txBody>
                  <a:tcPr marL="8229" marR="8229" marT="8229" marB="0" anchor="ctr">
                    <a:lnL w="12700" cap="flat" cmpd="sng" algn="ctr">
                      <a:solidFill>
                        <a:schemeClr val="tx1">
                          <a:lumMod val="50000"/>
                        </a:schemeClr>
                      </a:solid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solidFill>
                      <a:srgbClr val="814A01">
                        <a:alpha val="54000"/>
                      </a:srgbClr>
                    </a:solidFill>
                  </a:tcPr>
                </a:tc>
              </a:tr>
            </a:tbl>
          </a:graphicData>
        </a:graphic>
      </p:graphicFrame>
      <p:sp>
        <p:nvSpPr>
          <p:cNvPr id="5" name="4 Rectángulo"/>
          <p:cNvSpPr>
            <a:spLocks/>
          </p:cNvSpPr>
          <p:nvPr/>
        </p:nvSpPr>
        <p:spPr>
          <a:xfrm flipH="1">
            <a:off x="5286379" y="1214422"/>
            <a:ext cx="3814077" cy="562180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822742"/>
          </a:xfrm>
        </p:spPr>
        <p:txBody>
          <a:bodyPr>
            <a:normAutofit/>
          </a:bodyPr>
          <a:lstStyle/>
          <a:p>
            <a:pPr algn="ctr"/>
            <a:r>
              <a:rPr lang="es-MX" dirty="0" smtClean="0"/>
              <a:t>Estructura del Plan de Manejo</a:t>
            </a:r>
            <a:endParaRPr lang="es-MX" dirty="0"/>
          </a:p>
        </p:txBody>
      </p:sp>
      <p:sp>
        <p:nvSpPr>
          <p:cNvPr id="13" name="12 Bisel"/>
          <p:cNvSpPr/>
          <p:nvPr/>
        </p:nvSpPr>
        <p:spPr>
          <a:xfrm>
            <a:off x="-8048" y="4653136"/>
            <a:ext cx="9150491" cy="648072"/>
          </a:xfrm>
          <a:prstGeom prst="bevel">
            <a:avLst>
              <a:gd name="adj" fmla="val 7472"/>
            </a:avLst>
          </a:prstGeom>
          <a:solidFill>
            <a:srgbClr val="00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dirty="0" smtClean="0"/>
              <a:t>Objetivo 1.  Mejorar la productividad del agua en el sector agrícola</a:t>
            </a:r>
            <a:endParaRPr lang="es-MX" dirty="0"/>
          </a:p>
        </p:txBody>
      </p:sp>
      <p:sp>
        <p:nvSpPr>
          <p:cNvPr id="14" name="13 Bisel"/>
          <p:cNvSpPr/>
          <p:nvPr/>
        </p:nvSpPr>
        <p:spPr>
          <a:xfrm>
            <a:off x="-8048" y="5351444"/>
            <a:ext cx="9150491" cy="684076"/>
          </a:xfrm>
          <a:prstGeom prst="bevel">
            <a:avLst>
              <a:gd name="adj" fmla="val 7472"/>
            </a:avLst>
          </a:prstGeom>
          <a:solidFill>
            <a:srgbClr val="FFB7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dirty="0"/>
              <a:t>Objetivo 2. Incrementar el acceso y la calidad de los servicios de agua potable, alcantarillado y </a:t>
            </a:r>
            <a:r>
              <a:rPr lang="es-MX" dirty="0" smtClean="0"/>
              <a:t>saneamiento</a:t>
            </a:r>
            <a:endParaRPr lang="es-MX" dirty="0"/>
          </a:p>
        </p:txBody>
      </p:sp>
      <p:sp>
        <p:nvSpPr>
          <p:cNvPr id="15" name="14 Bisel"/>
          <p:cNvSpPr/>
          <p:nvPr/>
        </p:nvSpPr>
        <p:spPr>
          <a:xfrm>
            <a:off x="8249" y="6093296"/>
            <a:ext cx="9150491" cy="764704"/>
          </a:xfrm>
          <a:prstGeom prst="bevel">
            <a:avLst>
              <a:gd name="adj" fmla="val 7472"/>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dirty="0" smtClean="0"/>
              <a:t>Objetivo 3</a:t>
            </a:r>
            <a:r>
              <a:rPr lang="es-MX" dirty="0"/>
              <a:t>. Promover el manejo integrado del agua en cuencas y </a:t>
            </a:r>
            <a:r>
              <a:rPr lang="es-MX" dirty="0" smtClean="0"/>
              <a:t>acuíferos </a:t>
            </a:r>
            <a:endParaRPr lang="es-MX" dirty="0"/>
          </a:p>
        </p:txBody>
      </p:sp>
      <p:grpSp>
        <p:nvGrpSpPr>
          <p:cNvPr id="22" name="21 Grupo"/>
          <p:cNvGrpSpPr/>
          <p:nvPr/>
        </p:nvGrpSpPr>
        <p:grpSpPr>
          <a:xfrm>
            <a:off x="5451430" y="825106"/>
            <a:ext cx="3831024" cy="4692126"/>
            <a:chOff x="5451430" y="825106"/>
            <a:chExt cx="3831024" cy="4692126"/>
          </a:xfrm>
        </p:grpSpPr>
        <p:sp>
          <p:nvSpPr>
            <p:cNvPr id="12" name="11 Bisel"/>
            <p:cNvSpPr/>
            <p:nvPr/>
          </p:nvSpPr>
          <p:spPr>
            <a:xfrm>
              <a:off x="5681268" y="825106"/>
              <a:ext cx="3355228" cy="540060"/>
            </a:xfrm>
            <a:prstGeom prst="bevel">
              <a:avLst>
                <a:gd name="adj" fmla="val 15179"/>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b="1" dirty="0"/>
                <a:t>ACCIONES </a:t>
              </a:r>
              <a:r>
                <a:rPr lang="es-MX" sz="1400" b="1" dirty="0" smtClean="0"/>
                <a:t>COMPLEMENTARIAS</a:t>
              </a:r>
              <a:endParaRPr lang="es-MX" sz="1400" b="1" dirty="0"/>
            </a:p>
          </p:txBody>
        </p:sp>
        <p:sp>
          <p:nvSpPr>
            <p:cNvPr id="18" name="17 Flecha abajo"/>
            <p:cNvSpPr/>
            <p:nvPr/>
          </p:nvSpPr>
          <p:spPr>
            <a:xfrm>
              <a:off x="5451430" y="1362802"/>
              <a:ext cx="2005338" cy="4154430"/>
            </a:xfrm>
            <a:prstGeom prst="downArrow">
              <a:avLst>
                <a:gd name="adj1" fmla="val 75584"/>
                <a:gd name="adj2" fmla="val 98366"/>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dirty="0" smtClean="0"/>
                <a:t>Objetivo 6. Prevenir </a:t>
              </a:r>
              <a:r>
                <a:rPr lang="es-MX" sz="1400" dirty="0"/>
                <a:t>los riesgos derivados de los fenómenos meteorológicos e hidrometeorológicos y atender sus </a:t>
              </a:r>
              <a:r>
                <a:rPr lang="es-MX" sz="1400" dirty="0" smtClean="0"/>
                <a:t>efectos.</a:t>
              </a:r>
            </a:p>
          </p:txBody>
        </p:sp>
        <p:sp>
          <p:nvSpPr>
            <p:cNvPr id="19" name="18 Flecha abajo"/>
            <p:cNvSpPr/>
            <p:nvPr/>
          </p:nvSpPr>
          <p:spPr>
            <a:xfrm>
              <a:off x="7277116" y="1362802"/>
              <a:ext cx="2005338" cy="4154430"/>
            </a:xfrm>
            <a:prstGeom prst="downArrow">
              <a:avLst>
                <a:gd name="adj1" fmla="val 75584"/>
                <a:gd name="adj2" fmla="val 98366"/>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dirty="0" smtClean="0"/>
                <a:t>Objetivo 7.  Evaluar los efectos del cambio climático global y de los procesos de desertificación de la cuenca</a:t>
              </a:r>
              <a:endParaRPr lang="es-MX" sz="1400" dirty="0"/>
            </a:p>
          </p:txBody>
        </p:sp>
      </p:grpSp>
      <p:grpSp>
        <p:nvGrpSpPr>
          <p:cNvPr id="21" name="20 Grupo"/>
          <p:cNvGrpSpPr/>
          <p:nvPr/>
        </p:nvGrpSpPr>
        <p:grpSpPr>
          <a:xfrm>
            <a:off x="-25625" y="822742"/>
            <a:ext cx="5656708" cy="4694490"/>
            <a:chOff x="-25625" y="822742"/>
            <a:chExt cx="5656708" cy="4694490"/>
          </a:xfrm>
        </p:grpSpPr>
        <p:sp>
          <p:nvSpPr>
            <p:cNvPr id="11" name="10 Bisel"/>
            <p:cNvSpPr/>
            <p:nvPr/>
          </p:nvSpPr>
          <p:spPr>
            <a:xfrm>
              <a:off x="179513" y="822742"/>
              <a:ext cx="5271918" cy="540060"/>
            </a:xfrm>
            <a:prstGeom prst="bevel">
              <a:avLst>
                <a:gd name="adj" fmla="val 15179"/>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b="1" dirty="0"/>
                <a:t>ACCIONES BÁSICAS</a:t>
              </a:r>
            </a:p>
          </p:txBody>
        </p:sp>
        <p:sp>
          <p:nvSpPr>
            <p:cNvPr id="16" name="15 Flecha abajo"/>
            <p:cNvSpPr/>
            <p:nvPr/>
          </p:nvSpPr>
          <p:spPr>
            <a:xfrm>
              <a:off x="-25625" y="1362802"/>
              <a:ext cx="2005338" cy="4154430"/>
            </a:xfrm>
            <a:prstGeom prst="downArrow">
              <a:avLst>
                <a:gd name="adj1" fmla="val 75584"/>
                <a:gd name="adj2" fmla="val 100281"/>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dirty="0" smtClean="0"/>
                <a:t>Objetivo </a:t>
              </a:r>
              <a:r>
                <a:rPr lang="es-MX" sz="1400" dirty="0"/>
                <a:t>4. Mejorar el desarrollo técnico, administrativo y financiero del sector </a:t>
              </a:r>
              <a:r>
                <a:rPr lang="es-MX" sz="1400" dirty="0" smtClean="0"/>
                <a:t>hidráulico</a:t>
              </a:r>
              <a:endParaRPr lang="es-MX" sz="1400" dirty="0"/>
            </a:p>
          </p:txBody>
        </p:sp>
        <p:sp>
          <p:nvSpPr>
            <p:cNvPr id="17" name="16 Flecha abajo"/>
            <p:cNvSpPr/>
            <p:nvPr/>
          </p:nvSpPr>
          <p:spPr>
            <a:xfrm>
              <a:off x="1800060" y="1362802"/>
              <a:ext cx="2005338" cy="4154430"/>
            </a:xfrm>
            <a:prstGeom prst="downArrow">
              <a:avLst>
                <a:gd name="adj1" fmla="val 75584"/>
                <a:gd name="adj2" fmla="val 99323"/>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dirty="0"/>
                <a:t>Objetivo 5.  Consolidar la participación de los usuarios y la sociedad organizada en el manejo del agua y promover la cultura del buen uso</a:t>
              </a:r>
            </a:p>
          </p:txBody>
        </p:sp>
        <p:sp>
          <p:nvSpPr>
            <p:cNvPr id="20" name="19 Flecha abajo"/>
            <p:cNvSpPr/>
            <p:nvPr/>
          </p:nvSpPr>
          <p:spPr>
            <a:xfrm>
              <a:off x="3625745" y="1362802"/>
              <a:ext cx="2005338" cy="4154430"/>
            </a:xfrm>
            <a:prstGeom prst="downArrow">
              <a:avLst>
                <a:gd name="adj1" fmla="val 75584"/>
                <a:gd name="adj2" fmla="val 98366"/>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s-MX" sz="1400" dirty="0" smtClean="0"/>
                <a:t>Objetivo 8</a:t>
              </a:r>
              <a:r>
                <a:rPr lang="es-MX" sz="1400" dirty="0"/>
                <a:t>. Crear una cultura contributiva y de cumplimiento a la LAN en materia administrativa</a:t>
              </a:r>
            </a:p>
          </p:txBody>
        </p:sp>
      </p:grpSp>
    </p:spTree>
    <p:extLst>
      <p:ext uri="{BB962C8B-B14F-4D97-AF65-F5344CB8AC3E}">
        <p14:creationId xmlns:p14="http://schemas.microsoft.com/office/powerpoint/2010/main" xmlns="" val="17621879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4 Grupo"/>
          <p:cNvGrpSpPr/>
          <p:nvPr/>
        </p:nvGrpSpPr>
        <p:grpSpPr>
          <a:xfrm>
            <a:off x="9468544" y="1288070"/>
            <a:ext cx="9166224" cy="5643578"/>
            <a:chOff x="-22224" y="1241806"/>
            <a:chExt cx="9166224" cy="5643578"/>
          </a:xfrm>
        </p:grpSpPr>
        <p:sp>
          <p:nvSpPr>
            <p:cNvPr id="8" name="7 Rectángulo"/>
            <p:cNvSpPr>
              <a:spLocks noChangeAspect="1"/>
            </p:cNvSpPr>
            <p:nvPr/>
          </p:nvSpPr>
          <p:spPr>
            <a:xfrm>
              <a:off x="-22224" y="1241806"/>
              <a:ext cx="9166224" cy="564357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8 Rectángulo"/>
            <p:cNvSpPr>
              <a:spLocks noChangeAspect="1"/>
            </p:cNvSpPr>
            <p:nvPr/>
          </p:nvSpPr>
          <p:spPr>
            <a:xfrm>
              <a:off x="0" y="1241806"/>
              <a:ext cx="5616194" cy="5616194"/>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graphicFrame>
        <p:nvGraphicFramePr>
          <p:cNvPr id="6" name="5 Marcador de contenido"/>
          <p:cNvGraphicFramePr>
            <a:graphicFrameLocks noGrp="1"/>
          </p:cNvGraphicFramePr>
          <p:nvPr>
            <p:ph idx="1"/>
            <p:extLst>
              <p:ext uri="{D42A27DB-BD31-4B8C-83A1-F6EECF244321}">
                <p14:modId xmlns:p14="http://schemas.microsoft.com/office/powerpoint/2010/main" xmlns="" val="2297300883"/>
              </p:ext>
            </p:extLst>
          </p:nvPr>
        </p:nvGraphicFramePr>
        <p:xfrm>
          <a:off x="4932040" y="2737496"/>
          <a:ext cx="3527806"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Título"/>
          <p:cNvSpPr>
            <a:spLocks noGrp="1"/>
          </p:cNvSpPr>
          <p:nvPr>
            <p:ph type="title"/>
          </p:nvPr>
        </p:nvSpPr>
        <p:spPr>
          <a:xfrm>
            <a:off x="-22224" y="0"/>
            <a:ext cx="9151936" cy="1241806"/>
          </a:xfrm>
        </p:spPr>
        <p:txBody>
          <a:bodyPr anchor="ctr"/>
          <a:lstStyle/>
          <a:p>
            <a:pPr algn="ctr"/>
            <a:r>
              <a:rPr lang="es-MX" sz="4000" dirty="0" smtClean="0"/>
              <a:t>El reto: organización y sustentabilidad</a:t>
            </a:r>
            <a:endParaRPr lang="es-MX" sz="4000" dirty="0"/>
          </a:p>
        </p:txBody>
      </p:sp>
      <p:graphicFrame>
        <p:nvGraphicFramePr>
          <p:cNvPr id="7" name="5 Marcador de contenido"/>
          <p:cNvGraphicFramePr>
            <a:graphicFrameLocks/>
          </p:cNvGraphicFramePr>
          <p:nvPr>
            <p:extLst>
              <p:ext uri="{D42A27DB-BD31-4B8C-83A1-F6EECF244321}">
                <p14:modId xmlns:p14="http://schemas.microsoft.com/office/powerpoint/2010/main" xmlns="" val="919281317"/>
              </p:ext>
            </p:extLst>
          </p:nvPr>
        </p:nvGraphicFramePr>
        <p:xfrm>
          <a:off x="684154" y="2737496"/>
          <a:ext cx="3527806" cy="22322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xmlns="" val="3869863789"/>
      </p:ext>
    </p:extLst>
  </p:cSld>
  <p:clrMapOvr>
    <a:masterClrMapping/>
  </p:clrMapOvr>
  <p:transition>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DSCF1064.JPG"/>
          <p:cNvPicPr>
            <a:picLocks noChangeAspect="1"/>
          </p:cNvPicPr>
          <p:nvPr/>
        </p:nvPicPr>
        <p:blipFill rotWithShape="1">
          <a:blip r:embed="rId3" cstate="print"/>
          <a:srcRect r="24999" b="22143"/>
          <a:stretch/>
        </p:blipFill>
        <p:spPr>
          <a:xfrm>
            <a:off x="26504" y="23292"/>
            <a:ext cx="9117496" cy="7098634"/>
          </a:xfrm>
          <a:prstGeom prst="rect">
            <a:avLst/>
          </a:prstGeom>
        </p:spPr>
      </p:pic>
      <p:sp>
        <p:nvSpPr>
          <p:cNvPr id="4" name="3 Título"/>
          <p:cNvSpPr>
            <a:spLocks noGrp="1"/>
          </p:cNvSpPr>
          <p:nvPr>
            <p:ph type="title"/>
          </p:nvPr>
        </p:nvSpPr>
        <p:spPr>
          <a:xfrm>
            <a:off x="179512" y="1"/>
            <a:ext cx="5256584" cy="1241806"/>
          </a:xfrm>
        </p:spPr>
        <p:txBody>
          <a:bodyPr anchor="ctr">
            <a:noAutofit/>
          </a:bodyPr>
          <a:lstStyle/>
          <a:p>
            <a:pPr algn="ctr"/>
            <a:r>
              <a:rPr lang="es-MX" sz="2800" dirty="0" smtClean="0"/>
              <a:t>Objetivo 1.  Mejorar la productividad del agua en el sector agrícola</a:t>
            </a:r>
          </a:p>
        </p:txBody>
      </p:sp>
      <p:sp>
        <p:nvSpPr>
          <p:cNvPr id="5" name="4 Marcador de contenido"/>
          <p:cNvSpPr txBox="1">
            <a:spLocks/>
          </p:cNvSpPr>
          <p:nvPr/>
        </p:nvSpPr>
        <p:spPr>
          <a:xfrm>
            <a:off x="5616194" y="0"/>
            <a:ext cx="3527806" cy="1241806"/>
          </a:xfrm>
          <a:prstGeom prst="rect">
            <a:avLst/>
          </a:prstGeom>
          <a:solidFill>
            <a:srgbClr val="0070C0"/>
          </a:solidFill>
          <a:ln>
            <a:solidFill>
              <a:srgbClr val="FFFF00"/>
            </a:solidFill>
          </a:ln>
        </p:spPr>
        <p:txBody>
          <a:bodyPr vert="horz">
            <a:normAutofit fontScale="925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lnSpc>
                <a:spcPct val="120000"/>
              </a:lnSpc>
              <a:spcBef>
                <a:spcPts val="0"/>
              </a:spcBef>
              <a:buNone/>
            </a:pPr>
            <a:r>
              <a:rPr lang="es-MX" dirty="0" smtClean="0">
                <a:solidFill>
                  <a:srgbClr val="FFFF00"/>
                </a:solidFill>
                <a:effectLst>
                  <a:outerShdw blurRad="38100" dist="38100" dir="2700000" algn="tl">
                    <a:srgbClr val="000000">
                      <a:alpha val="43137"/>
                    </a:srgbClr>
                  </a:outerShdw>
                </a:effectLst>
              </a:rPr>
              <a:t>1,260 MDP</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39.4% de la inversión, </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42 MDP anuales</a:t>
            </a:r>
          </a:p>
        </p:txBody>
      </p:sp>
    </p:spTree>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241806"/>
          </a:xfrm>
        </p:spPr>
        <p:txBody>
          <a:bodyPr anchor="ctr">
            <a:normAutofit/>
          </a:bodyPr>
          <a:lstStyle/>
          <a:p>
            <a:pPr algn="ctr"/>
            <a:r>
              <a:rPr lang="es-MX" dirty="0" smtClean="0"/>
              <a:t>Importancia del sector agrícola</a:t>
            </a:r>
            <a:endParaRPr lang="es-MX" dirty="0"/>
          </a:p>
        </p:txBody>
      </p:sp>
      <p:sp>
        <p:nvSpPr>
          <p:cNvPr id="5" name="4 Marcador de contenido"/>
          <p:cNvSpPr txBox="1">
            <a:spLocks/>
          </p:cNvSpPr>
          <p:nvPr/>
        </p:nvSpPr>
        <p:spPr>
          <a:xfrm>
            <a:off x="0" y="1241806"/>
            <a:ext cx="9144000" cy="1611130"/>
          </a:xfrm>
          <a:prstGeom prst="rect">
            <a:avLst/>
          </a:prstGeom>
        </p:spPr>
        <p:txBody>
          <a:bodyPr vert="horz">
            <a:normAutofit fontScale="92500" lnSpcReduction="1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spcAft>
                <a:spcPts val="1200"/>
              </a:spcAft>
              <a:buNone/>
            </a:pPr>
            <a:r>
              <a:rPr lang="es-MX" sz="2400" dirty="0" smtClean="0"/>
              <a:t>Esencial para estabilización y solución de problemas de sobreexplotación local.</a:t>
            </a:r>
          </a:p>
          <a:p>
            <a:pPr marL="36576" indent="0">
              <a:spcAft>
                <a:spcPts val="1200"/>
              </a:spcAft>
              <a:buNone/>
            </a:pPr>
            <a:r>
              <a:rPr lang="es-MX" sz="2400" dirty="0" smtClean="0">
                <a:sym typeface="Wingdings" pitchFamily="2" charset="2"/>
              </a:rPr>
              <a:t>Los otros sectores usuarios pueden incrementar su eficiencia, pero la reducción de su demanda será de menor peso.</a:t>
            </a:r>
            <a:endParaRPr lang="es-MX" sz="2400" dirty="0" smtClean="0"/>
          </a:p>
        </p:txBody>
      </p:sp>
      <p:pic>
        <p:nvPicPr>
          <p:cNvPr id="10242" name="Imagen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5441" b="16906"/>
          <a:stretch/>
        </p:blipFill>
        <p:spPr bwMode="auto">
          <a:xfrm>
            <a:off x="0" y="2919318"/>
            <a:ext cx="9144000" cy="3955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57964794"/>
      </p:ext>
    </p:extLst>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cstate="print"/>
          <a:srcRect b="11767"/>
          <a:stretch>
            <a:fillRect/>
          </a:stretch>
        </p:blipFill>
        <p:spPr bwMode="auto">
          <a:xfrm>
            <a:off x="0" y="0"/>
            <a:ext cx="3923927" cy="2348880"/>
          </a:xfrm>
          <a:prstGeom prst="rect">
            <a:avLst/>
          </a:prstGeom>
          <a:noFill/>
          <a:ln w="9525">
            <a:noFill/>
            <a:miter lim="800000"/>
            <a:headEnd/>
            <a:tailEnd/>
          </a:ln>
          <a:effectLst/>
        </p:spPr>
      </p:pic>
      <p:pic>
        <p:nvPicPr>
          <p:cNvPr id="11" name="Imagen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95937" y="-45895"/>
            <a:ext cx="5148064" cy="46270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1 Título"/>
          <p:cNvSpPr>
            <a:spLocks noGrp="1"/>
          </p:cNvSpPr>
          <p:nvPr>
            <p:ph type="title"/>
          </p:nvPr>
        </p:nvSpPr>
        <p:spPr>
          <a:xfrm>
            <a:off x="3779912" y="0"/>
            <a:ext cx="5148064" cy="1124744"/>
          </a:xfrm>
        </p:spPr>
        <p:txBody>
          <a:bodyPr>
            <a:noAutofit/>
          </a:bodyPr>
          <a:lstStyle/>
          <a:p>
            <a:pPr algn="ctr"/>
            <a:r>
              <a:rPr lang="es-MX" sz="2800" b="1" dirty="0" smtClean="0">
                <a:solidFill>
                  <a:schemeClr val="bg2"/>
                </a:solidFill>
              </a:rPr>
              <a:t>Mecanismos para reducir la sobreexplotación</a:t>
            </a:r>
            <a:endParaRPr lang="es-MX" sz="2800" b="1" dirty="0">
              <a:solidFill>
                <a:schemeClr val="bg2"/>
              </a:solidFill>
            </a:endParaRPr>
          </a:p>
        </p:txBody>
      </p:sp>
      <p:sp>
        <p:nvSpPr>
          <p:cNvPr id="3" name="2 Marcador de contenido"/>
          <p:cNvSpPr>
            <a:spLocks noGrp="1"/>
          </p:cNvSpPr>
          <p:nvPr>
            <p:ph idx="1"/>
          </p:nvPr>
        </p:nvSpPr>
        <p:spPr>
          <a:xfrm>
            <a:off x="3851920" y="4509120"/>
            <a:ext cx="5292080" cy="2348880"/>
          </a:xfrm>
          <a:noFill/>
        </p:spPr>
        <p:txBody>
          <a:bodyPr anchor="ctr">
            <a:normAutofit lnSpcReduction="10000"/>
          </a:bodyPr>
          <a:lstStyle/>
          <a:p>
            <a:pPr marL="36576" indent="0">
              <a:buNone/>
            </a:pPr>
            <a:r>
              <a:rPr lang="es-MX" sz="2400" dirty="0" smtClean="0"/>
              <a:t>A través de la tecnificación y modernización de los sistemas del riego se incrementarán las eficiencias en la conducción y en la aplicación del agua.</a:t>
            </a:r>
          </a:p>
          <a:p>
            <a:pPr marL="36576" indent="0">
              <a:buNone/>
            </a:pPr>
            <a:r>
              <a:rPr lang="es-MX" sz="2400" dirty="0" smtClean="0"/>
              <a:t>En el largo plazo se incrementará desde 43% hasta 57% la eficiencia global.</a:t>
            </a:r>
            <a:endParaRPr lang="es-MX" sz="2400" dirty="0"/>
          </a:p>
        </p:txBody>
      </p:sp>
      <p:pic>
        <p:nvPicPr>
          <p:cNvPr id="22530" name="Picture 2"/>
          <p:cNvPicPr>
            <a:picLocks noChangeAspect="1" noChangeArrowheads="1"/>
          </p:cNvPicPr>
          <p:nvPr/>
        </p:nvPicPr>
        <p:blipFill>
          <a:blip r:embed="rId5" cstate="print"/>
          <a:srcRect t="1384" b="12903"/>
          <a:stretch>
            <a:fillRect/>
          </a:stretch>
        </p:blipFill>
        <p:spPr bwMode="auto">
          <a:xfrm>
            <a:off x="1" y="2307771"/>
            <a:ext cx="3923928" cy="2201349"/>
          </a:xfrm>
          <a:prstGeom prst="rect">
            <a:avLst/>
          </a:prstGeom>
          <a:noFill/>
          <a:ln w="9525">
            <a:noFill/>
            <a:miter lim="800000"/>
            <a:headEnd/>
            <a:tailEnd/>
          </a:ln>
          <a:effectLst/>
        </p:spPr>
      </p:pic>
      <p:pic>
        <p:nvPicPr>
          <p:cNvPr id="22531" name="Picture 3"/>
          <p:cNvPicPr>
            <a:picLocks noChangeAspect="1" noChangeArrowheads="1"/>
          </p:cNvPicPr>
          <p:nvPr/>
        </p:nvPicPr>
        <p:blipFill>
          <a:blip r:embed="rId6" cstate="print"/>
          <a:srcRect t="1020"/>
          <a:stretch>
            <a:fillRect/>
          </a:stretch>
        </p:blipFill>
        <p:spPr bwMode="auto">
          <a:xfrm>
            <a:off x="1" y="4509120"/>
            <a:ext cx="3923928" cy="2348880"/>
          </a:xfrm>
          <a:prstGeom prst="rect">
            <a:avLst/>
          </a:prstGeom>
          <a:noFill/>
          <a:ln w="9525">
            <a:noFill/>
            <a:miter lim="800000"/>
            <a:headEnd/>
            <a:tailEnd/>
          </a:ln>
          <a:effectLst/>
        </p:spPr>
      </p:pic>
    </p:spTree>
    <p:extLst>
      <p:ext uri="{BB962C8B-B14F-4D97-AF65-F5344CB8AC3E}">
        <p14:creationId xmlns:p14="http://schemas.microsoft.com/office/powerpoint/2010/main" xmlns="" val="738781525"/>
      </p:ext>
    </p:extLst>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3" cstate="print"/>
          <a:srcRect/>
          <a:stretch>
            <a:fillRect/>
          </a:stretch>
        </p:blipFill>
        <p:spPr bwMode="auto">
          <a:xfrm>
            <a:off x="3921103" y="0"/>
            <a:ext cx="5222898" cy="3140968"/>
          </a:xfrm>
          <a:prstGeom prst="rect">
            <a:avLst/>
          </a:prstGeom>
          <a:noFill/>
          <a:ln w="9525">
            <a:noFill/>
            <a:miter lim="800000"/>
            <a:headEnd/>
            <a:tailEnd/>
          </a:ln>
          <a:effectLst/>
        </p:spPr>
      </p:pic>
      <p:pic>
        <p:nvPicPr>
          <p:cNvPr id="8195" name="Imagen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886" y="2226636"/>
            <a:ext cx="3934814" cy="23587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4 Marcador de contenido"/>
          <p:cNvSpPr>
            <a:spLocks noGrp="1"/>
          </p:cNvSpPr>
          <p:nvPr>
            <p:ph idx="1"/>
          </p:nvPr>
        </p:nvSpPr>
        <p:spPr>
          <a:xfrm>
            <a:off x="3923927" y="3140968"/>
            <a:ext cx="5197219" cy="3717032"/>
          </a:xfrm>
        </p:spPr>
        <p:txBody>
          <a:bodyPr anchor="ctr">
            <a:normAutofit/>
          </a:bodyPr>
          <a:lstStyle/>
          <a:p>
            <a:pPr marL="36576" indent="0">
              <a:buNone/>
            </a:pPr>
            <a:r>
              <a:rPr lang="es-MX" sz="2000" dirty="0" smtClean="0"/>
              <a:t>La extracción irá a la baja, desde </a:t>
            </a:r>
            <a:r>
              <a:rPr lang="es-MX" sz="2000" dirty="0" smtClean="0">
                <a:solidFill>
                  <a:srgbClr val="FFFF00"/>
                </a:solidFill>
              </a:rPr>
              <a:t>280 hm</a:t>
            </a:r>
            <a:r>
              <a:rPr lang="es-MX" sz="2000" dirty="0">
                <a:solidFill>
                  <a:srgbClr val="FFFF00"/>
                </a:solidFill>
              </a:rPr>
              <a:t>³</a:t>
            </a:r>
            <a:r>
              <a:rPr lang="es-MX" sz="2000" dirty="0" smtClean="0"/>
              <a:t>, hasta </a:t>
            </a:r>
            <a:r>
              <a:rPr lang="es-MX" sz="2000" dirty="0" smtClean="0">
                <a:solidFill>
                  <a:srgbClr val="FFFF00"/>
                </a:solidFill>
              </a:rPr>
              <a:t>184 hm³</a:t>
            </a:r>
            <a:r>
              <a:rPr lang="es-MX" sz="2000" dirty="0" smtClean="0"/>
              <a:t>, con una disminución del aprovechamiento subterráneo de </a:t>
            </a:r>
            <a:r>
              <a:rPr lang="es-MX" sz="2000" dirty="0" smtClean="0">
                <a:solidFill>
                  <a:srgbClr val="FFFF00"/>
                </a:solidFill>
              </a:rPr>
              <a:t>96 hm³</a:t>
            </a:r>
          </a:p>
          <a:p>
            <a:pPr marL="36576" indent="0">
              <a:buNone/>
            </a:pPr>
            <a:endParaRPr lang="es-MX" sz="2000" dirty="0" smtClean="0"/>
          </a:p>
          <a:p>
            <a:pPr marL="36576" indent="0">
              <a:buNone/>
            </a:pPr>
            <a:r>
              <a:rPr lang="es-MX" sz="2000" dirty="0" smtClean="0"/>
              <a:t>El uso de agua tratada proveerá </a:t>
            </a:r>
            <a:r>
              <a:rPr lang="es-MX" sz="2000" dirty="0" smtClean="0">
                <a:solidFill>
                  <a:srgbClr val="FFFF00"/>
                </a:solidFill>
              </a:rPr>
              <a:t>20 hm³</a:t>
            </a:r>
          </a:p>
          <a:p>
            <a:pPr marL="36576" indent="0">
              <a:buNone/>
            </a:pPr>
            <a:endParaRPr lang="es-MX" sz="2000" dirty="0" smtClean="0">
              <a:solidFill>
                <a:srgbClr val="FFFF00"/>
              </a:solidFill>
            </a:endParaRPr>
          </a:p>
          <a:p>
            <a:pPr marL="36576" indent="0">
              <a:buNone/>
            </a:pPr>
            <a:r>
              <a:rPr lang="es-MX" sz="2000" dirty="0" smtClean="0">
                <a:solidFill>
                  <a:srgbClr val="FFFF00"/>
                </a:solidFill>
              </a:rPr>
              <a:t>Sólo en el acuífero de Perote se considera viable el incremento de la superficie de riego</a:t>
            </a:r>
            <a:r>
              <a:rPr lang="es-MX" sz="2000" dirty="0" smtClean="0"/>
              <a:t>; en los otros acuíferos será posible si se superan los estándares de eficiencia propuestos</a:t>
            </a:r>
            <a:endParaRPr lang="es-MX" sz="2000" dirty="0"/>
          </a:p>
        </p:txBody>
      </p:sp>
      <p:pic>
        <p:nvPicPr>
          <p:cNvPr id="20481" name="Picture 1"/>
          <p:cNvPicPr>
            <a:picLocks noChangeAspect="1" noChangeArrowheads="1"/>
          </p:cNvPicPr>
          <p:nvPr/>
        </p:nvPicPr>
        <p:blipFill>
          <a:blip r:embed="rId5" cstate="print"/>
          <a:srcRect/>
          <a:stretch>
            <a:fillRect/>
          </a:stretch>
        </p:blipFill>
        <p:spPr bwMode="auto">
          <a:xfrm>
            <a:off x="1" y="1"/>
            <a:ext cx="3923928" cy="2276871"/>
          </a:xfrm>
          <a:prstGeom prst="rect">
            <a:avLst/>
          </a:prstGeom>
          <a:noFill/>
          <a:ln w="9525">
            <a:noFill/>
            <a:miter lim="800000"/>
            <a:headEnd/>
            <a:tailEnd/>
          </a:ln>
          <a:effectLst/>
        </p:spPr>
      </p:pic>
      <p:pic>
        <p:nvPicPr>
          <p:cNvPr id="20482" name="Picture 2"/>
          <p:cNvPicPr>
            <a:picLocks noChangeAspect="1" noChangeArrowheads="1"/>
          </p:cNvPicPr>
          <p:nvPr/>
        </p:nvPicPr>
        <p:blipFill>
          <a:blip r:embed="rId6" cstate="print"/>
          <a:srcRect/>
          <a:stretch>
            <a:fillRect/>
          </a:stretch>
        </p:blipFill>
        <p:spPr bwMode="auto">
          <a:xfrm>
            <a:off x="1" y="4581128"/>
            <a:ext cx="3923928" cy="2276872"/>
          </a:xfrm>
          <a:prstGeom prst="rect">
            <a:avLst/>
          </a:prstGeom>
          <a:noFill/>
          <a:ln w="9525">
            <a:noFill/>
            <a:miter lim="800000"/>
            <a:headEnd/>
            <a:tailEnd/>
          </a:ln>
          <a:effectLst/>
        </p:spPr>
      </p:pic>
    </p:spTree>
    <p:extLst>
      <p:ext uri="{BB962C8B-B14F-4D97-AF65-F5344CB8AC3E}">
        <p14:creationId xmlns:p14="http://schemas.microsoft.com/office/powerpoint/2010/main" xmlns="" val="3554696723"/>
      </p:ext>
    </p:extLst>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p:spPr>
        <p:txBody>
          <a:bodyPr anchor="ctr"/>
          <a:lstStyle/>
          <a:p>
            <a:pPr algn="ctr"/>
            <a:r>
              <a:rPr lang="es-MX" dirty="0" smtClean="0"/>
              <a:t>Uso del agua en la agricultura</a:t>
            </a:r>
            <a:endParaRPr lang="es-MX" dirty="0"/>
          </a:p>
        </p:txBody>
      </p:sp>
      <p:sp>
        <p:nvSpPr>
          <p:cNvPr id="3" name="2 Marcador de contenido"/>
          <p:cNvSpPr>
            <a:spLocks noGrp="1"/>
          </p:cNvSpPr>
          <p:nvPr>
            <p:ph idx="1"/>
          </p:nvPr>
        </p:nvSpPr>
        <p:spPr>
          <a:xfrm>
            <a:off x="3491880" y="1196752"/>
            <a:ext cx="5652120" cy="5661248"/>
          </a:xfrm>
        </p:spPr>
        <p:txBody>
          <a:bodyPr/>
          <a:lstStyle/>
          <a:p>
            <a:r>
              <a:rPr lang="es-MX" dirty="0" smtClean="0"/>
              <a:t>El crecimiento de la demanda de agua potable y la sobreexplotación, implican una mayor necesidad de reducir el aprovechamiento agrícola.</a:t>
            </a:r>
          </a:p>
          <a:p>
            <a:r>
              <a:rPr lang="es-MX" dirty="0" smtClean="0"/>
              <a:t>Para Huamantla y Libres – Oriental, el agua tratada será un instrumento para reducir el aprovechamiento de agua subterránea y ofertar agua para la agricultura.</a:t>
            </a:r>
            <a:endParaRPr lang="es-MX" dirty="0"/>
          </a:p>
        </p:txBody>
      </p:sp>
      <p:pic>
        <p:nvPicPr>
          <p:cNvPr id="19457" name="Picture 1"/>
          <p:cNvPicPr>
            <a:picLocks noChangeAspect="1" noChangeArrowheads="1"/>
          </p:cNvPicPr>
          <p:nvPr/>
        </p:nvPicPr>
        <p:blipFill>
          <a:blip r:embed="rId2" cstate="print"/>
          <a:srcRect b="14464"/>
          <a:stretch>
            <a:fillRect/>
          </a:stretch>
        </p:blipFill>
        <p:spPr bwMode="auto">
          <a:xfrm>
            <a:off x="0" y="1205898"/>
            <a:ext cx="3491880" cy="1791054"/>
          </a:xfrm>
          <a:prstGeom prst="rect">
            <a:avLst/>
          </a:prstGeom>
          <a:noFill/>
          <a:ln w="9525">
            <a:noFill/>
            <a:miter lim="800000"/>
            <a:headEnd/>
            <a:tailEnd/>
          </a:ln>
          <a:effectLst/>
        </p:spPr>
      </p:pic>
      <p:pic>
        <p:nvPicPr>
          <p:cNvPr id="19458" name="Picture 2"/>
          <p:cNvPicPr>
            <a:picLocks noChangeAspect="1" noChangeArrowheads="1"/>
          </p:cNvPicPr>
          <p:nvPr/>
        </p:nvPicPr>
        <p:blipFill>
          <a:blip r:embed="rId3" cstate="print"/>
          <a:srcRect b="14800"/>
          <a:stretch>
            <a:fillRect/>
          </a:stretch>
        </p:blipFill>
        <p:spPr bwMode="auto">
          <a:xfrm>
            <a:off x="0" y="2975336"/>
            <a:ext cx="3491880" cy="1789158"/>
          </a:xfrm>
          <a:prstGeom prst="rect">
            <a:avLst/>
          </a:prstGeom>
          <a:noFill/>
          <a:ln w="9525">
            <a:noFill/>
            <a:miter lim="800000"/>
            <a:headEnd/>
            <a:tailEnd/>
          </a:ln>
          <a:effectLst/>
        </p:spPr>
      </p:pic>
      <p:pic>
        <p:nvPicPr>
          <p:cNvPr id="19459" name="Picture 3"/>
          <p:cNvPicPr>
            <a:picLocks noChangeAspect="1" noChangeArrowheads="1"/>
          </p:cNvPicPr>
          <p:nvPr/>
        </p:nvPicPr>
        <p:blipFill>
          <a:blip r:embed="rId4" cstate="print"/>
          <a:srcRect/>
          <a:stretch>
            <a:fillRect/>
          </a:stretch>
        </p:blipFill>
        <p:spPr bwMode="auto">
          <a:xfrm>
            <a:off x="0" y="4758039"/>
            <a:ext cx="3491880" cy="209996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3059832" y="1916832"/>
            <a:ext cx="6084168" cy="244827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s-MX"/>
          </a:p>
        </p:txBody>
      </p:sp>
      <p:sp>
        <p:nvSpPr>
          <p:cNvPr id="5" name="4 Título"/>
          <p:cNvSpPr>
            <a:spLocks noGrp="1"/>
          </p:cNvSpPr>
          <p:nvPr>
            <p:ph type="title"/>
          </p:nvPr>
        </p:nvSpPr>
        <p:spPr>
          <a:xfrm>
            <a:off x="0" y="0"/>
            <a:ext cx="9144000" cy="1416050"/>
          </a:xfrm>
        </p:spPr>
        <p:txBody>
          <a:bodyPr>
            <a:normAutofit fontScale="90000"/>
          </a:bodyPr>
          <a:lstStyle/>
          <a:p>
            <a:pPr algn="ctr"/>
            <a:r>
              <a:rPr lang="es-MX" dirty="0" smtClean="0"/>
              <a:t>Volumen concesionado superficial y subterráneo</a:t>
            </a:r>
            <a:endParaRPr lang="es-MX" sz="2700" dirty="0"/>
          </a:p>
        </p:txBody>
      </p:sp>
      <p:graphicFrame>
        <p:nvGraphicFramePr>
          <p:cNvPr id="13" name="16 Gráfico"/>
          <p:cNvGraphicFramePr/>
          <p:nvPr/>
        </p:nvGraphicFramePr>
        <p:xfrm>
          <a:off x="179513" y="2060848"/>
          <a:ext cx="2664296" cy="4797152"/>
        </p:xfrm>
        <a:graphic>
          <a:graphicData uri="http://schemas.openxmlformats.org/drawingml/2006/chart">
            <c:chart xmlns:c="http://schemas.openxmlformats.org/drawingml/2006/chart" xmlns:r="http://schemas.openxmlformats.org/officeDocument/2006/relationships" r:id="rId3"/>
          </a:graphicData>
        </a:graphic>
      </p:graphicFrame>
      <p:sp>
        <p:nvSpPr>
          <p:cNvPr id="15" name="5 Marcador de contenido"/>
          <p:cNvSpPr>
            <a:spLocks noGrp="1"/>
          </p:cNvSpPr>
          <p:nvPr>
            <p:ph sz="half" idx="2"/>
          </p:nvPr>
        </p:nvSpPr>
        <p:spPr>
          <a:xfrm>
            <a:off x="0" y="1340768"/>
            <a:ext cx="9144000" cy="648072"/>
          </a:xfrm>
        </p:spPr>
        <p:txBody>
          <a:bodyPr>
            <a:normAutofit fontScale="92500" lnSpcReduction="10000"/>
          </a:bodyPr>
          <a:lstStyle/>
          <a:p>
            <a:pPr marL="0" indent="36513">
              <a:buNone/>
            </a:pPr>
            <a:r>
              <a:rPr lang="es-MX" dirty="0" smtClean="0"/>
              <a:t>El volumen total concesionado es de 292.6 Hm³/año, de los cuales el 84.2% es de tipo subterráneo y el 15.8% es superficial</a:t>
            </a:r>
            <a:endParaRPr lang="es-MX" dirty="0"/>
          </a:p>
        </p:txBody>
      </p:sp>
      <p:graphicFrame>
        <p:nvGraphicFramePr>
          <p:cNvPr id="16" name="12 Gráfico"/>
          <p:cNvGraphicFramePr/>
          <p:nvPr/>
        </p:nvGraphicFramePr>
        <p:xfrm>
          <a:off x="3059832" y="2060848"/>
          <a:ext cx="6084168" cy="208823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10 Gráfico"/>
          <p:cNvGraphicFramePr/>
          <p:nvPr/>
        </p:nvGraphicFramePr>
        <p:xfrm>
          <a:off x="3131840" y="4293096"/>
          <a:ext cx="6012160" cy="256490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slow">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14942" y="-13394"/>
            <a:ext cx="8291264" cy="1066130"/>
          </a:xfrm>
        </p:spPr>
        <p:txBody>
          <a:bodyPr anchor="ctr">
            <a:normAutofit/>
          </a:bodyPr>
          <a:lstStyle/>
          <a:p>
            <a:pPr algn="ctr"/>
            <a:r>
              <a:rPr lang="es-MX" sz="4000" b="1" dirty="0" smtClean="0"/>
              <a:t>Inversión </a:t>
            </a:r>
            <a:r>
              <a:rPr lang="es-MX" sz="4000" b="1" dirty="0"/>
              <a:t>global </a:t>
            </a:r>
            <a:r>
              <a:rPr lang="es-MX" sz="4000" b="1" dirty="0" smtClean="0"/>
              <a:t>estimada 2010- 2040</a:t>
            </a:r>
            <a:r>
              <a:rPr lang="es-MX" dirty="0"/>
              <a:t/>
            </a:r>
            <a:br>
              <a:rPr lang="es-MX" dirty="0"/>
            </a:br>
            <a:r>
              <a:rPr lang="es-MX" sz="2200" dirty="0"/>
              <a:t>Objetivo 1.  Mejorar la productividad del agua en el sector agrícola</a:t>
            </a: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xmlns="" val="3261951489"/>
              </p:ext>
            </p:extLst>
          </p:nvPr>
        </p:nvGraphicFramePr>
        <p:xfrm>
          <a:off x="420114" y="1196752"/>
          <a:ext cx="8280921" cy="4824539"/>
        </p:xfrm>
        <a:graphic>
          <a:graphicData uri="http://schemas.openxmlformats.org/drawingml/2006/table">
            <a:tbl>
              <a:tblPr>
                <a:effectLst>
                  <a:outerShdw blurRad="50800" dist="50800" dir="5400000" algn="ctr" rotWithShape="0">
                    <a:schemeClr val="tx1">
                      <a:lumMod val="65000"/>
                    </a:schemeClr>
                  </a:outerShdw>
                </a:effectLst>
              </a:tblPr>
              <a:tblGrid>
                <a:gridCol w="3615085"/>
                <a:gridCol w="1209451"/>
                <a:gridCol w="1152128"/>
                <a:gridCol w="1055542"/>
                <a:gridCol w="1248715"/>
              </a:tblGrid>
              <a:tr h="459480">
                <a:tc>
                  <a:txBody>
                    <a:bodyPr/>
                    <a:lstStyle/>
                    <a:p>
                      <a:pPr algn="l" fontAlgn="b"/>
                      <a:r>
                        <a:rPr lang="es-MX" sz="1100" b="1" i="0" u="none" strike="noStrike" dirty="0" smtClean="0">
                          <a:solidFill>
                            <a:srgbClr val="000000"/>
                          </a:solidFill>
                          <a:effectLst/>
                          <a:latin typeface="Arial"/>
                        </a:rPr>
                        <a:t>INVERSIÓN (MILES)</a:t>
                      </a:r>
                      <a:endParaRPr lang="es-MX" sz="110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a:solidFill>
                            <a:srgbClr val="000000"/>
                          </a:solidFill>
                          <a:effectLst/>
                          <a:latin typeface="Arial"/>
                        </a:rPr>
                        <a:t>HUAMANTLA</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a:solidFill>
                            <a:srgbClr val="000000"/>
                          </a:solidFill>
                          <a:effectLst/>
                          <a:latin typeface="Arial"/>
                        </a:rPr>
                        <a:t>LIBRES-ORIENTAL</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a:solidFill>
                            <a:srgbClr val="000000"/>
                          </a:solidFill>
                          <a:effectLst/>
                          <a:latin typeface="Arial"/>
                        </a:rPr>
                        <a:t>PEROTE-ZALAYETA</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a:solidFill>
                            <a:srgbClr val="000000"/>
                          </a:solidFill>
                          <a:effectLst/>
                          <a:latin typeface="Arial"/>
                        </a:rPr>
                        <a:t>Total general</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459480">
                <a:tc>
                  <a:txBody>
                    <a:bodyPr/>
                    <a:lstStyle/>
                    <a:p>
                      <a:pPr algn="l" fontAlgn="b"/>
                      <a:r>
                        <a:rPr lang="es-MX" sz="1100" b="1" i="0" u="none" strike="noStrike" dirty="0">
                          <a:solidFill>
                            <a:schemeClr val="tx1"/>
                          </a:solidFill>
                          <a:effectLst/>
                          <a:latin typeface="Arial"/>
                        </a:rPr>
                        <a:t>Mejorar la productividad del agua en el sector </a:t>
                      </a:r>
                      <a:r>
                        <a:rPr lang="es-MX" sz="1100" b="1" i="0" u="none" strike="noStrike" dirty="0" smtClean="0">
                          <a:solidFill>
                            <a:schemeClr val="tx1"/>
                          </a:solidFill>
                          <a:effectLst/>
                          <a:latin typeface="Arial"/>
                        </a:rPr>
                        <a:t>agrícola</a:t>
                      </a:r>
                      <a:endParaRPr lang="es-MX" sz="110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algn="ctr" fontAlgn="b"/>
                      <a:r>
                        <a:rPr lang="es-MX" sz="1100" b="1" i="0" u="none" strike="noStrike" dirty="0" smtClean="0">
                          <a:solidFill>
                            <a:schemeClr val="tx1"/>
                          </a:solidFill>
                          <a:latin typeface="Arial"/>
                        </a:rPr>
                        <a:t>       </a:t>
                      </a:r>
                      <a:r>
                        <a:rPr lang="es-MX" sz="1100" b="0" i="0" u="none" strike="noStrike" kern="1200" dirty="0" smtClean="0">
                          <a:solidFill>
                            <a:schemeClr val="tx1"/>
                          </a:solidFill>
                          <a:latin typeface="Arial"/>
                          <a:ea typeface="+mn-ea"/>
                          <a:cs typeface="+mn-cs"/>
                        </a:rPr>
                        <a:t>451,640.14</a:t>
                      </a:r>
                      <a:endParaRPr lang="es-MX" sz="1100" b="0" i="0" u="none" strike="noStrike" kern="1200" dirty="0">
                        <a:solidFill>
                          <a:schemeClr val="tx1"/>
                        </a:solidFill>
                        <a:latin typeface="Arial"/>
                        <a:ea typeface="+mn-ea"/>
                        <a:cs typeface="+mn-cs"/>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dirty="0" smtClean="0">
                          <a:latin typeface="Arial"/>
                          <a:ea typeface="Times New Roman"/>
                          <a:cs typeface="Arial"/>
                        </a:rPr>
                        <a:t>669,164.45</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dirty="0" smtClean="0">
                          <a:latin typeface="Arial"/>
                          <a:ea typeface="Times New Roman"/>
                          <a:cs typeface="Arial"/>
                        </a:rPr>
                        <a:t>139,359.80</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dirty="0" smtClean="0">
                          <a:latin typeface="Arial"/>
                          <a:ea typeface="Times New Roman"/>
                          <a:cs typeface="Arial"/>
                        </a:rPr>
                        <a:t>1,260,164.38</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r>
              <a:tr h="459480">
                <a:tc>
                  <a:txBody>
                    <a:bodyPr/>
                    <a:lstStyle/>
                    <a:p>
                      <a:pPr algn="l" fontAlgn="b"/>
                      <a:r>
                        <a:rPr lang="es-MX" sz="1100" b="1" i="0" u="none" strike="noStrike" dirty="0" smtClean="0">
                          <a:solidFill>
                            <a:schemeClr val="tx1"/>
                          </a:solidFill>
                          <a:effectLst/>
                          <a:latin typeface="Arial"/>
                        </a:rPr>
                        <a:t>Diversificación </a:t>
                      </a:r>
                      <a:r>
                        <a:rPr lang="es-MX" sz="1100" b="1" i="0" u="none" strike="noStrike" dirty="0">
                          <a:solidFill>
                            <a:schemeClr val="tx1"/>
                          </a:solidFill>
                          <a:effectLst/>
                          <a:latin typeface="Arial"/>
                        </a:rPr>
                        <a:t>de actividades productivas</a:t>
                      </a:r>
                    </a:p>
                  </a:txBody>
                  <a:tcPr marL="101523"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algn="ctr" fontAlgn="b"/>
                      <a:r>
                        <a:rPr lang="es-MX" sz="1100" b="1" i="0" u="none" strike="noStrike" dirty="0">
                          <a:solidFill>
                            <a:schemeClr val="tx1"/>
                          </a:solidFill>
                          <a:latin typeface="Arial"/>
                        </a:rPr>
                        <a:t>                         15,000.00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algn="ctr" fontAlgn="b"/>
                      <a:r>
                        <a:rPr lang="es-MX" sz="1100" b="1" i="0" u="none" strike="noStrike">
                          <a:solidFill>
                            <a:schemeClr val="tx1"/>
                          </a:solidFill>
                          <a:latin typeface="Arial"/>
                        </a:rPr>
                        <a:t>                          15,000.00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algn="ctr" fontAlgn="b"/>
                      <a:r>
                        <a:rPr lang="es-MX" sz="1100" b="1" i="0" u="none" strike="noStrike">
                          <a:solidFill>
                            <a:schemeClr val="tx1"/>
                          </a:solidFill>
                          <a:latin typeface="Arial"/>
                        </a:rPr>
                        <a:t>                          15,000.00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algn="ctr" fontAlgn="b"/>
                      <a:r>
                        <a:rPr lang="es-MX" sz="1100" b="1" i="0" u="none" strike="noStrike" dirty="0">
                          <a:solidFill>
                            <a:schemeClr val="tx1"/>
                          </a:solidFill>
                          <a:latin typeface="Arial"/>
                        </a:rPr>
                        <a:t>           45,000.00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r>
              <a:tr h="459480">
                <a:tc>
                  <a:txBody>
                    <a:bodyPr/>
                    <a:lstStyle/>
                    <a:p>
                      <a:pPr algn="l" fontAlgn="b"/>
                      <a:r>
                        <a:rPr lang="es-MX" sz="1100" b="0" i="0" u="none" strike="noStrike" dirty="0">
                          <a:solidFill>
                            <a:schemeClr val="tx1"/>
                          </a:solidFill>
                          <a:effectLst/>
                          <a:latin typeface="Arial"/>
                        </a:rPr>
                        <a:t>Ampliación de proyectos rentables con base a las experiencias exitosas en la cuenca</a:t>
                      </a:r>
                    </a:p>
                  </a:txBody>
                  <a:tcPr marL="203047" marR="0" marT="0" marB="0" anchor="ctr">
                    <a:lnL>
                      <a:noFill/>
                    </a:lnL>
                    <a:lnR>
                      <a:noFill/>
                    </a:lnR>
                    <a:lnT>
                      <a:noFill/>
                    </a:lnT>
                    <a:lnB>
                      <a:noFill/>
                    </a:lnB>
                  </a:tcPr>
                </a:tc>
                <a:tc>
                  <a:txBody>
                    <a:bodyPr/>
                    <a:lstStyle/>
                    <a:p>
                      <a:pPr algn="ctr" fontAlgn="b"/>
                      <a:r>
                        <a:rPr lang="es-MX" sz="1100" b="0" i="0" u="none" strike="noStrike" dirty="0">
                          <a:latin typeface="Arial"/>
                        </a:rPr>
                        <a:t>                         15,000.00 </a:t>
                      </a:r>
                    </a:p>
                  </a:txBody>
                  <a:tcPr marL="0" marR="0" marT="0" marB="0" anchor="ctr">
                    <a:lnL>
                      <a:noFill/>
                    </a:lnL>
                    <a:lnR>
                      <a:noFill/>
                    </a:lnR>
                    <a:lnT>
                      <a:noFill/>
                    </a:lnT>
                    <a:lnB>
                      <a:noFill/>
                    </a:lnB>
                  </a:tcPr>
                </a:tc>
                <a:tc>
                  <a:txBody>
                    <a:bodyPr/>
                    <a:lstStyle/>
                    <a:p>
                      <a:pPr algn="ctr" fontAlgn="b"/>
                      <a:r>
                        <a:rPr lang="es-MX" sz="1100" b="0" i="0" u="none" strike="noStrike" dirty="0">
                          <a:latin typeface="Arial"/>
                        </a:rPr>
                        <a:t>                          15,000.00 </a:t>
                      </a:r>
                    </a:p>
                  </a:txBody>
                  <a:tcPr marL="0" marR="0" marT="0" marB="0" anchor="ctr">
                    <a:lnL>
                      <a:noFill/>
                    </a:lnL>
                    <a:lnR>
                      <a:noFill/>
                    </a:lnR>
                    <a:lnT>
                      <a:noFill/>
                    </a:lnT>
                    <a:lnB>
                      <a:noFill/>
                    </a:lnB>
                  </a:tcPr>
                </a:tc>
                <a:tc>
                  <a:txBody>
                    <a:bodyPr/>
                    <a:lstStyle/>
                    <a:p>
                      <a:pPr algn="ctr" fontAlgn="b"/>
                      <a:r>
                        <a:rPr lang="es-MX" sz="1100" b="0" i="0" u="none" strike="noStrike">
                          <a:latin typeface="Arial"/>
                        </a:rPr>
                        <a:t>                          15,000.00 </a:t>
                      </a:r>
                    </a:p>
                  </a:txBody>
                  <a:tcPr marL="0" marR="0" marT="0" marB="0" anchor="ctr">
                    <a:lnL>
                      <a:noFill/>
                    </a:lnL>
                    <a:lnR>
                      <a:noFill/>
                    </a:lnR>
                    <a:lnT>
                      <a:noFill/>
                    </a:lnT>
                    <a:lnB>
                      <a:noFill/>
                    </a:lnB>
                  </a:tcPr>
                </a:tc>
                <a:tc>
                  <a:txBody>
                    <a:bodyPr/>
                    <a:lstStyle/>
                    <a:p>
                      <a:pPr algn="ctr" fontAlgn="b"/>
                      <a:r>
                        <a:rPr lang="es-MX" sz="1100" b="0" i="0" u="none" strike="noStrike" dirty="0">
                          <a:latin typeface="Arial"/>
                        </a:rPr>
                        <a:t>           45,000.00 </a:t>
                      </a:r>
                    </a:p>
                  </a:txBody>
                  <a:tcPr marL="0" marR="0" marT="0" marB="0" anchor="ctr">
                    <a:lnL>
                      <a:noFill/>
                    </a:lnL>
                    <a:lnR>
                      <a:noFill/>
                    </a:lnR>
                    <a:lnT>
                      <a:noFill/>
                    </a:lnT>
                    <a:lnB>
                      <a:noFill/>
                    </a:lnB>
                  </a:tcPr>
                </a:tc>
              </a:tr>
              <a:tr h="459480">
                <a:tc>
                  <a:txBody>
                    <a:bodyPr/>
                    <a:lstStyle/>
                    <a:p>
                      <a:pPr algn="l" fontAlgn="b"/>
                      <a:r>
                        <a:rPr lang="es-MX" sz="1100" b="1" i="0" u="none" strike="noStrike" dirty="0">
                          <a:solidFill>
                            <a:schemeClr val="tx1"/>
                          </a:solidFill>
                          <a:effectLst/>
                          <a:latin typeface="Arial"/>
                        </a:rPr>
                        <a:t>Incremento de la productividad </a:t>
                      </a:r>
                      <a:r>
                        <a:rPr lang="es-MX" sz="1100" b="1" i="0" u="none" strike="noStrike" dirty="0" smtClean="0">
                          <a:solidFill>
                            <a:schemeClr val="tx1"/>
                          </a:solidFill>
                          <a:effectLst/>
                          <a:latin typeface="Arial"/>
                        </a:rPr>
                        <a:t>agrícola</a:t>
                      </a:r>
                      <a:endParaRPr lang="es-MX" sz="1100" b="1" i="0" u="none" strike="noStrike" dirty="0">
                        <a:solidFill>
                          <a:schemeClr val="tx1"/>
                        </a:solidFill>
                        <a:effectLst/>
                        <a:latin typeface="Arial"/>
                      </a:endParaRPr>
                    </a:p>
                  </a:txBody>
                  <a:tcPr marL="101523" marR="0" marT="0" marB="0" anchor="ctr">
                    <a:lnL>
                      <a:noFill/>
                    </a:lnL>
                    <a:lnR>
                      <a:noFill/>
                    </a:lnR>
                    <a:lnT>
                      <a:noFill/>
                    </a:lnT>
                    <a:lnB>
                      <a:noFill/>
                    </a:lnB>
                    <a:solidFill>
                      <a:schemeClr val="tx1">
                        <a:lumMod val="50000"/>
                      </a:schemeClr>
                    </a:solidFill>
                  </a:tcPr>
                </a:tc>
                <a:tc>
                  <a:txBody>
                    <a:bodyPr/>
                    <a:lstStyle/>
                    <a:p>
                      <a:pPr algn="ctr" fontAlgn="b"/>
                      <a:r>
                        <a:rPr lang="es-MX" sz="1100" b="1" i="0" u="none" strike="noStrike" dirty="0">
                          <a:solidFill>
                            <a:schemeClr val="tx1"/>
                          </a:solidFill>
                          <a:latin typeface="Arial"/>
                        </a:rPr>
                        <a:t>                       </a:t>
                      </a:r>
                      <a:r>
                        <a:rPr lang="es-MX" sz="1100" b="1" i="0" u="none" strike="noStrike" dirty="0" smtClean="0">
                          <a:solidFill>
                            <a:schemeClr val="tx1"/>
                          </a:solidFill>
                          <a:latin typeface="Arial"/>
                        </a:rPr>
                        <a:t>436,640.00</a:t>
                      </a:r>
                      <a:endParaRPr lang="es-MX" sz="1100" b="1" i="0" u="none" strike="noStrike" dirty="0">
                        <a:solidFill>
                          <a:schemeClr val="tx1"/>
                        </a:solidFill>
                        <a:latin typeface="Arial"/>
                      </a:endParaRPr>
                    </a:p>
                  </a:txBody>
                  <a:tcPr marL="0" marR="0" marT="0" marB="0" anchor="ctr">
                    <a:lnL>
                      <a:noFill/>
                    </a:lnL>
                    <a:lnR>
                      <a:noFill/>
                    </a:lnR>
                    <a:lnT>
                      <a:noFill/>
                    </a:lnT>
                    <a:lnB>
                      <a:noFill/>
                    </a:lnB>
                    <a:solidFill>
                      <a:schemeClr val="tx1">
                        <a:lumMod val="50000"/>
                      </a:schemeClr>
                    </a:solidFill>
                  </a:tcPr>
                </a:tc>
                <a:tc>
                  <a:txBody>
                    <a:bodyPr/>
                    <a:lstStyle/>
                    <a:p>
                      <a:pPr algn="ctr" fontAlgn="b"/>
                      <a:r>
                        <a:rPr lang="es-MX" sz="1100" b="1" i="0" u="none" strike="noStrike" dirty="0">
                          <a:solidFill>
                            <a:schemeClr val="tx1"/>
                          </a:solidFill>
                          <a:latin typeface="Arial"/>
                        </a:rPr>
                        <a:t>                        </a:t>
                      </a:r>
                      <a:r>
                        <a:rPr lang="es-MX" sz="1100" b="1" i="0" u="none" strike="noStrike" dirty="0" smtClean="0">
                          <a:solidFill>
                            <a:schemeClr val="tx1"/>
                          </a:solidFill>
                          <a:latin typeface="Arial"/>
                        </a:rPr>
                        <a:t>654,164.00</a:t>
                      </a:r>
                      <a:endParaRPr lang="es-MX" sz="1100" b="1" i="0" u="none" strike="noStrike" dirty="0">
                        <a:solidFill>
                          <a:schemeClr val="tx1"/>
                        </a:solidFill>
                        <a:latin typeface="Arial"/>
                      </a:endParaRPr>
                    </a:p>
                  </a:txBody>
                  <a:tcPr marL="0" marR="0" marT="0" marB="0" anchor="ctr">
                    <a:lnL>
                      <a:noFill/>
                    </a:lnL>
                    <a:lnR>
                      <a:noFill/>
                    </a:lnR>
                    <a:lnT>
                      <a:noFill/>
                    </a:lnT>
                    <a:lnB>
                      <a:noFill/>
                    </a:lnB>
                    <a:solidFill>
                      <a:schemeClr val="tx1">
                        <a:lumMod val="50000"/>
                      </a:schemeClr>
                    </a:solidFill>
                  </a:tcPr>
                </a:tc>
                <a:tc>
                  <a:txBody>
                    <a:bodyPr/>
                    <a:lstStyle/>
                    <a:p>
                      <a:pPr algn="ctr" fontAlgn="b"/>
                      <a:r>
                        <a:rPr lang="es-MX" sz="1100" b="1" i="0" u="none" strike="noStrike" dirty="0">
                          <a:solidFill>
                            <a:schemeClr val="tx1"/>
                          </a:solidFill>
                          <a:latin typeface="Arial"/>
                        </a:rPr>
                        <a:t>                         </a:t>
                      </a:r>
                      <a:r>
                        <a:rPr lang="es-MX" sz="1100" b="1" i="0" u="none" strike="noStrike" dirty="0" smtClean="0">
                          <a:solidFill>
                            <a:schemeClr val="tx1"/>
                          </a:solidFill>
                          <a:latin typeface="Arial"/>
                        </a:rPr>
                        <a:t>124,359.00 </a:t>
                      </a:r>
                      <a:endParaRPr lang="es-MX" sz="1100" b="1" i="0" u="none" strike="noStrike" dirty="0">
                        <a:solidFill>
                          <a:schemeClr val="tx1"/>
                        </a:solidFill>
                        <a:latin typeface="Arial"/>
                      </a:endParaRPr>
                    </a:p>
                  </a:txBody>
                  <a:tcPr marL="0" marR="0" marT="0" marB="0" anchor="ctr">
                    <a:lnL>
                      <a:noFill/>
                    </a:lnL>
                    <a:lnR>
                      <a:noFill/>
                    </a:lnR>
                    <a:lnT>
                      <a:noFill/>
                    </a:lnT>
                    <a:lnB>
                      <a:noFill/>
                    </a:lnB>
                    <a:solidFill>
                      <a:schemeClr val="tx1">
                        <a:lumMod val="50000"/>
                      </a:schemeClr>
                    </a:solidFill>
                  </a:tcPr>
                </a:tc>
                <a:tc>
                  <a:txBody>
                    <a:bodyPr/>
                    <a:lstStyle/>
                    <a:p>
                      <a:pPr algn="ctr" fontAlgn="b"/>
                      <a:r>
                        <a:rPr lang="es-MX" sz="1100" b="1" i="0" u="none" strike="noStrike" dirty="0">
                          <a:solidFill>
                            <a:schemeClr val="tx1"/>
                          </a:solidFill>
                          <a:latin typeface="Arial"/>
                        </a:rPr>
                        <a:t>         </a:t>
                      </a:r>
                      <a:r>
                        <a:rPr lang="es-MX" sz="1100" b="1" i="0" u="none" strike="noStrike" dirty="0" smtClean="0">
                          <a:solidFill>
                            <a:schemeClr val="tx1"/>
                          </a:solidFill>
                          <a:latin typeface="Arial"/>
                        </a:rPr>
                        <a:t>1,215,16.00</a:t>
                      </a:r>
                      <a:endParaRPr lang="es-MX" sz="1100" b="1" i="0" u="none" strike="noStrike" dirty="0">
                        <a:solidFill>
                          <a:schemeClr val="tx1"/>
                        </a:solidFill>
                        <a:latin typeface="Arial"/>
                      </a:endParaRPr>
                    </a:p>
                  </a:txBody>
                  <a:tcPr marL="0" marR="0" marT="0" marB="0" anchor="ctr">
                    <a:lnL>
                      <a:noFill/>
                    </a:lnL>
                    <a:lnR>
                      <a:noFill/>
                    </a:lnR>
                    <a:lnT>
                      <a:noFill/>
                    </a:lnT>
                    <a:lnB>
                      <a:noFill/>
                    </a:lnB>
                    <a:solidFill>
                      <a:schemeClr val="tx1">
                        <a:lumMod val="50000"/>
                      </a:schemeClr>
                    </a:solidFill>
                  </a:tcPr>
                </a:tc>
              </a:tr>
              <a:tr h="459480">
                <a:tc>
                  <a:txBody>
                    <a:bodyPr/>
                    <a:lstStyle/>
                    <a:p>
                      <a:pPr algn="l" fontAlgn="b"/>
                      <a:r>
                        <a:rPr lang="es-MX" sz="1100" b="0" i="0" u="none" strike="noStrike" dirty="0">
                          <a:effectLst/>
                          <a:latin typeface="Arial"/>
                        </a:rPr>
                        <a:t>Ampliación de superficies de riego</a:t>
                      </a:r>
                    </a:p>
                  </a:txBody>
                  <a:tcPr marL="203047" marR="0" marT="0" marB="0" anchor="ctr">
                    <a:lnL>
                      <a:noFill/>
                    </a:lnL>
                    <a:lnR>
                      <a:noFill/>
                    </a:lnR>
                    <a:lnT>
                      <a:noFill/>
                    </a:lnT>
                    <a:lnB>
                      <a:noFill/>
                    </a:lnB>
                  </a:tcPr>
                </a:tc>
                <a:tc>
                  <a:txBody>
                    <a:bodyPr/>
                    <a:lstStyle/>
                    <a:p>
                      <a:pPr algn="ctr" fontAlgn="b"/>
                      <a:r>
                        <a:rPr lang="es-MX" sz="1100" b="0" i="0" u="none" strike="noStrike">
                          <a:latin typeface="Arial"/>
                        </a:rPr>
                        <a:t>                                    -   </a:t>
                      </a:r>
                    </a:p>
                  </a:txBody>
                  <a:tcPr marL="0" marR="0" marT="0" marB="0" anchor="ctr">
                    <a:lnL>
                      <a:noFill/>
                    </a:lnL>
                    <a:lnR>
                      <a:noFill/>
                    </a:lnR>
                    <a:lnT>
                      <a:noFill/>
                    </a:lnT>
                    <a:lnB>
                      <a:noFill/>
                    </a:lnB>
                  </a:tcPr>
                </a:tc>
                <a:tc>
                  <a:txBody>
                    <a:bodyPr/>
                    <a:lstStyle/>
                    <a:p>
                      <a:pPr algn="ctr" fontAlgn="b"/>
                      <a:r>
                        <a:rPr lang="es-MX" sz="1100" b="0" i="0" u="none" strike="noStrike">
                          <a:latin typeface="Arial"/>
                        </a:rPr>
                        <a:t>                                     -   </a:t>
                      </a: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48,000.00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48,000.00 </a:t>
                      </a:r>
                      <a:endParaRPr lang="es-MX" sz="1100" b="0" i="0" u="none" strike="noStrike" dirty="0">
                        <a:latin typeface="Arial"/>
                      </a:endParaRPr>
                    </a:p>
                  </a:txBody>
                  <a:tcPr marL="0" marR="0" marT="0" marB="0" anchor="ctr">
                    <a:lnL>
                      <a:noFill/>
                    </a:lnL>
                    <a:lnR>
                      <a:noFill/>
                    </a:lnR>
                    <a:lnT>
                      <a:noFill/>
                    </a:lnT>
                    <a:lnB>
                      <a:noFill/>
                    </a:lnB>
                  </a:tcPr>
                </a:tc>
              </a:tr>
              <a:tr h="459480">
                <a:tc>
                  <a:txBody>
                    <a:bodyPr/>
                    <a:lstStyle/>
                    <a:p>
                      <a:pPr algn="l" fontAlgn="b"/>
                      <a:r>
                        <a:rPr lang="es-MX" sz="1100" b="0" i="0" u="none" strike="noStrike">
                          <a:effectLst/>
                          <a:latin typeface="Arial"/>
                        </a:rPr>
                        <a:t>Construcción de invernaderos</a:t>
                      </a:r>
                    </a:p>
                  </a:txBody>
                  <a:tcPr marL="203047" marR="0" marT="0" marB="0" anchor="ctr">
                    <a:lnL>
                      <a:noFill/>
                    </a:lnL>
                    <a:lnR>
                      <a:noFill/>
                    </a:lnR>
                    <a:lnT>
                      <a:noFill/>
                    </a:lnT>
                    <a:lnB>
                      <a:noFill/>
                    </a:lnB>
                  </a:tcPr>
                </a:tc>
                <a:tc>
                  <a:txBody>
                    <a:bodyPr/>
                    <a:lstStyle/>
                    <a:p>
                      <a:pPr algn="ctr" fontAlgn="b"/>
                      <a:endParaRPr lang="es-MX" sz="1100" b="0" i="0" u="none" strike="noStrike">
                        <a:latin typeface="Arial"/>
                      </a:endParaRPr>
                    </a:p>
                  </a:txBody>
                  <a:tcPr marL="0" marR="0" marT="0" marB="0" anchor="ctr">
                    <a:lnL>
                      <a:noFill/>
                    </a:lnL>
                    <a:lnR>
                      <a:noFill/>
                    </a:lnR>
                    <a:lnT>
                      <a:noFill/>
                    </a:lnT>
                    <a:lnB>
                      <a:noFill/>
                    </a:lnB>
                  </a:tcPr>
                </a:tc>
                <a:tc>
                  <a:txBody>
                    <a:bodyPr/>
                    <a:lstStyle/>
                    <a:p>
                      <a:pPr algn="ctr" fontAlgn="b"/>
                      <a:endParaRPr lang="es-MX" sz="1100" b="0" i="0" u="none" strike="noStrike">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70,000.00 </a:t>
                      </a:r>
                    </a:p>
                  </a:txBody>
                  <a:tcPr marL="0" marR="0" marT="0" marB="0" anchor="ctr">
                    <a:lnL>
                      <a:noFill/>
                    </a:lnL>
                    <a:lnR>
                      <a:noFill/>
                    </a:lnR>
                    <a:lnT>
                      <a:noFill/>
                    </a:lnT>
                    <a:lnB>
                      <a:noFill/>
                    </a:lnB>
                  </a:tcPr>
                </a:tc>
                <a:tc>
                  <a:txBody>
                    <a:bodyPr/>
                    <a:lstStyle/>
                    <a:p>
                      <a:pPr algn="ctr" fontAlgn="b"/>
                      <a:r>
                        <a:rPr lang="es-MX" sz="1100" b="0" i="0" u="none" strike="noStrike" dirty="0">
                          <a:latin typeface="Arial"/>
                        </a:rPr>
                        <a:t>           70,000.00 </a:t>
                      </a:r>
                    </a:p>
                  </a:txBody>
                  <a:tcPr marL="0" marR="0" marT="0" marB="0" anchor="ctr">
                    <a:lnL>
                      <a:noFill/>
                    </a:lnL>
                    <a:lnR>
                      <a:noFill/>
                    </a:lnR>
                    <a:lnT>
                      <a:noFill/>
                    </a:lnT>
                    <a:lnB>
                      <a:noFill/>
                    </a:lnB>
                  </a:tcPr>
                </a:tc>
              </a:tr>
              <a:tr h="459480">
                <a:tc>
                  <a:txBody>
                    <a:bodyPr/>
                    <a:lstStyle/>
                    <a:p>
                      <a:pPr algn="l" fontAlgn="b"/>
                      <a:r>
                        <a:rPr lang="es-MX" sz="1100" b="0" i="0" u="none" strike="noStrike">
                          <a:effectLst/>
                          <a:latin typeface="Arial"/>
                        </a:rPr>
                        <a:t>Medición</a:t>
                      </a:r>
                    </a:p>
                  </a:txBody>
                  <a:tcPr marL="203047"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8,579.00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17,158.00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2,859.00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28,598.00 </a:t>
                      </a:r>
                      <a:endParaRPr lang="es-MX" sz="1100" b="0" i="0" u="none" strike="noStrike" dirty="0">
                        <a:latin typeface="Arial"/>
                      </a:endParaRPr>
                    </a:p>
                  </a:txBody>
                  <a:tcPr marL="0" marR="0" marT="0" marB="0" anchor="ctr">
                    <a:lnL>
                      <a:noFill/>
                    </a:lnL>
                    <a:lnR>
                      <a:noFill/>
                    </a:lnR>
                    <a:lnT>
                      <a:noFill/>
                    </a:lnT>
                    <a:lnB>
                      <a:noFill/>
                    </a:lnB>
                  </a:tcPr>
                </a:tc>
              </a:tr>
              <a:tr h="689219">
                <a:tc>
                  <a:txBody>
                    <a:bodyPr/>
                    <a:lstStyle/>
                    <a:p>
                      <a:pPr algn="l" fontAlgn="b"/>
                      <a:r>
                        <a:rPr lang="es-MX" sz="1100" b="0" i="0" u="none" strike="noStrike">
                          <a:effectLst/>
                          <a:latin typeface="Arial"/>
                        </a:rPr>
                        <a:t>Modernización de infraestructura hidroagrícola y reconversión de cultivos según las características de suelos y clima</a:t>
                      </a:r>
                    </a:p>
                  </a:txBody>
                  <a:tcPr marL="203047"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423,860.00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632,805.00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a:latin typeface="Arial"/>
                        </a:rPr>
                        <a:t>                          </a:t>
                      </a:r>
                      <a:r>
                        <a:rPr lang="es-MX" sz="1100" b="0" i="0" u="none" strike="noStrike" dirty="0" smtClean="0">
                          <a:latin typeface="Arial"/>
                        </a:rPr>
                        <a:t>- </a:t>
                      </a:r>
                      <a:endParaRPr lang="es-MX" sz="1100" b="0" i="0" u="none" strike="noStrike" dirty="0">
                        <a:latin typeface="Arial"/>
                      </a:endParaRPr>
                    </a:p>
                  </a:txBody>
                  <a:tcPr marL="0" marR="0" marT="0" marB="0" anchor="ctr">
                    <a:lnL>
                      <a:noFill/>
                    </a:lnL>
                    <a:lnR>
                      <a:noFill/>
                    </a:lnR>
                    <a:lnT>
                      <a:noFill/>
                    </a:lnT>
                    <a:lnB>
                      <a:noFill/>
                    </a:lnB>
                  </a:tcPr>
                </a:tc>
                <a:tc>
                  <a:txBody>
                    <a:bodyPr/>
                    <a:lstStyle/>
                    <a:p>
                      <a:pPr algn="ctr" fontAlgn="b"/>
                      <a:r>
                        <a:rPr lang="es-MX" sz="1100" b="0" i="0" u="none" strike="noStrike" dirty="0" smtClean="0">
                          <a:latin typeface="Arial"/>
                        </a:rPr>
                        <a:t>1,056,666.00 </a:t>
                      </a:r>
                      <a:endParaRPr lang="es-MX" sz="1100" b="0" i="0" u="none" strike="noStrike" dirty="0">
                        <a:latin typeface="Arial"/>
                      </a:endParaRPr>
                    </a:p>
                  </a:txBody>
                  <a:tcPr marL="0" marR="0" marT="0" marB="0" anchor="ctr">
                    <a:lnL>
                      <a:noFill/>
                    </a:lnL>
                    <a:lnR>
                      <a:noFill/>
                    </a:lnR>
                    <a:lnT>
                      <a:noFill/>
                    </a:lnT>
                    <a:lnB>
                      <a:noFill/>
                    </a:lnB>
                  </a:tcPr>
                </a:tc>
              </a:tr>
              <a:tr h="459480">
                <a:tc>
                  <a:txBody>
                    <a:bodyPr/>
                    <a:lstStyle/>
                    <a:p>
                      <a:pPr algn="l" fontAlgn="b"/>
                      <a:r>
                        <a:rPr lang="es-MX" sz="1100" b="0" i="0" u="none" strike="noStrike" dirty="0">
                          <a:effectLst/>
                          <a:latin typeface="Arial"/>
                        </a:rPr>
                        <a:t>Planes Directores</a:t>
                      </a:r>
                    </a:p>
                  </a:txBody>
                  <a:tcPr marL="203047"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0" i="0" u="none" strike="noStrike" dirty="0">
                          <a:latin typeface="Arial"/>
                        </a:rPr>
                        <a:t>                           </a:t>
                      </a:r>
                      <a:r>
                        <a:rPr lang="es-MX" sz="1100" b="0" i="0" u="none" strike="noStrike" dirty="0" smtClean="0">
                          <a:latin typeface="Arial"/>
                        </a:rPr>
                        <a:t>4,200.00 </a:t>
                      </a:r>
                      <a:endParaRPr lang="es-MX" sz="1100" b="0" i="0" u="none" strike="noStrike" dirty="0">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0" i="0" u="none" strike="noStrike" dirty="0" smtClean="0">
                          <a:latin typeface="Arial"/>
                        </a:rPr>
                        <a:t>4,200.00 </a:t>
                      </a:r>
                      <a:endParaRPr lang="es-MX" sz="1100" b="0" i="0" u="none" strike="noStrike" dirty="0">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0" i="0" u="none" strike="noStrike" dirty="0">
                          <a:latin typeface="Arial"/>
                        </a:rPr>
                        <a:t>                            </a:t>
                      </a:r>
                      <a:r>
                        <a:rPr lang="es-MX" sz="1100" b="0" i="0" u="none" strike="noStrike" dirty="0" smtClean="0">
                          <a:latin typeface="Arial"/>
                        </a:rPr>
                        <a:t>3,500.00 </a:t>
                      </a:r>
                      <a:endParaRPr lang="es-MX" sz="1100" b="0" i="0" u="none" strike="noStrike" dirty="0">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0" i="0" u="none" strike="noStrike" dirty="0">
                          <a:latin typeface="Arial"/>
                        </a:rPr>
                        <a:t>           </a:t>
                      </a:r>
                      <a:r>
                        <a:rPr lang="es-MX" sz="1100" b="0" i="0" u="none" strike="noStrike" dirty="0" smtClean="0">
                          <a:latin typeface="Arial"/>
                        </a:rPr>
                        <a:t>11,900.00 </a:t>
                      </a:r>
                      <a:endParaRPr lang="es-MX" sz="1100" b="0" i="0" u="none" strike="noStrike" dirty="0">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r>
            </a:tbl>
          </a:graphicData>
        </a:graphic>
      </p:graphicFrame>
      <p:sp>
        <p:nvSpPr>
          <p:cNvPr id="5" name="4 Marcador de contenido"/>
          <p:cNvSpPr txBox="1">
            <a:spLocks/>
          </p:cNvSpPr>
          <p:nvPr/>
        </p:nvSpPr>
        <p:spPr>
          <a:xfrm>
            <a:off x="1" y="6093296"/>
            <a:ext cx="9121146" cy="764704"/>
          </a:xfrm>
          <a:prstGeom prst="rect">
            <a:avLst/>
          </a:prstGeom>
        </p:spPr>
        <p:txBody>
          <a:bodyPr vert="horz" anchor="ct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algn="ctr"/>
            <a:r>
              <a:rPr lang="es-MX" sz="2000" dirty="0" smtClean="0"/>
              <a:t>El 39.4% de las inversiones del Plan de Manejo corresponden a este objetivo</a:t>
            </a:r>
            <a:endParaRPr lang="es-MX" sz="2000" dirty="0"/>
          </a:p>
        </p:txBody>
      </p:sp>
    </p:spTree>
    <p:extLst>
      <p:ext uri="{BB962C8B-B14F-4D97-AF65-F5344CB8AC3E}">
        <p14:creationId xmlns:p14="http://schemas.microsoft.com/office/powerpoint/2010/main" xmlns="" val="695602348"/>
      </p:ext>
    </p:extLst>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14942" y="-13394"/>
            <a:ext cx="8291264" cy="1066130"/>
          </a:xfrm>
        </p:spPr>
        <p:txBody>
          <a:bodyPr anchor="ctr">
            <a:normAutofit/>
          </a:bodyPr>
          <a:lstStyle/>
          <a:p>
            <a:pPr algn="ctr"/>
            <a:r>
              <a:rPr lang="es-MX" sz="4000" b="1" dirty="0" smtClean="0"/>
              <a:t>Inversión </a:t>
            </a:r>
            <a:r>
              <a:rPr lang="es-MX" sz="4000" b="1" dirty="0"/>
              <a:t>global </a:t>
            </a:r>
            <a:r>
              <a:rPr lang="es-MX" sz="4000" b="1" dirty="0" smtClean="0"/>
              <a:t>estimada 2010- 2040</a:t>
            </a:r>
            <a:r>
              <a:rPr lang="es-MX" dirty="0"/>
              <a:t/>
            </a:r>
            <a:br>
              <a:rPr lang="es-MX" dirty="0"/>
            </a:br>
            <a:r>
              <a:rPr lang="es-MX" sz="2200" dirty="0"/>
              <a:t>Objetivo 1.  Mejorar la productividad del agua en el sector agrícola</a:t>
            </a: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xmlns="" val="3136265822"/>
              </p:ext>
            </p:extLst>
          </p:nvPr>
        </p:nvGraphicFramePr>
        <p:xfrm>
          <a:off x="420114" y="1196752"/>
          <a:ext cx="8280921" cy="4824539"/>
        </p:xfrm>
        <a:graphic>
          <a:graphicData uri="http://schemas.openxmlformats.org/drawingml/2006/table">
            <a:tbl>
              <a:tblPr>
                <a:effectLst>
                  <a:outerShdw blurRad="50800" dist="50800" dir="5400000" algn="ctr" rotWithShape="0">
                    <a:schemeClr val="tx1">
                      <a:lumMod val="65000"/>
                    </a:schemeClr>
                  </a:outerShdw>
                </a:effectLst>
              </a:tblPr>
              <a:tblGrid>
                <a:gridCol w="3615085"/>
                <a:gridCol w="1209451"/>
                <a:gridCol w="1152128"/>
                <a:gridCol w="1127550"/>
                <a:gridCol w="1176707"/>
              </a:tblGrid>
              <a:tr h="459480">
                <a:tc>
                  <a:txBody>
                    <a:bodyPr/>
                    <a:lstStyle/>
                    <a:p>
                      <a:pPr algn="l" fontAlgn="b"/>
                      <a:r>
                        <a:rPr lang="es-MX" sz="1100" b="1" i="0" u="none" strike="noStrike" dirty="0" smtClean="0">
                          <a:solidFill>
                            <a:srgbClr val="000000"/>
                          </a:solidFill>
                          <a:effectLst/>
                          <a:latin typeface="Arial"/>
                        </a:rPr>
                        <a:t>INVERSIÓN (MILES)</a:t>
                      </a:r>
                      <a:endParaRPr lang="es-MX" sz="110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smtClean="0">
                          <a:solidFill>
                            <a:srgbClr val="000000"/>
                          </a:solidFill>
                          <a:effectLst/>
                          <a:latin typeface="Arial"/>
                        </a:rPr>
                        <a:t>2011-2012</a:t>
                      </a:r>
                      <a:endParaRPr lang="es-MX" sz="110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smtClean="0">
                          <a:solidFill>
                            <a:srgbClr val="000000"/>
                          </a:solidFill>
                          <a:effectLst/>
                          <a:latin typeface="Arial"/>
                        </a:rPr>
                        <a:t>2013-2018</a:t>
                      </a:r>
                      <a:endParaRPr lang="es-MX" sz="110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smtClean="0">
                          <a:solidFill>
                            <a:srgbClr val="000000"/>
                          </a:solidFill>
                          <a:effectLst/>
                          <a:latin typeface="Arial"/>
                        </a:rPr>
                        <a:t>2019-2040</a:t>
                      </a:r>
                      <a:endParaRPr lang="es-MX" sz="110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a:solidFill>
                            <a:srgbClr val="000000"/>
                          </a:solidFill>
                          <a:effectLst/>
                          <a:latin typeface="Arial"/>
                        </a:rPr>
                        <a:t>Total general</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459480">
                <a:tc>
                  <a:txBody>
                    <a:bodyPr/>
                    <a:lstStyle/>
                    <a:p>
                      <a:pPr algn="l" fontAlgn="b"/>
                      <a:r>
                        <a:rPr kumimoji="0" lang="es-MX" sz="1100" b="1" i="0" u="none" strike="noStrike" kern="1200" dirty="0">
                          <a:solidFill>
                            <a:schemeClr val="tx1"/>
                          </a:solidFill>
                          <a:effectLst/>
                          <a:latin typeface="Arial"/>
                          <a:ea typeface="+mn-ea"/>
                          <a:cs typeface="+mn-cs"/>
                        </a:rPr>
                        <a:t>Mejorar la productividad del agua en el sector </a:t>
                      </a:r>
                      <a:r>
                        <a:rPr kumimoji="0" lang="es-MX" sz="1100" b="1" i="0" u="none" strike="noStrike" kern="1200" dirty="0" smtClean="0">
                          <a:solidFill>
                            <a:schemeClr val="tx1"/>
                          </a:solidFill>
                          <a:effectLst/>
                          <a:latin typeface="Arial"/>
                          <a:ea typeface="+mn-ea"/>
                          <a:cs typeface="+mn-cs"/>
                        </a:rPr>
                        <a:t>agrícola</a:t>
                      </a:r>
                      <a:endParaRPr kumimoji="0" lang="es-MX" sz="1100" b="1" i="0" u="none" strike="noStrike" kern="1200" dirty="0">
                        <a:solidFill>
                          <a:schemeClr val="tx1"/>
                        </a:solidFill>
                        <a:effectLst/>
                        <a:latin typeface="Arial"/>
                        <a:ea typeface="+mn-ea"/>
                        <a:cs typeface="+mn-cs"/>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b="1" dirty="0" smtClean="0">
                          <a:latin typeface="Arial"/>
                          <a:ea typeface="Times New Roman"/>
                          <a:cs typeface="Arial"/>
                        </a:rPr>
                        <a:t>68,899.20</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b="1" dirty="0" smtClean="0">
                          <a:latin typeface="Arial"/>
                          <a:ea typeface="Times New Roman"/>
                          <a:cs typeface="Arial"/>
                        </a:rPr>
                        <a:t>294,948.08</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b="1" dirty="0" smtClean="0">
                          <a:latin typeface="Arial"/>
                          <a:ea typeface="Times New Roman"/>
                          <a:cs typeface="Arial"/>
                        </a:rPr>
                        <a:t>896,317.11</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c>
                  <a:txBody>
                    <a:bodyPr/>
                    <a:lstStyle/>
                    <a:p>
                      <a:pPr indent="180340" algn="ctr">
                        <a:lnSpc>
                          <a:spcPct val="120000"/>
                        </a:lnSpc>
                        <a:spcBef>
                          <a:spcPts val="100"/>
                        </a:spcBef>
                        <a:spcAft>
                          <a:spcPts val="100"/>
                        </a:spcAft>
                      </a:pPr>
                      <a:r>
                        <a:rPr lang="es-MX" sz="1000" b="1" dirty="0" smtClean="0">
                          <a:latin typeface="Arial"/>
                          <a:ea typeface="Times New Roman"/>
                          <a:cs typeface="Arial"/>
                        </a:rPr>
                        <a:t>1,260,164.38</a:t>
                      </a:r>
                      <a:endParaRPr lang="es-MX" sz="1100" dirty="0">
                        <a:latin typeface="Arial"/>
                        <a:ea typeface="Batang"/>
                        <a:cs typeface="Tahoma"/>
                      </a:endParaRPr>
                    </a:p>
                  </a:txBody>
                  <a:tcPr marL="68580" marR="6858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75000"/>
                        <a:lumOff val="25000"/>
                      </a:schemeClr>
                    </a:solidFill>
                  </a:tcPr>
                </a:tc>
              </a:tr>
              <a:tr h="459480">
                <a:tc>
                  <a:txBody>
                    <a:bodyPr/>
                    <a:lstStyle/>
                    <a:p>
                      <a:pPr algn="l" fontAlgn="b"/>
                      <a:r>
                        <a:rPr kumimoji="0" lang="es-MX" sz="1100" b="1" i="0" u="none" strike="noStrike" kern="1200" dirty="0" smtClean="0">
                          <a:solidFill>
                            <a:schemeClr val="tx1"/>
                          </a:solidFill>
                          <a:effectLst/>
                          <a:latin typeface="Arial"/>
                          <a:ea typeface="+mn-ea"/>
                          <a:cs typeface="+mn-cs"/>
                        </a:rPr>
                        <a:t>Diversificación </a:t>
                      </a:r>
                      <a:r>
                        <a:rPr kumimoji="0" lang="es-MX" sz="1100" b="1" i="0" u="none" strike="noStrike" kern="1200" dirty="0">
                          <a:solidFill>
                            <a:schemeClr val="tx1"/>
                          </a:solidFill>
                          <a:effectLst/>
                          <a:latin typeface="Arial"/>
                          <a:ea typeface="+mn-ea"/>
                          <a:cs typeface="+mn-cs"/>
                        </a:rPr>
                        <a:t>de actividades productivas</a:t>
                      </a:r>
                    </a:p>
                  </a:txBody>
                  <a:tcPr marL="101523"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marL="0" algn="ctr" rtl="0" eaLnBrk="1" fontAlgn="b" hangingPunct="1"/>
                      <a:r>
                        <a:rPr lang="es-MX" sz="1000" b="1" i="0" u="none" strike="noStrike" kern="1200" dirty="0">
                          <a:solidFill>
                            <a:schemeClr val="tx1"/>
                          </a:solidFill>
                          <a:latin typeface="Arial"/>
                          <a:ea typeface="+mn-ea"/>
                          <a:cs typeface="+mn-cs"/>
                        </a:rPr>
                        <a:t>                           4,500.00 </a:t>
                      </a:r>
                    </a:p>
                  </a:txBody>
                  <a:tcPr marL="0" marR="0" marT="0" marB="0">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marL="0" algn="ctr" rtl="0" eaLnBrk="1" fontAlgn="b" hangingPunct="1"/>
                      <a:r>
                        <a:rPr lang="es-MX" sz="1000" b="1" i="0" u="none" strike="noStrike" kern="1200" dirty="0">
                          <a:solidFill>
                            <a:schemeClr val="tx1"/>
                          </a:solidFill>
                          <a:latin typeface="Arial"/>
                          <a:ea typeface="+mn-ea"/>
                          <a:cs typeface="+mn-cs"/>
                        </a:rPr>
                        <a:t>                          22,500.00 </a:t>
                      </a:r>
                    </a:p>
                  </a:txBody>
                  <a:tcPr marL="0" marR="0" marT="0" marB="0">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marL="0" algn="ctr" rtl="0" eaLnBrk="1" fontAlgn="b" hangingPunct="1"/>
                      <a:r>
                        <a:rPr lang="es-MX" sz="1000" b="1" i="0" u="none" strike="noStrike" kern="1200" dirty="0">
                          <a:solidFill>
                            <a:schemeClr val="tx1"/>
                          </a:solidFill>
                          <a:latin typeface="Arial"/>
                          <a:ea typeface="+mn-ea"/>
                          <a:cs typeface="+mn-cs"/>
                        </a:rPr>
                        <a:t>                          18,000.00 </a:t>
                      </a:r>
                    </a:p>
                  </a:txBody>
                  <a:tcPr marL="0" marR="0" marT="0" marB="0">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c>
                  <a:txBody>
                    <a:bodyPr/>
                    <a:lstStyle/>
                    <a:p>
                      <a:pPr algn="ctr" fontAlgn="b"/>
                      <a:r>
                        <a:rPr lang="es-MX" sz="1000" b="1" i="0" u="none" strike="noStrike" dirty="0">
                          <a:latin typeface="Arial"/>
                        </a:rPr>
                        <a:t>           45,000.00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50000"/>
                      </a:schemeClr>
                    </a:solidFill>
                  </a:tcPr>
                </a:tc>
              </a:tr>
              <a:tr h="459480">
                <a:tc>
                  <a:txBody>
                    <a:bodyPr/>
                    <a:lstStyle/>
                    <a:p>
                      <a:pPr algn="l" fontAlgn="b"/>
                      <a:r>
                        <a:rPr lang="es-MX" sz="1100" b="0" i="0" u="none" strike="noStrike" dirty="0">
                          <a:solidFill>
                            <a:schemeClr val="tx1"/>
                          </a:solidFill>
                          <a:effectLst/>
                          <a:latin typeface="Arial"/>
                        </a:rPr>
                        <a:t>Ampliación de proyectos rentables con base a las experiencias exitosas en la cuenca</a:t>
                      </a:r>
                    </a:p>
                  </a:txBody>
                  <a:tcPr marL="203047" marR="0" marT="0" marB="0" anchor="ctr">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4,500.00 </a:t>
                      </a: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22,500.00 </a:t>
                      </a: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18,000.00 </a:t>
                      </a:r>
                    </a:p>
                  </a:txBody>
                  <a:tcPr marL="0" marR="0" marT="0" marB="0">
                    <a:lnL>
                      <a:noFill/>
                    </a:lnL>
                    <a:lnR>
                      <a:noFill/>
                    </a:lnR>
                    <a:lnT>
                      <a:noFill/>
                    </a:lnT>
                    <a:lnB>
                      <a:noFill/>
                    </a:lnB>
                  </a:tcPr>
                </a:tc>
                <a:tc>
                  <a:txBody>
                    <a:bodyPr/>
                    <a:lstStyle/>
                    <a:p>
                      <a:pPr algn="ctr" fontAlgn="b"/>
                      <a:r>
                        <a:rPr lang="es-MX" sz="1000" b="1" i="0" u="none" strike="noStrike" dirty="0">
                          <a:latin typeface="Arial"/>
                        </a:rPr>
                        <a:t>           45,000.00 </a:t>
                      </a:r>
                    </a:p>
                  </a:txBody>
                  <a:tcPr marL="0" marR="0" marT="0" marB="0" anchor="ctr">
                    <a:lnL>
                      <a:noFill/>
                    </a:lnL>
                    <a:lnR>
                      <a:noFill/>
                    </a:lnR>
                    <a:lnT>
                      <a:noFill/>
                    </a:lnT>
                    <a:lnB>
                      <a:noFill/>
                    </a:lnB>
                  </a:tcPr>
                </a:tc>
              </a:tr>
              <a:tr h="459480">
                <a:tc>
                  <a:txBody>
                    <a:bodyPr/>
                    <a:lstStyle/>
                    <a:p>
                      <a:pPr algn="l" fontAlgn="b"/>
                      <a:r>
                        <a:rPr kumimoji="0" lang="es-MX" sz="1100" b="1" i="0" u="none" strike="noStrike" kern="1200" dirty="0">
                          <a:solidFill>
                            <a:schemeClr val="tx1"/>
                          </a:solidFill>
                          <a:effectLst/>
                          <a:latin typeface="Arial"/>
                          <a:ea typeface="+mn-ea"/>
                          <a:cs typeface="+mn-cs"/>
                        </a:rPr>
                        <a:t>Incremento de la productividad </a:t>
                      </a:r>
                      <a:r>
                        <a:rPr kumimoji="0" lang="es-MX" sz="1100" b="1" i="0" u="none" strike="noStrike" kern="1200" dirty="0" smtClean="0">
                          <a:solidFill>
                            <a:schemeClr val="tx1"/>
                          </a:solidFill>
                          <a:effectLst/>
                          <a:latin typeface="Arial"/>
                          <a:ea typeface="+mn-ea"/>
                          <a:cs typeface="+mn-cs"/>
                        </a:rPr>
                        <a:t>agrícola</a:t>
                      </a:r>
                      <a:endParaRPr kumimoji="0" lang="es-MX" sz="1100" b="1" i="0" u="none" strike="noStrike" kern="1200" dirty="0">
                        <a:solidFill>
                          <a:schemeClr val="tx1"/>
                        </a:solidFill>
                        <a:effectLst/>
                        <a:latin typeface="Arial"/>
                        <a:ea typeface="+mn-ea"/>
                        <a:cs typeface="+mn-cs"/>
                      </a:endParaRPr>
                    </a:p>
                  </a:txBody>
                  <a:tcPr marL="101523" marR="0" marT="0" marB="0" anchor="ctr">
                    <a:lnL>
                      <a:noFill/>
                    </a:lnL>
                    <a:lnR>
                      <a:noFill/>
                    </a:lnR>
                    <a:lnT>
                      <a:noFill/>
                    </a:lnT>
                    <a:lnB>
                      <a:noFill/>
                    </a:lnB>
                    <a:solidFill>
                      <a:schemeClr val="tx1">
                        <a:lumMod val="50000"/>
                      </a:schemeClr>
                    </a:solidFill>
                  </a:tcPr>
                </a:tc>
                <a:tc>
                  <a:txBody>
                    <a:bodyPr/>
                    <a:lstStyle/>
                    <a:p>
                      <a:pPr marL="0" algn="ctr" rtl="0" eaLnBrk="1" fontAlgn="b" hangingPunct="1"/>
                      <a:r>
                        <a:rPr lang="es-MX" sz="1000" b="1" i="0" u="none" strike="noStrike" kern="1200" dirty="0" smtClean="0">
                          <a:solidFill>
                            <a:schemeClr val="tx1"/>
                          </a:solidFill>
                          <a:latin typeface="Arial"/>
                          <a:ea typeface="+mn-ea"/>
                          <a:cs typeface="+mn-cs"/>
                        </a:rPr>
                        <a:t>                       </a:t>
                      </a:r>
                      <a:r>
                        <a:rPr lang="es-MX" sz="1000" b="1" baseline="0" dirty="0" smtClean="0">
                          <a:latin typeface="Times New Roman"/>
                        </a:rPr>
                        <a:t>64,399.20</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solidFill>
                      <a:schemeClr val="tx1">
                        <a:lumMod val="50000"/>
                      </a:schemeClr>
                    </a:solidFill>
                  </a:tcPr>
                </a:tc>
                <a:tc>
                  <a:txBody>
                    <a:bodyPr/>
                    <a:lstStyle/>
                    <a:p>
                      <a:pPr marL="0" algn="ctr" rtl="0" eaLnBrk="1" fontAlgn="b" hangingPunct="1"/>
                      <a:r>
                        <a:rPr lang="es-MX" sz="1000" b="1" i="0" u="none" strike="noStrike" kern="1200" dirty="0" smtClean="0">
                          <a:solidFill>
                            <a:schemeClr val="tx1"/>
                          </a:solidFill>
                          <a:latin typeface="Arial"/>
                          <a:ea typeface="+mn-ea"/>
                          <a:cs typeface="+mn-cs"/>
                        </a:rPr>
                        <a:t>                        </a:t>
                      </a:r>
                      <a:r>
                        <a:rPr lang="es-MX" sz="1000" b="1" baseline="0" dirty="0" smtClean="0">
                          <a:latin typeface="Times New Roman"/>
                        </a:rPr>
                        <a:t>272,448.08</a:t>
                      </a:r>
                      <a:r>
                        <a:rPr lang="es-MX" sz="1000" b="1" i="0" u="none" strike="noStrike" kern="1200" dirty="0" smtClean="0">
                          <a:solidFill>
                            <a:schemeClr val="tx1"/>
                          </a:solidFill>
                          <a:latin typeface="Arial"/>
                          <a:ea typeface="+mn-ea"/>
                          <a:cs typeface="+mn-cs"/>
                        </a:rPr>
                        <a:t> </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solidFill>
                      <a:schemeClr val="tx1">
                        <a:lumMod val="50000"/>
                      </a:schemeClr>
                    </a:solidFill>
                  </a:tcPr>
                </a:tc>
                <a:tc>
                  <a:txBody>
                    <a:bodyPr/>
                    <a:lstStyle/>
                    <a:p>
                      <a:pPr marL="0" algn="ctr" rtl="0" eaLnBrk="1" fontAlgn="b" hangingPunct="1"/>
                      <a:r>
                        <a:rPr lang="es-MX" sz="1000" b="1" i="0" u="none" strike="noStrike" kern="1200" dirty="0" smtClean="0">
                          <a:solidFill>
                            <a:schemeClr val="tx1"/>
                          </a:solidFill>
                          <a:latin typeface="Arial"/>
                          <a:ea typeface="+mn-ea"/>
                          <a:cs typeface="+mn-cs"/>
                        </a:rPr>
                        <a:t>                         </a:t>
                      </a:r>
                      <a:r>
                        <a:rPr lang="es-MX" sz="1000" b="1" baseline="0" dirty="0" smtClean="0">
                          <a:latin typeface="Times New Roman"/>
                        </a:rPr>
                        <a:t>878,317.11</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solidFill>
                      <a:schemeClr val="tx1">
                        <a:lumMod val="50000"/>
                      </a:schemeClr>
                    </a:solidFill>
                  </a:tcPr>
                </a:tc>
                <a:tc>
                  <a:txBody>
                    <a:bodyPr/>
                    <a:lstStyle/>
                    <a:p>
                      <a:pPr algn="ctr" fontAlgn="b"/>
                      <a:r>
                        <a:rPr lang="es-MX" sz="1000" b="1" i="0" u="none" strike="noStrike" dirty="0" smtClean="0">
                          <a:latin typeface="Arial"/>
                        </a:rPr>
                        <a:t>         </a:t>
                      </a:r>
                      <a:r>
                        <a:rPr lang="es-MX" sz="1000" b="1" baseline="0" dirty="0" smtClean="0">
                          <a:latin typeface="Times New Roman"/>
                        </a:rPr>
                        <a:t>1,215,164.38</a:t>
                      </a:r>
                      <a:r>
                        <a:rPr lang="es-MX" sz="1000" b="1" i="0" u="none" strike="noStrike" dirty="0" smtClean="0">
                          <a:latin typeface="Arial"/>
                        </a:rPr>
                        <a:t> </a:t>
                      </a:r>
                      <a:endParaRPr lang="es-MX" sz="1000" b="1" i="0" u="none" strike="noStrike" dirty="0">
                        <a:latin typeface="Arial"/>
                      </a:endParaRPr>
                    </a:p>
                  </a:txBody>
                  <a:tcPr marL="0" marR="0" marT="0" marB="0" anchor="ctr">
                    <a:lnL>
                      <a:noFill/>
                    </a:lnL>
                    <a:lnR>
                      <a:noFill/>
                    </a:lnR>
                    <a:lnT>
                      <a:noFill/>
                    </a:lnT>
                    <a:lnB>
                      <a:noFill/>
                    </a:lnB>
                    <a:solidFill>
                      <a:schemeClr val="tx1">
                        <a:lumMod val="50000"/>
                      </a:schemeClr>
                    </a:solidFill>
                  </a:tcPr>
                </a:tc>
              </a:tr>
              <a:tr h="459480">
                <a:tc>
                  <a:txBody>
                    <a:bodyPr/>
                    <a:lstStyle/>
                    <a:p>
                      <a:pPr algn="l" fontAlgn="b"/>
                      <a:r>
                        <a:rPr lang="es-MX" sz="1100" b="0" i="0" u="none" strike="noStrike" dirty="0">
                          <a:effectLst/>
                          <a:latin typeface="Arial"/>
                        </a:rPr>
                        <a:t>Ampliación de superficies de riego</a:t>
                      </a:r>
                    </a:p>
                  </a:txBody>
                  <a:tcPr marL="203047" marR="0" marT="0" marB="0" anchor="ctr">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   </a:t>
                      </a: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a:t>
                      </a:r>
                      <a:r>
                        <a:rPr lang="es-MX" sz="1000" b="1" i="0" u="none" strike="noStrike" kern="1200" dirty="0" smtClean="0">
                          <a:solidFill>
                            <a:schemeClr val="tx1"/>
                          </a:solidFill>
                          <a:latin typeface="Arial"/>
                          <a:ea typeface="+mn-ea"/>
                          <a:cs typeface="+mn-cs"/>
                        </a:rPr>
                        <a:t>5,316.92 </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a:t>
                      </a:r>
                      <a:r>
                        <a:rPr lang="es-MX" sz="1000" b="1" i="0" u="none" strike="noStrike" kern="1200" dirty="0" smtClean="0">
                          <a:solidFill>
                            <a:schemeClr val="tx1"/>
                          </a:solidFill>
                          <a:latin typeface="Arial"/>
                          <a:ea typeface="+mn-ea"/>
                          <a:cs typeface="+mn-cs"/>
                        </a:rPr>
                        <a:t>42,683.00 </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tcPr>
                </a:tc>
                <a:tc>
                  <a:txBody>
                    <a:bodyPr/>
                    <a:lstStyle/>
                    <a:p>
                      <a:pPr algn="ctr" fontAlgn="b"/>
                      <a:r>
                        <a:rPr lang="es-MX" sz="1000" b="1" i="0" u="none" strike="noStrike" dirty="0">
                          <a:latin typeface="Arial"/>
                        </a:rPr>
                        <a:t>           </a:t>
                      </a:r>
                      <a:r>
                        <a:rPr lang="es-MX" sz="1000" b="1" i="0" u="none" strike="noStrike" dirty="0" smtClean="0">
                          <a:latin typeface="Arial"/>
                        </a:rPr>
                        <a:t>48,000.00 </a:t>
                      </a:r>
                      <a:endParaRPr lang="es-MX" sz="1000" b="1" i="0" u="none" strike="noStrike" dirty="0">
                        <a:latin typeface="Arial"/>
                      </a:endParaRPr>
                    </a:p>
                  </a:txBody>
                  <a:tcPr marL="0" marR="0" marT="0" marB="0" anchor="ctr">
                    <a:lnL>
                      <a:noFill/>
                    </a:lnL>
                    <a:lnR>
                      <a:noFill/>
                    </a:lnR>
                    <a:lnT>
                      <a:noFill/>
                    </a:lnT>
                    <a:lnB>
                      <a:noFill/>
                    </a:lnB>
                  </a:tcPr>
                </a:tc>
              </a:tr>
              <a:tr h="459480">
                <a:tc>
                  <a:txBody>
                    <a:bodyPr/>
                    <a:lstStyle/>
                    <a:p>
                      <a:pPr algn="l" fontAlgn="b"/>
                      <a:r>
                        <a:rPr lang="es-MX" sz="1100" b="0" i="0" u="none" strike="noStrike" dirty="0">
                          <a:effectLst/>
                          <a:latin typeface="Arial"/>
                        </a:rPr>
                        <a:t>Construcción de invernaderos</a:t>
                      </a:r>
                    </a:p>
                  </a:txBody>
                  <a:tcPr marL="203047" marR="0" marT="0" marB="0" anchor="ctr">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   </a:t>
                      </a: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   </a:t>
                      </a: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70,000.00 </a:t>
                      </a:r>
                    </a:p>
                  </a:txBody>
                  <a:tcPr marL="0" marR="0" marT="0" marB="0">
                    <a:lnL>
                      <a:noFill/>
                    </a:lnL>
                    <a:lnR>
                      <a:noFill/>
                    </a:lnR>
                    <a:lnT>
                      <a:noFill/>
                    </a:lnT>
                    <a:lnB>
                      <a:noFill/>
                    </a:lnB>
                  </a:tcPr>
                </a:tc>
                <a:tc>
                  <a:txBody>
                    <a:bodyPr/>
                    <a:lstStyle/>
                    <a:p>
                      <a:pPr algn="ctr" fontAlgn="b"/>
                      <a:r>
                        <a:rPr lang="es-MX" sz="1000" b="1" i="0" u="none" strike="noStrike" dirty="0">
                          <a:latin typeface="Arial"/>
                        </a:rPr>
                        <a:t>           70,000.00 </a:t>
                      </a:r>
                    </a:p>
                  </a:txBody>
                  <a:tcPr marL="0" marR="0" marT="0" marB="0" anchor="ctr">
                    <a:lnL>
                      <a:noFill/>
                    </a:lnL>
                    <a:lnR>
                      <a:noFill/>
                    </a:lnR>
                    <a:lnT>
                      <a:noFill/>
                    </a:lnT>
                    <a:lnB>
                      <a:noFill/>
                    </a:lnB>
                  </a:tcPr>
                </a:tc>
              </a:tr>
              <a:tr h="459480">
                <a:tc>
                  <a:txBody>
                    <a:bodyPr/>
                    <a:lstStyle/>
                    <a:p>
                      <a:pPr algn="l" fontAlgn="b"/>
                      <a:r>
                        <a:rPr lang="es-MX" sz="1100" b="0" i="0" u="none" strike="noStrike">
                          <a:effectLst/>
                          <a:latin typeface="Arial"/>
                        </a:rPr>
                        <a:t>Medición</a:t>
                      </a:r>
                    </a:p>
                  </a:txBody>
                  <a:tcPr marL="203047" marR="0" marT="0" marB="0" anchor="ctr">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a:t>
                      </a:r>
                      <a:r>
                        <a:rPr lang="es-MX" sz="1000" b="1" i="0" u="none" strike="noStrike" kern="1200" dirty="0" smtClean="0">
                          <a:solidFill>
                            <a:schemeClr val="tx1"/>
                          </a:solidFill>
                          <a:latin typeface="Arial"/>
                          <a:ea typeface="+mn-ea"/>
                          <a:cs typeface="+mn-cs"/>
                        </a:rPr>
                        <a:t>11,439.00 </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a:t>
                      </a:r>
                      <a:r>
                        <a:rPr lang="es-MX" sz="1000" b="1" i="0" u="none" strike="noStrike" kern="1200" dirty="0" smtClean="0">
                          <a:solidFill>
                            <a:schemeClr val="tx1"/>
                          </a:solidFill>
                          <a:latin typeface="Arial"/>
                          <a:ea typeface="+mn-ea"/>
                          <a:cs typeface="+mn-cs"/>
                        </a:rPr>
                        <a:t>17,158.00 </a:t>
                      </a:r>
                      <a:endParaRPr lang="es-MX" sz="1000" b="1" i="0" u="none" strike="noStrike" kern="1200" dirty="0">
                        <a:solidFill>
                          <a:schemeClr val="tx1"/>
                        </a:solidFill>
                        <a:latin typeface="Arial"/>
                        <a:ea typeface="+mn-ea"/>
                        <a:cs typeface="+mn-cs"/>
                      </a:endParaRPr>
                    </a:p>
                  </a:txBody>
                  <a:tcPr marL="0" marR="0" marT="0" marB="0">
                    <a:lnL>
                      <a:noFill/>
                    </a:lnL>
                    <a:lnR>
                      <a:noFill/>
                    </a:lnR>
                    <a:lnT>
                      <a:noFill/>
                    </a:lnT>
                    <a:lnB>
                      <a:noFill/>
                    </a:lnB>
                  </a:tcPr>
                </a:tc>
                <a:tc>
                  <a:txBody>
                    <a:bodyPr/>
                    <a:lstStyle/>
                    <a:p>
                      <a:pPr marL="0" algn="ctr" rtl="0" eaLnBrk="1" fontAlgn="b" hangingPunct="1"/>
                      <a:r>
                        <a:rPr lang="es-MX" sz="1000" b="1" i="0" u="none" strike="noStrike" kern="1200" dirty="0">
                          <a:solidFill>
                            <a:schemeClr val="tx1"/>
                          </a:solidFill>
                          <a:latin typeface="Arial"/>
                          <a:ea typeface="+mn-ea"/>
                          <a:cs typeface="+mn-cs"/>
                        </a:rPr>
                        <a:t>                                      -   </a:t>
                      </a:r>
                    </a:p>
                  </a:txBody>
                  <a:tcPr marL="0" marR="0" marT="0" marB="0">
                    <a:lnL>
                      <a:noFill/>
                    </a:lnL>
                    <a:lnR>
                      <a:noFill/>
                    </a:lnR>
                    <a:lnT>
                      <a:noFill/>
                    </a:lnT>
                    <a:lnB>
                      <a:noFill/>
                    </a:lnB>
                  </a:tcPr>
                </a:tc>
                <a:tc>
                  <a:txBody>
                    <a:bodyPr/>
                    <a:lstStyle/>
                    <a:p>
                      <a:pPr algn="ctr" fontAlgn="b"/>
                      <a:r>
                        <a:rPr lang="es-MX" sz="1000" b="1" i="0" u="none" strike="noStrike" dirty="0">
                          <a:latin typeface="Arial"/>
                        </a:rPr>
                        <a:t>           </a:t>
                      </a:r>
                      <a:r>
                        <a:rPr lang="es-MX" sz="1000" b="1" i="0" u="none" strike="noStrike" dirty="0" smtClean="0">
                          <a:latin typeface="Arial"/>
                        </a:rPr>
                        <a:t>28,598.00 </a:t>
                      </a:r>
                      <a:endParaRPr lang="es-MX" sz="1000" b="1" i="0" u="none" strike="noStrike" dirty="0">
                        <a:latin typeface="Arial"/>
                      </a:endParaRPr>
                    </a:p>
                  </a:txBody>
                  <a:tcPr marL="0" marR="0" marT="0" marB="0" anchor="ctr">
                    <a:lnL>
                      <a:noFill/>
                    </a:lnL>
                    <a:lnR>
                      <a:noFill/>
                    </a:lnR>
                    <a:lnT>
                      <a:noFill/>
                    </a:lnT>
                    <a:lnB>
                      <a:noFill/>
                    </a:lnB>
                  </a:tcPr>
                </a:tc>
              </a:tr>
              <a:tr h="689219">
                <a:tc>
                  <a:txBody>
                    <a:bodyPr/>
                    <a:lstStyle/>
                    <a:p>
                      <a:pPr algn="l" fontAlgn="b"/>
                      <a:r>
                        <a:rPr lang="es-MX" sz="1100" b="0" i="0" u="none" strike="noStrike">
                          <a:effectLst/>
                          <a:latin typeface="Arial"/>
                        </a:rPr>
                        <a:t>Modernización de infraestructura hidroagrícola y reconversión de cultivos según las características de suelos y clima</a:t>
                      </a:r>
                    </a:p>
                  </a:txBody>
                  <a:tcPr marL="203047" marR="0" marT="0" marB="0" anchor="ctr">
                    <a:lnL>
                      <a:noFill/>
                    </a:lnL>
                    <a:lnR>
                      <a:noFill/>
                    </a:lnR>
                    <a:lnT>
                      <a:noFill/>
                    </a:lnT>
                    <a:lnB>
                      <a:noFill/>
                    </a:lnB>
                  </a:tcPr>
                </a:tc>
                <a:tc>
                  <a:txBody>
                    <a:bodyPr/>
                    <a:lstStyle/>
                    <a:p>
                      <a:pPr indent="180340" algn="ctr">
                        <a:lnSpc>
                          <a:spcPct val="120000"/>
                        </a:lnSpc>
                        <a:spcBef>
                          <a:spcPts val="100"/>
                        </a:spcBef>
                        <a:spcAft>
                          <a:spcPts val="100"/>
                        </a:spcAft>
                      </a:pPr>
                      <a:r>
                        <a:rPr lang="es-MX" sz="1000" dirty="0">
                          <a:latin typeface="Arial"/>
                          <a:ea typeface="Times New Roman"/>
                          <a:cs typeface="Arial"/>
                        </a:rPr>
                        <a:t>$48,200.00</a:t>
                      </a:r>
                      <a:endParaRPr lang="es-MX" sz="1100" dirty="0">
                        <a:latin typeface="Arial"/>
                        <a:ea typeface="Batang"/>
                        <a:cs typeface="Tahoma"/>
                      </a:endParaRPr>
                    </a:p>
                  </a:txBody>
                  <a:tcPr marL="68580" marR="68580" marT="0" marB="0" anchor="ctr">
                    <a:lnL>
                      <a:noFill/>
                    </a:lnL>
                    <a:lnR>
                      <a:noFill/>
                    </a:lnR>
                    <a:lnT>
                      <a:noFill/>
                    </a:lnT>
                    <a:lnB>
                      <a:noFill/>
                    </a:lnB>
                  </a:tcPr>
                </a:tc>
                <a:tc>
                  <a:txBody>
                    <a:bodyPr/>
                    <a:lstStyle/>
                    <a:p>
                      <a:pPr indent="180340" algn="ctr">
                        <a:lnSpc>
                          <a:spcPct val="120000"/>
                        </a:lnSpc>
                        <a:spcBef>
                          <a:spcPts val="100"/>
                        </a:spcBef>
                        <a:spcAft>
                          <a:spcPts val="100"/>
                        </a:spcAft>
                      </a:pPr>
                      <a:r>
                        <a:rPr lang="es-MX" sz="1000" dirty="0">
                          <a:latin typeface="Arial"/>
                          <a:ea typeface="Times New Roman"/>
                          <a:cs typeface="Arial"/>
                        </a:rPr>
                        <a:t>$242,832.35</a:t>
                      </a:r>
                      <a:endParaRPr lang="es-MX" sz="1100" dirty="0">
                        <a:latin typeface="Arial"/>
                        <a:ea typeface="Batang"/>
                        <a:cs typeface="Tahoma"/>
                      </a:endParaRPr>
                    </a:p>
                  </a:txBody>
                  <a:tcPr marL="68580" marR="68580" marT="0" marB="0" anchor="ctr">
                    <a:lnL>
                      <a:noFill/>
                    </a:lnL>
                    <a:lnR>
                      <a:noFill/>
                    </a:lnR>
                    <a:lnT>
                      <a:noFill/>
                    </a:lnT>
                    <a:lnB>
                      <a:noFill/>
                    </a:lnB>
                  </a:tcPr>
                </a:tc>
                <a:tc>
                  <a:txBody>
                    <a:bodyPr/>
                    <a:lstStyle/>
                    <a:p>
                      <a:pPr indent="180340" algn="ctr">
                        <a:lnSpc>
                          <a:spcPct val="120000"/>
                        </a:lnSpc>
                        <a:spcBef>
                          <a:spcPts val="100"/>
                        </a:spcBef>
                        <a:spcAft>
                          <a:spcPts val="100"/>
                        </a:spcAft>
                      </a:pPr>
                      <a:r>
                        <a:rPr lang="es-MX" sz="1000" dirty="0">
                          <a:latin typeface="Arial"/>
                          <a:ea typeface="Times New Roman"/>
                          <a:cs typeface="Arial"/>
                        </a:rPr>
                        <a:t>$765,634.03</a:t>
                      </a:r>
                      <a:endParaRPr lang="es-MX" sz="1100" dirty="0">
                        <a:latin typeface="Arial"/>
                        <a:ea typeface="Batang"/>
                        <a:cs typeface="Tahoma"/>
                      </a:endParaRPr>
                    </a:p>
                  </a:txBody>
                  <a:tcPr marL="68580" marR="68580" marT="0" marB="0" anchor="ctr">
                    <a:lnL>
                      <a:noFill/>
                    </a:lnL>
                    <a:lnR>
                      <a:noFill/>
                    </a:lnR>
                    <a:lnT>
                      <a:noFill/>
                    </a:lnT>
                    <a:lnB>
                      <a:noFill/>
                    </a:lnB>
                  </a:tcPr>
                </a:tc>
                <a:tc>
                  <a:txBody>
                    <a:bodyPr/>
                    <a:lstStyle/>
                    <a:p>
                      <a:pPr indent="180340" algn="ctr">
                        <a:lnSpc>
                          <a:spcPct val="120000"/>
                        </a:lnSpc>
                        <a:spcBef>
                          <a:spcPts val="100"/>
                        </a:spcBef>
                        <a:spcAft>
                          <a:spcPts val="100"/>
                        </a:spcAft>
                      </a:pPr>
                      <a:r>
                        <a:rPr lang="es-MX" sz="1000" dirty="0">
                          <a:latin typeface="Arial"/>
                          <a:ea typeface="Times New Roman"/>
                          <a:cs typeface="Arial"/>
                        </a:rPr>
                        <a:t>$1,056,666.38</a:t>
                      </a:r>
                      <a:endParaRPr lang="es-MX" sz="1100" dirty="0">
                        <a:latin typeface="Arial"/>
                        <a:ea typeface="Batang"/>
                        <a:cs typeface="Tahoma"/>
                      </a:endParaRPr>
                    </a:p>
                  </a:txBody>
                  <a:tcPr marL="68580" marR="68580" marT="0" marB="0" anchor="ctr">
                    <a:lnL>
                      <a:noFill/>
                    </a:lnL>
                    <a:lnR>
                      <a:noFill/>
                    </a:lnR>
                    <a:lnT>
                      <a:noFill/>
                    </a:lnT>
                    <a:lnB>
                      <a:noFill/>
                    </a:lnB>
                  </a:tcPr>
                </a:tc>
              </a:tr>
              <a:tr h="459480">
                <a:tc>
                  <a:txBody>
                    <a:bodyPr/>
                    <a:lstStyle/>
                    <a:p>
                      <a:pPr algn="l" fontAlgn="b"/>
                      <a:r>
                        <a:rPr lang="es-MX" sz="1100" b="0" i="0" u="none" strike="noStrike" dirty="0">
                          <a:effectLst/>
                          <a:latin typeface="Arial"/>
                        </a:rPr>
                        <a:t>Planes Directores</a:t>
                      </a:r>
                    </a:p>
                  </a:txBody>
                  <a:tcPr marL="203047"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indent="180340" algn="ctr">
                        <a:lnSpc>
                          <a:spcPct val="120000"/>
                        </a:lnSpc>
                        <a:spcBef>
                          <a:spcPts val="100"/>
                        </a:spcBef>
                        <a:spcAft>
                          <a:spcPts val="100"/>
                        </a:spcAft>
                      </a:pPr>
                      <a:r>
                        <a:rPr lang="es-MX" sz="1000" dirty="0">
                          <a:latin typeface="Arial"/>
                          <a:ea typeface="Times New Roman"/>
                          <a:cs typeface="Arial"/>
                        </a:rPr>
                        <a:t>$4,760.00</a:t>
                      </a:r>
                      <a:endParaRPr lang="es-MX" sz="1100" dirty="0">
                        <a:latin typeface="Arial"/>
                        <a:ea typeface="Batang"/>
                        <a:cs typeface="Tahoma"/>
                      </a:endParaRPr>
                    </a:p>
                  </a:txBody>
                  <a:tcPr marL="68580" marR="6858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indent="180340" algn="ctr">
                        <a:lnSpc>
                          <a:spcPct val="120000"/>
                        </a:lnSpc>
                        <a:spcBef>
                          <a:spcPts val="100"/>
                        </a:spcBef>
                        <a:spcAft>
                          <a:spcPts val="100"/>
                        </a:spcAft>
                      </a:pPr>
                      <a:r>
                        <a:rPr lang="es-MX" sz="1000" dirty="0">
                          <a:latin typeface="Arial"/>
                          <a:ea typeface="Times New Roman"/>
                          <a:cs typeface="Arial"/>
                        </a:rPr>
                        <a:t>$7,140.00</a:t>
                      </a:r>
                      <a:endParaRPr lang="es-MX" sz="1100" dirty="0">
                        <a:latin typeface="Arial"/>
                        <a:ea typeface="Batang"/>
                        <a:cs typeface="Tahoma"/>
                      </a:endParaRPr>
                    </a:p>
                  </a:txBody>
                  <a:tcPr marL="68580" marR="6858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marL="0" algn="ctr" rtl="0" eaLnBrk="1" fontAlgn="b" hangingPunct="1"/>
                      <a:r>
                        <a:rPr lang="es-MX" sz="1000" b="1" i="0" u="none" strike="noStrike" kern="1200" dirty="0">
                          <a:solidFill>
                            <a:schemeClr val="tx1"/>
                          </a:solidFill>
                          <a:latin typeface="Arial"/>
                          <a:ea typeface="+mn-ea"/>
                          <a:cs typeface="+mn-cs"/>
                        </a:rPr>
                        <a:t>                                      -   </a:t>
                      </a: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indent="180340" algn="ctr">
                        <a:lnSpc>
                          <a:spcPct val="120000"/>
                        </a:lnSpc>
                        <a:spcBef>
                          <a:spcPts val="100"/>
                        </a:spcBef>
                        <a:spcAft>
                          <a:spcPts val="100"/>
                        </a:spcAft>
                      </a:pPr>
                      <a:r>
                        <a:rPr lang="es-MX" sz="1000" dirty="0">
                          <a:latin typeface="Arial"/>
                          <a:ea typeface="Times New Roman"/>
                          <a:cs typeface="Arial"/>
                        </a:rPr>
                        <a:t>$11,900.00</a:t>
                      </a:r>
                      <a:endParaRPr lang="es-MX" sz="1100" dirty="0">
                        <a:latin typeface="Arial"/>
                        <a:ea typeface="Batang"/>
                        <a:cs typeface="Tahoma"/>
                      </a:endParaRPr>
                    </a:p>
                  </a:txBody>
                  <a:tcPr marL="68580" marR="68580" marT="0" marB="0" anchor="ctr">
                    <a:lnL>
                      <a:noFill/>
                    </a:lnL>
                    <a:lnR>
                      <a:noFill/>
                    </a:lnR>
                    <a:lnT>
                      <a:noFill/>
                    </a:lnT>
                    <a:lnB w="6350" cap="flat" cmpd="sng" algn="ctr">
                      <a:solidFill>
                        <a:srgbClr val="95B3D7"/>
                      </a:solidFill>
                      <a:prstDash val="solid"/>
                      <a:round/>
                      <a:headEnd type="none" w="med" len="med"/>
                      <a:tailEnd type="none" w="med" len="med"/>
                    </a:lnB>
                  </a:tcPr>
                </a:tc>
              </a:tr>
            </a:tbl>
          </a:graphicData>
        </a:graphic>
      </p:graphicFrame>
      <p:sp>
        <p:nvSpPr>
          <p:cNvPr id="5" name="4 Marcador de contenido"/>
          <p:cNvSpPr txBox="1">
            <a:spLocks/>
          </p:cNvSpPr>
          <p:nvPr/>
        </p:nvSpPr>
        <p:spPr>
          <a:xfrm>
            <a:off x="1" y="6093296"/>
            <a:ext cx="9121146" cy="764704"/>
          </a:xfrm>
          <a:prstGeom prst="rect">
            <a:avLst/>
          </a:prstGeom>
        </p:spPr>
        <p:txBody>
          <a:bodyPr vert="horz" anchor="ct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algn="ctr"/>
            <a:r>
              <a:rPr lang="es-MX" sz="2000" dirty="0" smtClean="0"/>
              <a:t>La inversión promedio es de un orden de 42 MDP anuales</a:t>
            </a:r>
            <a:endParaRPr lang="es-MX" sz="2000" dirty="0"/>
          </a:p>
        </p:txBody>
      </p:sp>
    </p:spTree>
    <p:extLst>
      <p:ext uri="{BB962C8B-B14F-4D97-AF65-F5344CB8AC3E}">
        <p14:creationId xmlns:p14="http://schemas.microsoft.com/office/powerpoint/2010/main" xmlns="" val="1228815691"/>
      </p:ext>
    </p:extLst>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4702" y="-3770"/>
            <a:ext cx="9178702" cy="1992610"/>
          </a:xfrm>
        </p:spPr>
        <p:txBody>
          <a:bodyPr anchor="ctr">
            <a:normAutofit fontScale="90000"/>
          </a:bodyPr>
          <a:lstStyle/>
          <a:p>
            <a:pPr algn="ctr"/>
            <a:r>
              <a:rPr lang="es-MX" dirty="0" smtClean="0"/>
              <a:t>INVERSION SEGÚN SU ORIGEN </a:t>
            </a:r>
            <a:br>
              <a:rPr lang="es-MX" dirty="0" smtClean="0"/>
            </a:br>
            <a:r>
              <a:rPr lang="es-MX" dirty="0" smtClean="0"/>
              <a:t>Participación de usuarios en la inversión</a:t>
            </a:r>
            <a:endParaRPr lang="es-MX" dirty="0"/>
          </a:p>
        </p:txBody>
      </p:sp>
      <p:graphicFrame>
        <p:nvGraphicFramePr>
          <p:cNvPr id="5" name="4 Marcador de contenido"/>
          <p:cNvGraphicFramePr>
            <a:graphicFrameLocks noGrp="1"/>
          </p:cNvGraphicFramePr>
          <p:nvPr>
            <p:ph idx="1"/>
          </p:nvPr>
        </p:nvGraphicFramePr>
        <p:xfrm>
          <a:off x="107504" y="2996952"/>
          <a:ext cx="8856985" cy="2771162"/>
        </p:xfrm>
        <a:graphic>
          <a:graphicData uri="http://schemas.openxmlformats.org/drawingml/2006/table">
            <a:tbl>
              <a:tblPr>
                <a:tableStyleId>{22838BEF-8BB2-4498-84A7-C5851F593DF1}</a:tableStyleId>
              </a:tblPr>
              <a:tblGrid>
                <a:gridCol w="1224136"/>
                <a:gridCol w="1152128"/>
                <a:gridCol w="576064"/>
                <a:gridCol w="1152128"/>
                <a:gridCol w="432048"/>
                <a:gridCol w="1081680"/>
                <a:gridCol w="415504"/>
                <a:gridCol w="937548"/>
                <a:gridCol w="415504"/>
                <a:gridCol w="1054741"/>
                <a:gridCol w="415504"/>
              </a:tblGrid>
              <a:tr h="313258">
                <a:tc>
                  <a:txBody>
                    <a:bodyPr/>
                    <a:lstStyle/>
                    <a:p>
                      <a:pPr algn="ctr" fontAlgn="b"/>
                      <a:endParaRPr lang="es-MX" sz="1200" b="1" i="0" u="none" strike="noStrike" dirty="0">
                        <a:solidFill>
                          <a:srgbClr val="000000"/>
                        </a:solidFill>
                        <a:latin typeface="Calibri"/>
                      </a:endParaRPr>
                    </a:p>
                  </a:txBody>
                  <a:tcPr marL="7350" marR="7350" marT="7350" marB="0" anchor="ctr"/>
                </a:tc>
                <a:tc>
                  <a:txBody>
                    <a:bodyPr/>
                    <a:lstStyle/>
                    <a:p>
                      <a:pPr algn="ctr" fontAlgn="b"/>
                      <a:r>
                        <a:rPr lang="es-MX" sz="1200" b="1" u="none" strike="noStrike" dirty="0"/>
                        <a:t>FEDERAL</a:t>
                      </a:r>
                      <a:endParaRPr lang="es-MX" sz="1200" b="1" i="0" u="none" strike="noStrike" dirty="0">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a:t>%</a:t>
                      </a:r>
                      <a:endParaRPr lang="es-MX" sz="1200" b="1" i="0" u="none" strike="noStrike">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dirty="0"/>
                        <a:t>ESTATAL</a:t>
                      </a:r>
                      <a:endParaRPr lang="es-MX" sz="1200" b="1" i="0" u="none" strike="noStrike" dirty="0">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a:t>%</a:t>
                      </a:r>
                      <a:endParaRPr lang="es-MX" sz="1200" b="1" i="0" u="none" strike="noStrike">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dirty="0">
                          <a:solidFill>
                            <a:schemeClr val="tx1"/>
                          </a:solidFill>
                        </a:rPr>
                        <a:t>MUNICIPAL</a:t>
                      </a:r>
                      <a:endParaRPr lang="es-MX" sz="1200" b="1" i="0" u="none" strike="noStrike" dirty="0">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a:solidFill>
                            <a:schemeClr val="tx1"/>
                          </a:solidFill>
                        </a:rPr>
                        <a:t>%</a:t>
                      </a:r>
                      <a:endParaRPr lang="es-MX" sz="1200" b="1" i="0" u="none" strike="noStrike">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dirty="0">
                          <a:solidFill>
                            <a:schemeClr val="tx1"/>
                          </a:solidFill>
                        </a:rPr>
                        <a:t>USUARIOS</a:t>
                      </a:r>
                      <a:endParaRPr lang="es-MX" sz="12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400" b="1" u="none" strike="noStrike" dirty="0">
                          <a:solidFill>
                            <a:schemeClr val="tx1"/>
                          </a:solidFill>
                        </a:rPr>
                        <a:t>%</a:t>
                      </a:r>
                      <a:endParaRPr lang="es-MX" sz="14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200" b="1" u="none" strike="noStrike" dirty="0">
                          <a:solidFill>
                            <a:schemeClr val="tx1"/>
                          </a:solidFill>
                        </a:rPr>
                        <a:t>TOTAL</a:t>
                      </a:r>
                      <a:endParaRPr lang="es-MX" sz="1200" b="1" i="0" u="none" strike="noStrike" dirty="0">
                        <a:solidFill>
                          <a:schemeClr val="tx1"/>
                        </a:solidFill>
                        <a:latin typeface="Calibri"/>
                      </a:endParaRPr>
                    </a:p>
                  </a:txBody>
                  <a:tcPr marL="7350" marR="7350" marT="7350" marB="0" anchor="ctr">
                    <a:solidFill>
                      <a:schemeClr val="bg2">
                        <a:lumMod val="75000"/>
                      </a:schemeClr>
                    </a:solidFill>
                  </a:tcPr>
                </a:tc>
                <a:tc>
                  <a:txBody>
                    <a:bodyPr/>
                    <a:lstStyle/>
                    <a:p>
                      <a:pPr algn="ctr" fontAlgn="b"/>
                      <a:r>
                        <a:rPr lang="es-MX" sz="1200" b="1" u="none" strike="noStrike">
                          <a:solidFill>
                            <a:schemeClr val="tx1"/>
                          </a:solidFill>
                        </a:rPr>
                        <a:t>%</a:t>
                      </a:r>
                      <a:endParaRPr lang="es-MX" sz="1200" b="1" i="0" u="none" strike="noStrike">
                        <a:solidFill>
                          <a:schemeClr val="tx1"/>
                        </a:solidFill>
                        <a:latin typeface="Calibri"/>
                      </a:endParaRPr>
                    </a:p>
                  </a:txBody>
                  <a:tcPr marL="7350" marR="7350" marT="7350" marB="0" anchor="ctr">
                    <a:solidFill>
                      <a:schemeClr val="bg2">
                        <a:lumMod val="75000"/>
                      </a:schemeClr>
                    </a:solidFill>
                  </a:tcPr>
                </a:tc>
              </a:tr>
              <a:tr h="429067">
                <a:tc>
                  <a:txBody>
                    <a:bodyPr/>
                    <a:lstStyle/>
                    <a:p>
                      <a:pPr algn="ctr" fontAlgn="ctr"/>
                      <a:r>
                        <a:rPr lang="es-MX" sz="1200" b="1" i="0" u="none" strike="noStrike" dirty="0" smtClean="0">
                          <a:solidFill>
                            <a:schemeClr val="dk1"/>
                          </a:solidFill>
                          <a:latin typeface="+mn-lt"/>
                        </a:rPr>
                        <a:t>TOTAL</a:t>
                      </a:r>
                      <a:endParaRPr lang="es-MX" sz="1200" b="1" i="0" u="none" strike="noStrike" dirty="0">
                        <a:solidFill>
                          <a:srgbClr val="000000"/>
                        </a:solidFill>
                        <a:latin typeface="Calibri"/>
                      </a:endParaRPr>
                    </a:p>
                  </a:txBody>
                  <a:tcPr marL="7350" marR="7350" marT="7350" marB="0" anchor="ctr"/>
                </a:tc>
                <a:tc>
                  <a:txBody>
                    <a:bodyPr/>
                    <a:lstStyle/>
                    <a:p>
                      <a:pPr algn="ctr" fontAlgn="ctr"/>
                      <a:r>
                        <a:rPr lang="es-MX" sz="1200" b="1" u="none" strike="noStrike" dirty="0"/>
                        <a:t> $  577,468.13 </a:t>
                      </a:r>
                      <a:endParaRPr lang="es-MX" sz="1200" b="1" i="0" u="none" strike="noStrike" dirty="0">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ctr"/>
                      <a:r>
                        <a:rPr lang="es-MX" sz="1200" b="1" u="none" strike="noStrike"/>
                        <a:t>46%</a:t>
                      </a:r>
                      <a:endParaRPr lang="es-MX" sz="1200" b="1" i="0" u="none" strike="noStrike">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ctr"/>
                      <a:r>
                        <a:rPr lang="es-MX" sz="1200" b="1" u="none" strike="noStrike" dirty="0"/>
                        <a:t> $  169,866.86 </a:t>
                      </a:r>
                      <a:endParaRPr lang="es-MX" sz="1200" b="1" i="0" u="none" strike="noStrike" dirty="0">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ctr"/>
                      <a:r>
                        <a:rPr lang="es-MX" sz="1200" b="1" u="none" strike="noStrike"/>
                        <a:t>13%</a:t>
                      </a:r>
                      <a:endParaRPr lang="es-MX" sz="1200" b="1" i="0" u="none" strike="noStrike">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ctr"/>
                      <a:r>
                        <a:rPr lang="es-MX" sz="1200" b="1" u="none" strike="noStrike" dirty="0">
                          <a:solidFill>
                            <a:schemeClr val="tx1"/>
                          </a:solidFill>
                        </a:rPr>
                        <a:t> $  130,834.99 </a:t>
                      </a:r>
                      <a:endParaRPr lang="es-MX" sz="1200" b="1" i="0" u="none" strike="noStrike" dirty="0">
                        <a:solidFill>
                          <a:schemeClr val="tx1"/>
                        </a:solidFill>
                        <a:latin typeface="Calibri"/>
                      </a:endParaRPr>
                    </a:p>
                  </a:txBody>
                  <a:tcPr marL="7350" marR="7350" marT="7350" marB="0" anchor="ctr">
                    <a:solidFill>
                      <a:schemeClr val="accent6">
                        <a:lumMod val="75000"/>
                      </a:schemeClr>
                    </a:solidFill>
                  </a:tcPr>
                </a:tc>
                <a:tc>
                  <a:txBody>
                    <a:bodyPr/>
                    <a:lstStyle/>
                    <a:p>
                      <a:pPr algn="ctr" fontAlgn="ctr"/>
                      <a:r>
                        <a:rPr lang="es-MX" sz="1200" b="1" u="none" strike="noStrike">
                          <a:solidFill>
                            <a:schemeClr val="tx1"/>
                          </a:solidFill>
                        </a:rPr>
                        <a:t>10%</a:t>
                      </a:r>
                      <a:endParaRPr lang="es-MX" sz="1200" b="1" i="0" u="none" strike="noStrike">
                        <a:solidFill>
                          <a:schemeClr val="tx1"/>
                        </a:solidFill>
                        <a:latin typeface="Calibri"/>
                      </a:endParaRPr>
                    </a:p>
                  </a:txBody>
                  <a:tcPr marL="7350" marR="7350" marT="7350" marB="0" anchor="ctr">
                    <a:solidFill>
                      <a:schemeClr val="accent6">
                        <a:lumMod val="75000"/>
                      </a:schemeClr>
                    </a:solidFill>
                  </a:tcPr>
                </a:tc>
                <a:tc>
                  <a:txBody>
                    <a:bodyPr/>
                    <a:lstStyle/>
                    <a:p>
                      <a:pPr algn="ctr" fontAlgn="ctr"/>
                      <a:r>
                        <a:rPr lang="es-MX" sz="1200" b="1" u="none" strike="noStrike" dirty="0">
                          <a:solidFill>
                            <a:schemeClr val="tx1"/>
                          </a:solidFill>
                        </a:rPr>
                        <a:t> $  381,994.41 </a:t>
                      </a:r>
                      <a:endParaRPr lang="es-MX" sz="12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ctr"/>
                      <a:r>
                        <a:rPr lang="es-MX" sz="1400" b="1" u="none" strike="noStrike" dirty="0">
                          <a:solidFill>
                            <a:schemeClr val="tx1"/>
                          </a:solidFill>
                        </a:rPr>
                        <a:t>30%</a:t>
                      </a:r>
                      <a:endParaRPr lang="es-MX" sz="14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ctr"/>
                      <a:r>
                        <a:rPr lang="es-MX" sz="1200" b="1" u="none" strike="noStrike">
                          <a:solidFill>
                            <a:schemeClr val="tx1"/>
                          </a:solidFill>
                        </a:rPr>
                        <a:t> $  1,260,164.38 </a:t>
                      </a:r>
                      <a:endParaRPr lang="es-MX" sz="1200" b="1" i="0" u="none" strike="noStrike">
                        <a:solidFill>
                          <a:schemeClr val="tx1"/>
                        </a:solidFill>
                        <a:latin typeface="Calibri"/>
                      </a:endParaRPr>
                    </a:p>
                  </a:txBody>
                  <a:tcPr marL="7350" marR="7350" marT="7350" marB="0" anchor="ctr">
                    <a:solidFill>
                      <a:schemeClr val="bg2">
                        <a:lumMod val="75000"/>
                      </a:schemeClr>
                    </a:solidFill>
                  </a:tcPr>
                </a:tc>
                <a:tc>
                  <a:txBody>
                    <a:bodyPr/>
                    <a:lstStyle/>
                    <a:p>
                      <a:pPr algn="ctr" fontAlgn="ctr"/>
                      <a:r>
                        <a:rPr lang="es-MX" sz="1200" b="1" u="none" strike="noStrike">
                          <a:solidFill>
                            <a:schemeClr val="tx1"/>
                          </a:solidFill>
                        </a:rPr>
                        <a:t>100%</a:t>
                      </a:r>
                      <a:endParaRPr lang="es-MX" sz="1200" b="1" i="0" u="none" strike="noStrike">
                        <a:solidFill>
                          <a:schemeClr val="tx1"/>
                        </a:solidFill>
                        <a:latin typeface="Calibri"/>
                      </a:endParaRPr>
                    </a:p>
                  </a:txBody>
                  <a:tcPr marL="7350" marR="7350" marT="7350" marB="0" anchor="ctr">
                    <a:solidFill>
                      <a:schemeClr val="bg2">
                        <a:lumMod val="75000"/>
                      </a:schemeClr>
                    </a:solidFill>
                  </a:tcPr>
                </a:tc>
              </a:tr>
              <a:tr h="676279">
                <a:tc>
                  <a:txBody>
                    <a:bodyPr/>
                    <a:lstStyle/>
                    <a:p>
                      <a:pPr algn="ctr" fontAlgn="b"/>
                      <a:r>
                        <a:rPr lang="es-MX" sz="1200" b="1" u="none" strike="noStrike"/>
                        <a:t>HUAMANTLA</a:t>
                      </a:r>
                      <a:endParaRPr lang="es-MX" sz="1200" b="1" i="0" u="none" strike="noStrike">
                        <a:solidFill>
                          <a:srgbClr val="000000"/>
                        </a:solidFill>
                        <a:latin typeface="Calibri"/>
                      </a:endParaRPr>
                    </a:p>
                  </a:txBody>
                  <a:tcPr marL="7350" marR="7350" marT="7350" marB="0" anchor="ctr"/>
                </a:tc>
                <a:tc>
                  <a:txBody>
                    <a:bodyPr/>
                    <a:lstStyle/>
                    <a:p>
                      <a:pPr algn="ctr" fontAlgn="b"/>
                      <a:r>
                        <a:rPr lang="es-MX" sz="1200" b="1" u="none" strike="noStrike" dirty="0"/>
                        <a:t> $  221,971.16 </a:t>
                      </a:r>
                      <a:endParaRPr lang="es-MX" sz="1200" b="1" i="0" u="none" strike="noStrike" dirty="0">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a:t>49%</a:t>
                      </a:r>
                      <a:endParaRPr lang="es-MX" sz="1200" b="1" i="0" u="none" strike="noStrike">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dirty="0"/>
                        <a:t> $  109,226.58 </a:t>
                      </a:r>
                      <a:endParaRPr lang="es-MX" sz="1200" b="1" i="0" u="none" strike="noStrike" dirty="0">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a:t>24%</a:t>
                      </a:r>
                      <a:endParaRPr lang="es-MX" sz="1200" b="1" i="0" u="none" strike="noStrike">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dirty="0">
                          <a:solidFill>
                            <a:schemeClr val="tx1"/>
                          </a:solidFill>
                        </a:rPr>
                        <a:t> $    31,170.25 </a:t>
                      </a:r>
                      <a:endParaRPr lang="es-MX" sz="1200" b="1" i="0" u="none" strike="noStrike" dirty="0">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a:solidFill>
                            <a:schemeClr val="tx1"/>
                          </a:solidFill>
                        </a:rPr>
                        <a:t>7%</a:t>
                      </a:r>
                      <a:endParaRPr lang="es-MX" sz="1200" b="1" i="0" u="none" strike="noStrike">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dirty="0">
                          <a:solidFill>
                            <a:schemeClr val="tx1"/>
                          </a:solidFill>
                        </a:rPr>
                        <a:t> $    89,272.15 </a:t>
                      </a:r>
                      <a:endParaRPr lang="es-MX" sz="12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400" b="1" u="none" strike="noStrike" dirty="0">
                          <a:solidFill>
                            <a:schemeClr val="tx1"/>
                          </a:solidFill>
                        </a:rPr>
                        <a:t>20%</a:t>
                      </a:r>
                      <a:endParaRPr lang="es-MX" sz="14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200" b="1" u="none" strike="noStrike">
                          <a:solidFill>
                            <a:schemeClr val="tx1"/>
                          </a:solidFill>
                        </a:rPr>
                        <a:t> $     451,640.14 </a:t>
                      </a:r>
                      <a:endParaRPr lang="es-MX" sz="1200" b="1" i="0" u="none" strike="noStrike">
                        <a:solidFill>
                          <a:schemeClr val="tx1"/>
                        </a:solidFill>
                        <a:latin typeface="Calibri"/>
                      </a:endParaRPr>
                    </a:p>
                  </a:txBody>
                  <a:tcPr marL="7350" marR="7350" marT="7350" marB="0" anchor="ctr">
                    <a:solidFill>
                      <a:schemeClr val="bg2">
                        <a:lumMod val="75000"/>
                      </a:schemeClr>
                    </a:solidFill>
                  </a:tcPr>
                </a:tc>
                <a:tc>
                  <a:txBody>
                    <a:bodyPr/>
                    <a:lstStyle/>
                    <a:p>
                      <a:pPr algn="ctr" fontAlgn="b"/>
                      <a:r>
                        <a:rPr lang="es-MX" sz="1200" b="1" u="none" strike="noStrike">
                          <a:solidFill>
                            <a:schemeClr val="tx1"/>
                          </a:solidFill>
                        </a:rPr>
                        <a:t>100%</a:t>
                      </a:r>
                      <a:endParaRPr lang="es-MX" sz="1200" b="1" i="0" u="none" strike="noStrike">
                        <a:solidFill>
                          <a:schemeClr val="tx1"/>
                        </a:solidFill>
                        <a:latin typeface="Calibri"/>
                      </a:endParaRPr>
                    </a:p>
                  </a:txBody>
                  <a:tcPr marL="7350" marR="7350" marT="7350" marB="0" anchor="ctr">
                    <a:solidFill>
                      <a:schemeClr val="bg2">
                        <a:lumMod val="75000"/>
                      </a:schemeClr>
                    </a:solidFill>
                  </a:tcPr>
                </a:tc>
              </a:tr>
              <a:tr h="676279">
                <a:tc>
                  <a:txBody>
                    <a:bodyPr/>
                    <a:lstStyle/>
                    <a:p>
                      <a:pPr algn="ctr" fontAlgn="b"/>
                      <a:r>
                        <a:rPr lang="es-MX" sz="1200" b="1" u="none" strike="noStrike"/>
                        <a:t>LIBRES-ORIENTAL</a:t>
                      </a:r>
                      <a:endParaRPr lang="es-MX" sz="1200" b="1" i="0" u="none" strike="noStrike">
                        <a:solidFill>
                          <a:srgbClr val="000000"/>
                        </a:solidFill>
                        <a:latin typeface="Calibri"/>
                      </a:endParaRPr>
                    </a:p>
                  </a:txBody>
                  <a:tcPr marL="7350" marR="7350" marT="7350" marB="0" anchor="ctr"/>
                </a:tc>
                <a:tc>
                  <a:txBody>
                    <a:bodyPr/>
                    <a:lstStyle/>
                    <a:p>
                      <a:pPr algn="ctr" fontAlgn="b"/>
                      <a:r>
                        <a:rPr lang="es-MX" sz="1200" b="1" u="none" strike="noStrike"/>
                        <a:t> $  288,637.17 </a:t>
                      </a:r>
                      <a:endParaRPr lang="es-MX" sz="1200" b="1" i="0" u="none" strike="noStrike">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dirty="0"/>
                        <a:t>43%</a:t>
                      </a:r>
                      <a:endParaRPr lang="es-MX" sz="1200" b="1" i="0" u="none" strike="noStrike" dirty="0">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a:t> $    39,140.28 </a:t>
                      </a:r>
                      <a:endParaRPr lang="es-MX" sz="1200" b="1" i="0" u="none" strike="noStrike">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a:t>6%</a:t>
                      </a:r>
                      <a:endParaRPr lang="es-MX" sz="1200" b="1" i="0" u="none" strike="noStrike">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dirty="0">
                          <a:solidFill>
                            <a:schemeClr val="tx1"/>
                          </a:solidFill>
                        </a:rPr>
                        <a:t> $    83,764.73 </a:t>
                      </a:r>
                      <a:endParaRPr lang="es-MX" sz="1200" b="1" i="0" u="none" strike="noStrike" dirty="0">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a:solidFill>
                            <a:schemeClr val="tx1"/>
                          </a:solidFill>
                        </a:rPr>
                        <a:t>13%</a:t>
                      </a:r>
                      <a:endParaRPr lang="es-MX" sz="1200" b="1" i="0" u="none" strike="noStrike">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a:solidFill>
                            <a:schemeClr val="tx1"/>
                          </a:solidFill>
                        </a:rPr>
                        <a:t> $  257,622.26 </a:t>
                      </a:r>
                      <a:endParaRPr lang="es-MX" sz="1200" b="1" i="0" u="none" strike="noStrike">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400" b="1" u="none" strike="noStrike" dirty="0">
                          <a:solidFill>
                            <a:schemeClr val="tx1"/>
                          </a:solidFill>
                        </a:rPr>
                        <a:t>38%</a:t>
                      </a:r>
                      <a:endParaRPr lang="es-MX" sz="14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200" b="1" u="none" strike="noStrike" dirty="0">
                          <a:solidFill>
                            <a:schemeClr val="tx1"/>
                          </a:solidFill>
                        </a:rPr>
                        <a:t> $     669,164.45 </a:t>
                      </a:r>
                      <a:endParaRPr lang="es-MX" sz="1200" b="1" i="0" u="none" strike="noStrike" dirty="0">
                        <a:solidFill>
                          <a:schemeClr val="tx1"/>
                        </a:solidFill>
                        <a:latin typeface="Calibri"/>
                      </a:endParaRPr>
                    </a:p>
                  </a:txBody>
                  <a:tcPr marL="7350" marR="7350" marT="7350" marB="0" anchor="ctr">
                    <a:solidFill>
                      <a:schemeClr val="bg2">
                        <a:lumMod val="75000"/>
                      </a:schemeClr>
                    </a:solidFill>
                  </a:tcPr>
                </a:tc>
                <a:tc>
                  <a:txBody>
                    <a:bodyPr/>
                    <a:lstStyle/>
                    <a:p>
                      <a:pPr algn="ctr" fontAlgn="b"/>
                      <a:r>
                        <a:rPr lang="es-MX" sz="1200" b="1" u="none" strike="noStrike" dirty="0">
                          <a:solidFill>
                            <a:schemeClr val="tx1"/>
                          </a:solidFill>
                        </a:rPr>
                        <a:t>100%</a:t>
                      </a:r>
                      <a:endParaRPr lang="es-MX" sz="1200" b="1" i="0" u="none" strike="noStrike" dirty="0">
                        <a:solidFill>
                          <a:schemeClr val="tx1"/>
                        </a:solidFill>
                        <a:latin typeface="Calibri"/>
                      </a:endParaRPr>
                    </a:p>
                  </a:txBody>
                  <a:tcPr marL="7350" marR="7350" marT="7350" marB="0" anchor="ctr">
                    <a:solidFill>
                      <a:schemeClr val="bg2">
                        <a:lumMod val="75000"/>
                      </a:schemeClr>
                    </a:solidFill>
                  </a:tcPr>
                </a:tc>
              </a:tr>
              <a:tr h="676279">
                <a:tc>
                  <a:txBody>
                    <a:bodyPr/>
                    <a:lstStyle/>
                    <a:p>
                      <a:pPr algn="ctr" fontAlgn="b"/>
                      <a:r>
                        <a:rPr lang="es-MX" sz="1200" b="1" u="none" strike="noStrike"/>
                        <a:t>PEROTE-ZALAYETA</a:t>
                      </a:r>
                      <a:endParaRPr lang="es-MX" sz="1200" b="1" i="0" u="none" strike="noStrike">
                        <a:solidFill>
                          <a:srgbClr val="000000"/>
                        </a:solidFill>
                        <a:latin typeface="Calibri"/>
                      </a:endParaRPr>
                    </a:p>
                  </a:txBody>
                  <a:tcPr marL="7350" marR="7350" marT="7350" marB="0" anchor="ctr"/>
                </a:tc>
                <a:tc>
                  <a:txBody>
                    <a:bodyPr/>
                    <a:lstStyle/>
                    <a:p>
                      <a:pPr algn="ctr" fontAlgn="b"/>
                      <a:r>
                        <a:rPr lang="es-MX" sz="1200" b="1" u="none" strike="noStrike"/>
                        <a:t> $    66,859.80 </a:t>
                      </a:r>
                      <a:endParaRPr lang="es-MX" sz="1200" b="1" i="0" u="none" strike="noStrike">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dirty="0"/>
                        <a:t>48%</a:t>
                      </a:r>
                      <a:endParaRPr lang="es-MX" sz="1200" b="1" i="0" u="none" strike="noStrike" dirty="0">
                        <a:solidFill>
                          <a:srgbClr val="000000"/>
                        </a:solidFill>
                        <a:latin typeface="Calibri"/>
                      </a:endParaRPr>
                    </a:p>
                  </a:txBody>
                  <a:tcPr marL="7350" marR="7350" marT="7350" marB="0" anchor="ctr">
                    <a:solidFill>
                      <a:schemeClr val="accent6">
                        <a:lumMod val="20000"/>
                        <a:lumOff val="80000"/>
                      </a:schemeClr>
                    </a:solidFill>
                  </a:tcPr>
                </a:tc>
                <a:tc>
                  <a:txBody>
                    <a:bodyPr/>
                    <a:lstStyle/>
                    <a:p>
                      <a:pPr algn="ctr" fontAlgn="b"/>
                      <a:r>
                        <a:rPr lang="es-MX" sz="1200" b="1" u="none" strike="noStrike" dirty="0"/>
                        <a:t> $    21,500.00 </a:t>
                      </a:r>
                      <a:endParaRPr lang="es-MX" sz="1200" b="1" i="0" u="none" strike="noStrike" dirty="0">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dirty="0"/>
                        <a:t>15%</a:t>
                      </a:r>
                      <a:endParaRPr lang="es-MX" sz="1200" b="1" i="0" u="none" strike="noStrike" dirty="0">
                        <a:solidFill>
                          <a:srgbClr val="000000"/>
                        </a:solidFill>
                        <a:latin typeface="Calibri"/>
                      </a:endParaRPr>
                    </a:p>
                  </a:txBody>
                  <a:tcPr marL="7350" marR="7350" marT="7350" marB="0" anchor="ctr">
                    <a:solidFill>
                      <a:schemeClr val="accent6">
                        <a:lumMod val="60000"/>
                        <a:lumOff val="40000"/>
                      </a:schemeClr>
                    </a:solidFill>
                  </a:tcPr>
                </a:tc>
                <a:tc>
                  <a:txBody>
                    <a:bodyPr/>
                    <a:lstStyle/>
                    <a:p>
                      <a:pPr algn="ctr" fontAlgn="b"/>
                      <a:r>
                        <a:rPr lang="es-MX" sz="1200" b="1" u="none" strike="noStrike" dirty="0">
                          <a:solidFill>
                            <a:schemeClr val="tx1"/>
                          </a:solidFill>
                        </a:rPr>
                        <a:t> $    15,900.00 </a:t>
                      </a:r>
                      <a:endParaRPr lang="es-MX" sz="1200" b="1" i="0" u="none" strike="noStrike" dirty="0">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dirty="0">
                          <a:solidFill>
                            <a:schemeClr val="tx1"/>
                          </a:solidFill>
                        </a:rPr>
                        <a:t>11%</a:t>
                      </a:r>
                      <a:endParaRPr lang="es-MX" sz="1200" b="1" i="0" u="none" strike="noStrike" dirty="0">
                        <a:solidFill>
                          <a:schemeClr val="tx1"/>
                        </a:solidFill>
                        <a:latin typeface="Calibri"/>
                      </a:endParaRPr>
                    </a:p>
                  </a:txBody>
                  <a:tcPr marL="7350" marR="7350" marT="7350" marB="0" anchor="ctr">
                    <a:solidFill>
                      <a:schemeClr val="accent6">
                        <a:lumMod val="75000"/>
                      </a:schemeClr>
                    </a:solidFill>
                  </a:tcPr>
                </a:tc>
                <a:tc>
                  <a:txBody>
                    <a:bodyPr/>
                    <a:lstStyle/>
                    <a:p>
                      <a:pPr algn="ctr" fontAlgn="b"/>
                      <a:r>
                        <a:rPr lang="es-MX" sz="1200" b="1" u="none" strike="noStrike" dirty="0">
                          <a:solidFill>
                            <a:schemeClr val="tx1"/>
                          </a:solidFill>
                        </a:rPr>
                        <a:t> $    35,100.00 </a:t>
                      </a:r>
                      <a:endParaRPr lang="es-MX" sz="12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400" b="1" u="none" strike="noStrike" dirty="0">
                          <a:solidFill>
                            <a:schemeClr val="tx1"/>
                          </a:solidFill>
                        </a:rPr>
                        <a:t>25%</a:t>
                      </a:r>
                      <a:endParaRPr lang="es-MX" sz="1400" b="1" i="0" u="none" strike="noStrike" dirty="0">
                        <a:solidFill>
                          <a:schemeClr val="tx1"/>
                        </a:solidFill>
                        <a:latin typeface="Calibri"/>
                      </a:endParaRPr>
                    </a:p>
                  </a:txBody>
                  <a:tcPr marL="7350" marR="7350" marT="7350" marB="0" anchor="ctr">
                    <a:solidFill>
                      <a:schemeClr val="accent6">
                        <a:lumMod val="50000"/>
                      </a:schemeClr>
                    </a:solidFill>
                  </a:tcPr>
                </a:tc>
                <a:tc>
                  <a:txBody>
                    <a:bodyPr/>
                    <a:lstStyle/>
                    <a:p>
                      <a:pPr algn="ctr" fontAlgn="b"/>
                      <a:r>
                        <a:rPr lang="es-MX" sz="1200" b="1" u="none" strike="noStrike" dirty="0">
                          <a:solidFill>
                            <a:schemeClr val="tx1"/>
                          </a:solidFill>
                        </a:rPr>
                        <a:t> $     139,359.80 </a:t>
                      </a:r>
                      <a:endParaRPr lang="es-MX" sz="1200" b="1" i="0" u="none" strike="noStrike" dirty="0">
                        <a:solidFill>
                          <a:schemeClr val="tx1"/>
                        </a:solidFill>
                        <a:latin typeface="Calibri"/>
                      </a:endParaRPr>
                    </a:p>
                  </a:txBody>
                  <a:tcPr marL="7350" marR="7350" marT="7350" marB="0" anchor="ctr">
                    <a:solidFill>
                      <a:schemeClr val="bg2">
                        <a:lumMod val="75000"/>
                      </a:schemeClr>
                    </a:solidFill>
                  </a:tcPr>
                </a:tc>
                <a:tc>
                  <a:txBody>
                    <a:bodyPr/>
                    <a:lstStyle/>
                    <a:p>
                      <a:pPr algn="ctr" fontAlgn="b"/>
                      <a:r>
                        <a:rPr lang="es-MX" sz="1200" b="1" u="none" strike="noStrike" dirty="0">
                          <a:solidFill>
                            <a:schemeClr val="tx1"/>
                          </a:solidFill>
                        </a:rPr>
                        <a:t>100%</a:t>
                      </a:r>
                      <a:endParaRPr lang="es-MX" sz="1200" b="1" i="0" u="none" strike="noStrike" dirty="0">
                        <a:solidFill>
                          <a:schemeClr val="tx1"/>
                        </a:solidFill>
                        <a:latin typeface="Calibri"/>
                      </a:endParaRPr>
                    </a:p>
                  </a:txBody>
                  <a:tcPr marL="7350" marR="7350" marT="7350" marB="0" anchor="ctr">
                    <a:solidFill>
                      <a:schemeClr val="bg2">
                        <a:lumMod val="75000"/>
                      </a:schemeClr>
                    </a:solidFill>
                  </a:tcPr>
                </a:tc>
              </a:tr>
            </a:tbl>
          </a:graphicData>
        </a:graphic>
      </p:graphicFrame>
      <p:sp>
        <p:nvSpPr>
          <p:cNvPr id="7" name="6 CuadroTexto"/>
          <p:cNvSpPr txBox="1"/>
          <p:nvPr/>
        </p:nvSpPr>
        <p:spPr>
          <a:xfrm>
            <a:off x="1835696" y="2132856"/>
            <a:ext cx="5472608" cy="461665"/>
          </a:xfrm>
          <a:prstGeom prst="rect">
            <a:avLst/>
          </a:prstGeom>
          <a:noFill/>
        </p:spPr>
        <p:txBody>
          <a:bodyPr wrap="square" rtlCol="0">
            <a:spAutoFit/>
          </a:bodyPr>
          <a:lstStyle/>
          <a:p>
            <a:pPr algn="ctr" fontAlgn="b"/>
            <a:r>
              <a:rPr lang="es-MX" sz="1200" dirty="0" smtClean="0">
                <a:latin typeface="Arial"/>
              </a:rPr>
              <a:t>Los usuarios participan dentro de la inversión de manera definida en el objetivo de </a:t>
            </a:r>
            <a:r>
              <a:rPr lang="es-MX" sz="1200" b="1" dirty="0" smtClean="0">
                <a:latin typeface="Arial"/>
              </a:rPr>
              <a:t>Mejorar la productividad del agua en el sector agrícola</a:t>
            </a:r>
            <a:endParaRPr lang="es-MX" sz="1200" b="1" dirty="0">
              <a:latin typeface="Arial"/>
            </a:endParaRPr>
          </a:p>
        </p:txBody>
      </p:sp>
    </p:spTree>
    <p:extLst>
      <p:ext uri="{BB962C8B-B14F-4D97-AF65-F5344CB8AC3E}">
        <p14:creationId xmlns="" xmlns:p14="http://schemas.microsoft.com/office/powerpoint/2010/main" val="1528567619"/>
      </p:ext>
    </p:extLst>
  </p:cSld>
  <p:clrMapOvr>
    <a:masterClrMapping/>
  </p:clrMapOvr>
  <p:transition spd="med">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0"/>
            <a:ext cx="9144000" cy="1928802"/>
          </a:xfrm>
        </p:spPr>
        <p:txBody>
          <a:bodyPr>
            <a:normAutofit fontScale="90000"/>
          </a:bodyPr>
          <a:lstStyle/>
          <a:p>
            <a:pPr algn="ctr"/>
            <a:r>
              <a:rPr lang="es-MX" dirty="0" smtClean="0"/>
              <a:t>OBJETIVO 2. Incrementar el acceso y calidad de los servicios de Agua potable y saneamiento</a:t>
            </a:r>
          </a:p>
        </p:txBody>
      </p:sp>
      <p:sp>
        <p:nvSpPr>
          <p:cNvPr id="5" name="4 Marcador de contenido"/>
          <p:cNvSpPr>
            <a:spLocks noGrp="1"/>
          </p:cNvSpPr>
          <p:nvPr>
            <p:ph idx="1"/>
          </p:nvPr>
        </p:nvSpPr>
        <p:spPr>
          <a:xfrm>
            <a:off x="4929190" y="1928802"/>
            <a:ext cx="4214810" cy="4929198"/>
          </a:xfrm>
        </p:spPr>
        <p:txBody>
          <a:bodyPr>
            <a:normAutofit fontScale="77500" lnSpcReduction="20000"/>
          </a:bodyPr>
          <a:lstStyle/>
          <a:p>
            <a:pPr>
              <a:spcAft>
                <a:spcPts val="1200"/>
              </a:spcAft>
            </a:pPr>
            <a:endParaRPr lang="es-MX" dirty="0" smtClean="0"/>
          </a:p>
          <a:p>
            <a:pPr>
              <a:spcAft>
                <a:spcPts val="1200"/>
              </a:spcAft>
            </a:pPr>
            <a:r>
              <a:rPr lang="es-MX" dirty="0" smtClean="0"/>
              <a:t>Mejorar el servicios de agua potable y alcantarillado</a:t>
            </a:r>
            <a:endParaRPr lang="es-MX" dirty="0"/>
          </a:p>
          <a:p>
            <a:pPr>
              <a:spcAft>
                <a:spcPts val="1200"/>
              </a:spcAft>
            </a:pPr>
            <a:r>
              <a:rPr lang="es-MX" dirty="0" smtClean="0"/>
              <a:t>Aumentar la cobertura de agua potable y alcantarillado</a:t>
            </a:r>
          </a:p>
          <a:p>
            <a:pPr>
              <a:spcAft>
                <a:spcPts val="1200"/>
              </a:spcAft>
            </a:pPr>
            <a:r>
              <a:rPr lang="es-MX" dirty="0" smtClean="0"/>
              <a:t>Incrementar la infraestructura de saneamiento</a:t>
            </a:r>
          </a:p>
          <a:p>
            <a:pPr>
              <a:spcAft>
                <a:spcPts val="1200"/>
              </a:spcAft>
            </a:pPr>
            <a:r>
              <a:rPr lang="es-MX" dirty="0" smtClean="0"/>
              <a:t>Inventario, monitoreo y control de descargas contaminantes y residuos sólidos</a:t>
            </a:r>
          </a:p>
          <a:p>
            <a:pPr>
              <a:spcAft>
                <a:spcPts val="1200"/>
              </a:spcAft>
            </a:pPr>
            <a:r>
              <a:rPr lang="es-MX" dirty="0" smtClean="0"/>
              <a:t>Recarga artificial</a:t>
            </a:r>
          </a:p>
        </p:txBody>
      </p:sp>
      <p:pic>
        <p:nvPicPr>
          <p:cNvPr id="6" name="5 Imagen" descr="DSCF0697.JPG"/>
          <p:cNvPicPr>
            <a:picLocks noChangeAspect="1"/>
          </p:cNvPicPr>
          <p:nvPr/>
        </p:nvPicPr>
        <p:blipFill>
          <a:blip r:embed="rId2" cstate="print"/>
          <a:srcRect l="25000"/>
          <a:stretch>
            <a:fillRect/>
          </a:stretch>
        </p:blipFill>
        <p:spPr>
          <a:xfrm>
            <a:off x="0" y="2000240"/>
            <a:ext cx="4857753" cy="4857760"/>
          </a:xfrm>
          <a:prstGeom prst="rect">
            <a:avLst/>
          </a:prstGeom>
        </p:spPr>
      </p:pic>
      <p:sp>
        <p:nvSpPr>
          <p:cNvPr id="7" name="4 Marcador de contenido"/>
          <p:cNvSpPr txBox="1">
            <a:spLocks/>
          </p:cNvSpPr>
          <p:nvPr/>
        </p:nvSpPr>
        <p:spPr>
          <a:xfrm>
            <a:off x="0" y="1988840"/>
            <a:ext cx="2843808" cy="1241806"/>
          </a:xfrm>
          <a:prstGeom prst="rect">
            <a:avLst/>
          </a:prstGeom>
          <a:solidFill>
            <a:srgbClr val="0070C0"/>
          </a:solidFill>
          <a:ln>
            <a:solidFill>
              <a:srgbClr val="FFFF00"/>
            </a:solidFill>
          </a:ln>
        </p:spPr>
        <p:txBody>
          <a:bodyPr vert="horz">
            <a:normAutofit fontScale="925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lnSpc>
                <a:spcPct val="120000"/>
              </a:lnSpc>
              <a:spcBef>
                <a:spcPts val="0"/>
              </a:spcBef>
              <a:buNone/>
            </a:pPr>
            <a:r>
              <a:rPr lang="es-MX" dirty="0" smtClean="0">
                <a:solidFill>
                  <a:srgbClr val="FFFF00"/>
                </a:solidFill>
                <a:effectLst>
                  <a:outerShdw blurRad="38100" dist="38100" dir="2700000" algn="tl">
                    <a:srgbClr val="000000">
                      <a:alpha val="43137"/>
                    </a:srgbClr>
                  </a:outerShdw>
                </a:effectLst>
              </a:rPr>
              <a:t>914 MDP</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29% de la inversión, </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37  MDP anuales</a:t>
            </a:r>
          </a:p>
        </p:txBody>
      </p:sp>
    </p:spTree>
    <p:extLst>
      <p:ext uri="{BB962C8B-B14F-4D97-AF65-F5344CB8AC3E}">
        <p14:creationId xmlns:p14="http://schemas.microsoft.com/office/powerpoint/2010/main" xmlns="" val="3512069085"/>
      </p:ext>
    </p:extLst>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43000"/>
          </a:xfrm>
        </p:spPr>
        <p:txBody>
          <a:bodyPr>
            <a:noAutofit/>
          </a:bodyPr>
          <a:lstStyle/>
          <a:p>
            <a:pPr algn="ctr"/>
            <a:r>
              <a:rPr lang="es-MX" sz="4000" dirty="0" smtClean="0"/>
              <a:t>Aumentar la cobertura de alcantarillado y saneamiento</a:t>
            </a:r>
            <a:endParaRPr lang="es-MX" sz="4000" dirty="0"/>
          </a:p>
        </p:txBody>
      </p:sp>
      <p:graphicFrame>
        <p:nvGraphicFramePr>
          <p:cNvPr id="13" name="12 Tabla"/>
          <p:cNvGraphicFramePr>
            <a:graphicFrameLocks noGrp="1"/>
          </p:cNvGraphicFramePr>
          <p:nvPr>
            <p:extLst>
              <p:ext uri="{D42A27DB-BD31-4B8C-83A1-F6EECF244321}">
                <p14:modId xmlns:p14="http://schemas.microsoft.com/office/powerpoint/2010/main" xmlns="" val="3695518623"/>
              </p:ext>
            </p:extLst>
          </p:nvPr>
        </p:nvGraphicFramePr>
        <p:xfrm>
          <a:off x="392497" y="1196752"/>
          <a:ext cx="8643999" cy="1844040"/>
        </p:xfrm>
        <a:graphic>
          <a:graphicData uri="http://schemas.openxmlformats.org/drawingml/2006/table">
            <a:tbl>
              <a:tblPr>
                <a:tableStyleId>{35758FB7-9AC5-4552-8A53-C91805E547FA}</a:tableStyleId>
              </a:tblPr>
              <a:tblGrid>
                <a:gridCol w="1152076"/>
                <a:gridCol w="1278325"/>
                <a:gridCol w="631515"/>
                <a:gridCol w="973780"/>
                <a:gridCol w="850341"/>
                <a:gridCol w="960063"/>
                <a:gridCol w="987495"/>
                <a:gridCol w="850341"/>
                <a:gridCol w="960063"/>
              </a:tblGrid>
              <a:tr h="114312">
                <a:tc>
                  <a:txBody>
                    <a:bodyPr/>
                    <a:lstStyle/>
                    <a:p>
                      <a:pPr algn="ctr" fontAlgn="ctr"/>
                      <a:r>
                        <a:rPr lang="es-MX" sz="1100" u="none" strike="noStrike" dirty="0" err="1"/>
                        <a:t>Acuifero</a:t>
                      </a:r>
                      <a:endParaRPr lang="es-MX" sz="1100" b="1"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dirty="0"/>
                        <a:t>Tipo de localidad</a:t>
                      </a:r>
                      <a:endParaRPr lang="es-MX" sz="1100" b="1"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2009</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2012</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2018</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2024</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2030</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2035</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2040</a:t>
                      </a:r>
                      <a:endParaRPr lang="es-MX" sz="1100" b="1" i="0" u="none" strike="noStrike">
                        <a:latin typeface="Tahoma" pitchFamily="34" charset="0"/>
                        <a:ea typeface="Tahoma" pitchFamily="34" charset="0"/>
                        <a:cs typeface="Tahoma" pitchFamily="34" charset="0"/>
                      </a:endParaRPr>
                    </a:p>
                  </a:txBody>
                  <a:tcPr marL="0" marR="0" marT="0" marB="0" anchor="ctr"/>
                </a:tc>
              </a:tr>
              <a:tr h="107950">
                <a:tc>
                  <a:txBody>
                    <a:bodyPr/>
                    <a:lstStyle/>
                    <a:p>
                      <a:pPr algn="l" fontAlgn="b"/>
                      <a:r>
                        <a:rPr lang="es-MX" sz="1100" u="none" strike="noStrike"/>
                        <a:t>Libres - Oriental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Urbana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76.9%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82.5%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86.5%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90.5%</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Libres - Oriental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Rural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42.5%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46.4%</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54.2%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62.3%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70.7%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70.6%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70.5%</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Libres - Oriental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dirty="0"/>
                        <a:t>Subtotal</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59.2%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62.1%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68.2%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74.4%</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80.7%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80.7%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80.7%</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dirty="0"/>
                        <a:t>Huamantla</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Urbana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89.1%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89.7%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92.0%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93.1%</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93.2%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93.2%</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Huamantla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Rural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68.9%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70.3%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73.0%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75.6%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78.3%</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Huamantla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Subtotal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84.1%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85.0%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86.7%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88.3%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89.9%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90.1%</a:t>
                      </a:r>
                      <a:endParaRPr lang="es-MX" sz="1100" b="0" i="0" u="none" strike="noStrike" dirty="0">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Perote</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Urbana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86.0%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87.0%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88.9%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92.9%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92.8%</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92.8%</a:t>
                      </a:r>
                      <a:endParaRPr lang="es-MX" sz="1100" b="0" i="0" u="none" strike="noStrike" dirty="0">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Perote</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Rural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54.3%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57.9%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65.0%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72.3%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79.6%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79.6%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79.7%</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Perote</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Subtotal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71.5%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73.8%</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82.7%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87.1%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87.2%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87.2%</a:t>
                      </a:r>
                      <a:endParaRPr lang="es-MX" sz="1100" b="0" i="0" u="none" strike="noStrike">
                        <a:latin typeface="Tahoma" pitchFamily="34" charset="0"/>
                        <a:ea typeface="Tahoma" pitchFamily="34" charset="0"/>
                        <a:cs typeface="Tahoma" pitchFamily="34" charset="0"/>
                      </a:endParaRPr>
                    </a:p>
                  </a:txBody>
                  <a:tcPr marL="0" marR="0" marT="0" marB="0" anchor="b"/>
                </a:tc>
              </a:tr>
              <a:tr h="114300">
                <a:tc gridSpan="2">
                  <a:txBody>
                    <a:bodyPr/>
                    <a:lstStyle/>
                    <a:p>
                      <a:pPr algn="ctr" fontAlgn="b"/>
                      <a:r>
                        <a:rPr lang="es-MX" sz="1100" u="none" strike="noStrike" dirty="0"/>
                        <a:t>Total</a:t>
                      </a:r>
                      <a:endParaRPr lang="es-MX" sz="1100" b="0" i="0" u="none" strike="noStrike" dirty="0">
                        <a:latin typeface="Tahoma" pitchFamily="34" charset="0"/>
                        <a:ea typeface="Tahoma" pitchFamily="34" charset="0"/>
                        <a:cs typeface="Tahoma" pitchFamily="34" charset="0"/>
                      </a:endParaRPr>
                    </a:p>
                  </a:txBody>
                  <a:tcPr marL="0" marR="0" marT="0" marB="0" anchor="b"/>
                </a:tc>
                <a:tc hMerge="1">
                  <a:txBody>
                    <a:bodyPr/>
                    <a:lstStyle/>
                    <a:p>
                      <a:endParaRPr lang="es-MX"/>
                    </a:p>
                  </a:txBody>
                  <a:tcPr/>
                </a:tc>
                <a:tc>
                  <a:txBody>
                    <a:bodyPr/>
                    <a:lstStyle/>
                    <a:p>
                      <a:pPr algn="ctr" fontAlgn="b"/>
                      <a:r>
                        <a:rPr lang="es-MX" sz="1100" u="none" strike="noStrike"/>
                        <a:t>68.2%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70.6%</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75.5%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80.2%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84.9%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85.1%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85.2%</a:t>
                      </a:r>
                      <a:endParaRPr lang="es-MX" sz="1100" b="0" i="0" u="none" strike="noStrike" dirty="0">
                        <a:latin typeface="Tahoma" pitchFamily="34" charset="0"/>
                        <a:ea typeface="Tahoma" pitchFamily="34" charset="0"/>
                        <a:cs typeface="Tahoma" pitchFamily="34" charset="0"/>
                      </a:endParaRPr>
                    </a:p>
                  </a:txBody>
                  <a:tcPr marL="0" marR="0" marT="0" marB="0" anchor="b"/>
                </a:tc>
              </a:tr>
            </a:tbl>
          </a:graphicData>
        </a:graphic>
      </p:graphicFrame>
      <p:graphicFrame>
        <p:nvGraphicFramePr>
          <p:cNvPr id="14" name="13 Tabla"/>
          <p:cNvGraphicFramePr>
            <a:graphicFrameLocks noGrp="1"/>
          </p:cNvGraphicFramePr>
          <p:nvPr>
            <p:extLst>
              <p:ext uri="{D42A27DB-BD31-4B8C-83A1-F6EECF244321}">
                <p14:modId xmlns:p14="http://schemas.microsoft.com/office/powerpoint/2010/main" xmlns="" val="702558232"/>
              </p:ext>
            </p:extLst>
          </p:nvPr>
        </p:nvGraphicFramePr>
        <p:xfrm>
          <a:off x="392496" y="3125578"/>
          <a:ext cx="8643997" cy="1844040"/>
        </p:xfrm>
        <a:graphic>
          <a:graphicData uri="http://schemas.openxmlformats.org/drawingml/2006/table">
            <a:tbl>
              <a:tblPr>
                <a:tableStyleId>{69C7853C-536D-4A76-A0AE-DD22124D55A5}</a:tableStyleId>
              </a:tblPr>
              <a:tblGrid>
                <a:gridCol w="1152074"/>
                <a:gridCol w="1278323"/>
                <a:gridCol w="631515"/>
                <a:gridCol w="973779"/>
                <a:gridCol w="850341"/>
                <a:gridCol w="960064"/>
                <a:gridCol w="987496"/>
                <a:gridCol w="850341"/>
                <a:gridCol w="960064"/>
              </a:tblGrid>
              <a:tr h="142876">
                <a:tc>
                  <a:txBody>
                    <a:bodyPr/>
                    <a:lstStyle/>
                    <a:p>
                      <a:pPr algn="ctr" fontAlgn="ctr"/>
                      <a:r>
                        <a:rPr lang="es-MX" sz="1100" u="none" strike="noStrike" dirty="0" err="1"/>
                        <a:t>Acuifero</a:t>
                      </a:r>
                      <a:endParaRPr lang="es-MX" sz="1100" b="1" i="0" u="none" strike="noStrike" dirty="0">
                        <a:latin typeface="Arial"/>
                      </a:endParaRPr>
                    </a:p>
                  </a:txBody>
                  <a:tcPr marL="0" marR="0" marT="0" marB="0" anchor="ctr"/>
                </a:tc>
                <a:tc>
                  <a:txBody>
                    <a:bodyPr/>
                    <a:lstStyle/>
                    <a:p>
                      <a:pPr algn="ctr" fontAlgn="ctr"/>
                      <a:r>
                        <a:rPr lang="es-MX" sz="1100" u="none" strike="noStrike" dirty="0"/>
                        <a:t>Tipo de localidad</a:t>
                      </a:r>
                      <a:endParaRPr lang="es-MX" sz="1100" b="1" i="0" u="none" strike="noStrike" dirty="0">
                        <a:latin typeface="Arial"/>
                      </a:endParaRPr>
                    </a:p>
                  </a:txBody>
                  <a:tcPr marL="0" marR="0" marT="0" marB="0" anchor="ctr"/>
                </a:tc>
                <a:tc>
                  <a:txBody>
                    <a:bodyPr/>
                    <a:lstStyle/>
                    <a:p>
                      <a:pPr algn="ctr" fontAlgn="ctr"/>
                      <a:r>
                        <a:rPr lang="es-MX" sz="1100" u="none" strike="noStrike"/>
                        <a:t>2009</a:t>
                      </a:r>
                      <a:endParaRPr lang="es-MX" sz="1100" b="1" i="0" u="none" strike="noStrike">
                        <a:latin typeface="Arial"/>
                      </a:endParaRPr>
                    </a:p>
                  </a:txBody>
                  <a:tcPr marL="0" marR="0" marT="0" marB="0" anchor="ctr"/>
                </a:tc>
                <a:tc>
                  <a:txBody>
                    <a:bodyPr/>
                    <a:lstStyle/>
                    <a:p>
                      <a:pPr algn="ctr" fontAlgn="ctr"/>
                      <a:r>
                        <a:rPr lang="es-MX" sz="1100" u="none" strike="noStrike"/>
                        <a:t>2012</a:t>
                      </a:r>
                      <a:endParaRPr lang="es-MX" sz="1100" b="1" i="0" u="none" strike="noStrike">
                        <a:latin typeface="Arial"/>
                      </a:endParaRPr>
                    </a:p>
                  </a:txBody>
                  <a:tcPr marL="0" marR="0" marT="0" marB="0" anchor="ctr"/>
                </a:tc>
                <a:tc>
                  <a:txBody>
                    <a:bodyPr/>
                    <a:lstStyle/>
                    <a:p>
                      <a:pPr algn="ctr" fontAlgn="ctr"/>
                      <a:r>
                        <a:rPr lang="es-MX" sz="1100" u="none" strike="noStrike"/>
                        <a:t>2018</a:t>
                      </a:r>
                      <a:endParaRPr lang="es-MX" sz="1100" b="1" i="0" u="none" strike="noStrike">
                        <a:latin typeface="Arial"/>
                      </a:endParaRPr>
                    </a:p>
                  </a:txBody>
                  <a:tcPr marL="0" marR="0" marT="0" marB="0" anchor="ctr"/>
                </a:tc>
                <a:tc>
                  <a:txBody>
                    <a:bodyPr/>
                    <a:lstStyle/>
                    <a:p>
                      <a:pPr algn="ctr" fontAlgn="ctr"/>
                      <a:r>
                        <a:rPr lang="es-MX" sz="1100" u="none" strike="noStrike"/>
                        <a:t>2024</a:t>
                      </a:r>
                      <a:endParaRPr lang="es-MX" sz="1100" b="1" i="0" u="none" strike="noStrike">
                        <a:latin typeface="Arial"/>
                      </a:endParaRPr>
                    </a:p>
                  </a:txBody>
                  <a:tcPr marL="0" marR="0" marT="0" marB="0" anchor="ctr"/>
                </a:tc>
                <a:tc>
                  <a:txBody>
                    <a:bodyPr/>
                    <a:lstStyle/>
                    <a:p>
                      <a:pPr algn="ctr" fontAlgn="ctr"/>
                      <a:r>
                        <a:rPr lang="es-MX" sz="1100" u="none" strike="noStrike"/>
                        <a:t>2030</a:t>
                      </a:r>
                      <a:endParaRPr lang="es-MX" sz="1100" b="1" i="0" u="none" strike="noStrike">
                        <a:latin typeface="Arial"/>
                      </a:endParaRPr>
                    </a:p>
                  </a:txBody>
                  <a:tcPr marL="0" marR="0" marT="0" marB="0" anchor="ctr"/>
                </a:tc>
                <a:tc>
                  <a:txBody>
                    <a:bodyPr/>
                    <a:lstStyle/>
                    <a:p>
                      <a:pPr algn="ctr" fontAlgn="ctr"/>
                      <a:r>
                        <a:rPr lang="es-MX" sz="1100" u="none" strike="noStrike"/>
                        <a:t>2035</a:t>
                      </a:r>
                      <a:endParaRPr lang="es-MX" sz="1100" b="1" i="0" u="none" strike="noStrike">
                        <a:latin typeface="Arial"/>
                      </a:endParaRPr>
                    </a:p>
                  </a:txBody>
                  <a:tcPr marL="0" marR="0" marT="0" marB="0" anchor="ctr"/>
                </a:tc>
                <a:tc>
                  <a:txBody>
                    <a:bodyPr/>
                    <a:lstStyle/>
                    <a:p>
                      <a:pPr algn="ctr" fontAlgn="ctr"/>
                      <a:r>
                        <a:rPr lang="es-MX" sz="1100" u="none" strike="noStrike"/>
                        <a:t>2040</a:t>
                      </a:r>
                      <a:endParaRPr lang="es-MX" sz="1100" b="1" i="0" u="none" strike="noStrike">
                        <a:latin typeface="Arial"/>
                      </a:endParaRPr>
                    </a:p>
                  </a:txBody>
                  <a:tcPr marL="0" marR="0" marT="0" marB="0" anchor="ctr"/>
                </a:tc>
              </a:tr>
              <a:tr h="107950">
                <a:tc>
                  <a:txBody>
                    <a:bodyPr/>
                    <a:lstStyle/>
                    <a:p>
                      <a:pPr algn="l" fontAlgn="b"/>
                      <a:r>
                        <a:rPr lang="es-MX" sz="1100" u="none" strike="noStrike"/>
                        <a:t>Libres - Oriental</a:t>
                      </a:r>
                      <a:endParaRPr lang="es-MX" sz="1100" b="0" i="0" u="none" strike="noStrike">
                        <a:latin typeface="Arial"/>
                      </a:endParaRPr>
                    </a:p>
                  </a:txBody>
                  <a:tcPr marL="0" marR="0" marT="0" marB="0" anchor="b"/>
                </a:tc>
                <a:tc>
                  <a:txBody>
                    <a:bodyPr/>
                    <a:lstStyle/>
                    <a:p>
                      <a:pPr algn="l" fontAlgn="b"/>
                      <a:r>
                        <a:rPr lang="es-MX" sz="1100" u="none" strike="noStrike"/>
                        <a:t>Urbana</a:t>
                      </a:r>
                      <a:endParaRPr lang="es-MX" sz="1100" b="0" i="0" u="none" strike="noStrike">
                        <a:latin typeface="Arial"/>
                      </a:endParaRPr>
                    </a:p>
                  </a:txBody>
                  <a:tcPr marL="0" marR="0" marT="0" marB="0" anchor="b"/>
                </a:tc>
                <a:tc>
                  <a:txBody>
                    <a:bodyPr/>
                    <a:lstStyle/>
                    <a:p>
                      <a:pPr algn="ctr" fontAlgn="b"/>
                      <a:r>
                        <a:rPr lang="es-MX" sz="1100" u="none" strike="noStrike"/>
                        <a:t>370.0</a:t>
                      </a:r>
                      <a:endParaRPr lang="es-MX" sz="1100" b="0" i="0" u="none" strike="noStrike">
                        <a:latin typeface="Arial"/>
                      </a:endParaRPr>
                    </a:p>
                  </a:txBody>
                  <a:tcPr marL="0" marR="0" marT="0" marB="0" anchor="b"/>
                </a:tc>
                <a:tc>
                  <a:txBody>
                    <a:bodyPr/>
                    <a:lstStyle/>
                    <a:p>
                      <a:pPr algn="ctr" fontAlgn="b"/>
                      <a:r>
                        <a:rPr lang="es-MX" sz="1100" u="none" strike="noStrike"/>
                        <a:t>376.2</a:t>
                      </a:r>
                      <a:endParaRPr lang="es-MX" sz="1100" b="0" i="0" u="none" strike="noStrike">
                        <a:latin typeface="Arial"/>
                      </a:endParaRPr>
                    </a:p>
                  </a:txBody>
                  <a:tcPr marL="0" marR="0" marT="0" marB="0" anchor="b"/>
                </a:tc>
                <a:tc>
                  <a:txBody>
                    <a:bodyPr/>
                    <a:lstStyle/>
                    <a:p>
                      <a:pPr algn="ctr" fontAlgn="b"/>
                      <a:r>
                        <a:rPr lang="es-MX" sz="1100" u="none" strike="noStrike"/>
                        <a:t>386.7</a:t>
                      </a:r>
                      <a:endParaRPr lang="es-MX" sz="1100" b="0" i="0" u="none" strike="noStrike">
                        <a:latin typeface="Arial"/>
                      </a:endParaRPr>
                    </a:p>
                  </a:txBody>
                  <a:tcPr marL="0" marR="0" marT="0" marB="0" anchor="b"/>
                </a:tc>
                <a:tc>
                  <a:txBody>
                    <a:bodyPr/>
                    <a:lstStyle/>
                    <a:p>
                      <a:pPr algn="ctr" fontAlgn="b"/>
                      <a:r>
                        <a:rPr lang="es-MX" sz="1100" u="none" strike="noStrike"/>
                        <a:t>395.4</a:t>
                      </a:r>
                      <a:endParaRPr lang="es-MX" sz="1100" b="0" i="0" u="none" strike="noStrike">
                        <a:latin typeface="Arial"/>
                      </a:endParaRPr>
                    </a:p>
                  </a:txBody>
                  <a:tcPr marL="0" marR="0" marT="0" marB="0" anchor="b"/>
                </a:tc>
                <a:tc>
                  <a:txBody>
                    <a:bodyPr/>
                    <a:lstStyle/>
                    <a:p>
                      <a:pPr algn="ctr" fontAlgn="b"/>
                      <a:r>
                        <a:rPr lang="es-MX" sz="1100" u="none" strike="noStrike"/>
                        <a:t>401.6</a:t>
                      </a:r>
                      <a:endParaRPr lang="es-MX" sz="1100" b="0" i="0" u="none" strike="noStrike">
                        <a:latin typeface="Arial"/>
                      </a:endParaRPr>
                    </a:p>
                  </a:txBody>
                  <a:tcPr marL="0" marR="0" marT="0" marB="0" anchor="b"/>
                </a:tc>
                <a:tc>
                  <a:txBody>
                    <a:bodyPr/>
                    <a:lstStyle/>
                    <a:p>
                      <a:pPr algn="ctr" fontAlgn="b"/>
                      <a:r>
                        <a:rPr lang="es-MX" sz="1100" u="none" strike="noStrike"/>
                        <a:t>410.0</a:t>
                      </a:r>
                      <a:endParaRPr lang="es-MX" sz="1100" b="0" i="0" u="none" strike="noStrike">
                        <a:latin typeface="Arial"/>
                      </a:endParaRPr>
                    </a:p>
                  </a:txBody>
                  <a:tcPr marL="0" marR="0" marT="0" marB="0" anchor="b"/>
                </a:tc>
                <a:tc>
                  <a:txBody>
                    <a:bodyPr/>
                    <a:lstStyle/>
                    <a:p>
                      <a:pPr algn="ctr" fontAlgn="b"/>
                      <a:r>
                        <a:rPr lang="es-MX" sz="1100" u="none" strike="noStrike"/>
                        <a:t>415.4</a:t>
                      </a:r>
                      <a:endParaRPr lang="es-MX" sz="1100" b="0" i="0" u="none" strike="noStrike">
                        <a:latin typeface="Arial"/>
                      </a:endParaRPr>
                    </a:p>
                  </a:txBody>
                  <a:tcPr marL="0" marR="0" marT="0" marB="0" anchor="b"/>
                </a:tc>
              </a:tr>
              <a:tr h="107950">
                <a:tc>
                  <a:txBody>
                    <a:bodyPr/>
                    <a:lstStyle/>
                    <a:p>
                      <a:pPr algn="l" fontAlgn="b"/>
                      <a:r>
                        <a:rPr lang="es-MX" sz="1100" u="none" strike="noStrike"/>
                        <a:t>Libres - Oriental</a:t>
                      </a:r>
                      <a:endParaRPr lang="es-MX" sz="1100" b="0" i="0" u="none" strike="noStrike">
                        <a:latin typeface="Arial"/>
                      </a:endParaRPr>
                    </a:p>
                  </a:txBody>
                  <a:tcPr marL="0" marR="0" marT="0" marB="0" anchor="b"/>
                </a:tc>
                <a:tc>
                  <a:txBody>
                    <a:bodyPr/>
                    <a:lstStyle/>
                    <a:p>
                      <a:pPr algn="l" fontAlgn="b"/>
                      <a:r>
                        <a:rPr lang="es-MX" sz="1100" u="none" strike="noStrike"/>
                        <a:t>Rural</a:t>
                      </a:r>
                      <a:endParaRPr lang="es-MX" sz="1100" b="0" i="0" u="none" strike="noStrike">
                        <a:latin typeface="Arial"/>
                      </a:endParaRPr>
                    </a:p>
                  </a:txBody>
                  <a:tcPr marL="0" marR="0" marT="0" marB="0" anchor="b"/>
                </a:tc>
                <a:tc>
                  <a:txBody>
                    <a:bodyPr/>
                    <a:lstStyle/>
                    <a:p>
                      <a:pPr algn="ctr" fontAlgn="b"/>
                      <a:r>
                        <a:rPr lang="es-MX" sz="1100" u="none" strike="noStrike"/>
                        <a:t>396.6</a:t>
                      </a:r>
                      <a:endParaRPr lang="es-MX" sz="1100" b="0" i="0" u="none" strike="noStrike">
                        <a:latin typeface="Arial"/>
                      </a:endParaRPr>
                    </a:p>
                  </a:txBody>
                  <a:tcPr marL="0" marR="0" marT="0" marB="0" anchor="b"/>
                </a:tc>
                <a:tc>
                  <a:txBody>
                    <a:bodyPr/>
                    <a:lstStyle/>
                    <a:p>
                      <a:pPr algn="ctr" fontAlgn="b"/>
                      <a:r>
                        <a:rPr lang="es-MX" sz="1100" u="none" strike="noStrike"/>
                        <a:t>398.4</a:t>
                      </a:r>
                      <a:endParaRPr lang="es-MX" sz="1100" b="0" i="0" u="none" strike="noStrike">
                        <a:latin typeface="Arial"/>
                      </a:endParaRPr>
                    </a:p>
                  </a:txBody>
                  <a:tcPr marL="0" marR="0" marT="0" marB="0" anchor="b"/>
                </a:tc>
                <a:tc>
                  <a:txBody>
                    <a:bodyPr/>
                    <a:lstStyle/>
                    <a:p>
                      <a:pPr algn="ctr" fontAlgn="b"/>
                      <a:r>
                        <a:rPr lang="es-MX" sz="1100" u="none" strike="noStrike"/>
                        <a:t>398.1</a:t>
                      </a:r>
                      <a:endParaRPr lang="es-MX" sz="1100" b="0" i="0" u="none" strike="noStrike">
                        <a:latin typeface="Arial"/>
                      </a:endParaRPr>
                    </a:p>
                  </a:txBody>
                  <a:tcPr marL="0" marR="0" marT="0" marB="0" anchor="b"/>
                </a:tc>
                <a:tc>
                  <a:txBody>
                    <a:bodyPr/>
                    <a:lstStyle/>
                    <a:p>
                      <a:pPr algn="ctr" fontAlgn="b"/>
                      <a:r>
                        <a:rPr lang="es-MX" sz="1100" u="none" strike="noStrike"/>
                        <a:t>397.1</a:t>
                      </a:r>
                      <a:endParaRPr lang="es-MX" sz="1100" b="0" i="0" u="none" strike="noStrike">
                        <a:latin typeface="Arial"/>
                      </a:endParaRPr>
                    </a:p>
                  </a:txBody>
                  <a:tcPr marL="0" marR="0" marT="0" marB="0" anchor="b"/>
                </a:tc>
                <a:tc>
                  <a:txBody>
                    <a:bodyPr/>
                    <a:lstStyle/>
                    <a:p>
                      <a:pPr algn="ctr" fontAlgn="b"/>
                      <a:r>
                        <a:rPr lang="es-MX" sz="1100" u="none" strike="noStrike"/>
                        <a:t>394.9</a:t>
                      </a:r>
                      <a:endParaRPr lang="es-MX" sz="1100" b="0" i="0" u="none" strike="noStrike">
                        <a:latin typeface="Arial"/>
                      </a:endParaRPr>
                    </a:p>
                  </a:txBody>
                  <a:tcPr marL="0" marR="0" marT="0" marB="0" anchor="b"/>
                </a:tc>
                <a:tc>
                  <a:txBody>
                    <a:bodyPr/>
                    <a:lstStyle/>
                    <a:p>
                      <a:pPr algn="ctr" fontAlgn="b"/>
                      <a:r>
                        <a:rPr lang="es-MX" sz="1100" u="none" strike="noStrike"/>
                        <a:t>396.5</a:t>
                      </a:r>
                      <a:endParaRPr lang="es-MX" sz="1100" b="0" i="0" u="none" strike="noStrike">
                        <a:latin typeface="Arial"/>
                      </a:endParaRPr>
                    </a:p>
                  </a:txBody>
                  <a:tcPr marL="0" marR="0" marT="0" marB="0" anchor="b"/>
                </a:tc>
                <a:tc>
                  <a:txBody>
                    <a:bodyPr/>
                    <a:lstStyle/>
                    <a:p>
                      <a:pPr algn="ctr" fontAlgn="b"/>
                      <a:r>
                        <a:rPr lang="es-MX" sz="1100" u="none" strike="noStrike"/>
                        <a:t>398.8</a:t>
                      </a:r>
                      <a:endParaRPr lang="es-MX" sz="1100" b="0" i="0" u="none" strike="noStrike">
                        <a:latin typeface="Arial"/>
                      </a:endParaRPr>
                    </a:p>
                  </a:txBody>
                  <a:tcPr marL="0" marR="0" marT="0" marB="0" anchor="b"/>
                </a:tc>
              </a:tr>
              <a:tr h="115892">
                <a:tc>
                  <a:txBody>
                    <a:bodyPr/>
                    <a:lstStyle/>
                    <a:p>
                      <a:pPr algn="l" fontAlgn="b"/>
                      <a:r>
                        <a:rPr lang="es-MX" sz="1100" u="none" strike="noStrike"/>
                        <a:t>Libres - Oriental</a:t>
                      </a:r>
                      <a:endParaRPr lang="es-MX" sz="1100" b="0" i="0" u="none" strike="noStrike">
                        <a:latin typeface="Arial"/>
                      </a:endParaRPr>
                    </a:p>
                  </a:txBody>
                  <a:tcPr marL="0" marR="0" marT="0" marB="0" anchor="b"/>
                </a:tc>
                <a:tc>
                  <a:txBody>
                    <a:bodyPr/>
                    <a:lstStyle/>
                    <a:p>
                      <a:pPr algn="l" fontAlgn="b"/>
                      <a:r>
                        <a:rPr lang="es-MX" sz="1100" u="none" strike="noStrike"/>
                        <a:t>Subtotal</a:t>
                      </a:r>
                      <a:endParaRPr lang="es-MX" sz="1100" b="0" i="0" u="none" strike="noStrike">
                        <a:latin typeface="Arial"/>
                      </a:endParaRPr>
                    </a:p>
                  </a:txBody>
                  <a:tcPr marL="0" marR="0" marT="0" marB="0" anchor="b"/>
                </a:tc>
                <a:tc>
                  <a:txBody>
                    <a:bodyPr/>
                    <a:lstStyle/>
                    <a:p>
                      <a:pPr algn="ctr" fontAlgn="b"/>
                      <a:r>
                        <a:rPr lang="es-MX" sz="1100" u="none" strike="noStrike"/>
                        <a:t>766.6</a:t>
                      </a:r>
                      <a:endParaRPr lang="es-MX" sz="1100" b="0" i="0" u="none" strike="noStrike">
                        <a:latin typeface="Arial"/>
                      </a:endParaRPr>
                    </a:p>
                  </a:txBody>
                  <a:tcPr marL="0" marR="0" marT="0" marB="0" anchor="b"/>
                </a:tc>
                <a:tc>
                  <a:txBody>
                    <a:bodyPr/>
                    <a:lstStyle/>
                    <a:p>
                      <a:pPr algn="ctr" fontAlgn="b"/>
                      <a:r>
                        <a:rPr lang="es-MX" sz="1100" u="none" strike="noStrike"/>
                        <a:t>774.6</a:t>
                      </a:r>
                      <a:endParaRPr lang="es-MX" sz="1100" b="0" i="0" u="none" strike="noStrike">
                        <a:latin typeface="Arial"/>
                      </a:endParaRPr>
                    </a:p>
                  </a:txBody>
                  <a:tcPr marL="0" marR="0" marT="0" marB="0" anchor="b"/>
                </a:tc>
                <a:tc>
                  <a:txBody>
                    <a:bodyPr/>
                    <a:lstStyle/>
                    <a:p>
                      <a:pPr algn="ctr" fontAlgn="b"/>
                      <a:r>
                        <a:rPr lang="es-MX" sz="1100" u="none" strike="noStrike"/>
                        <a:t>784.8</a:t>
                      </a:r>
                      <a:endParaRPr lang="es-MX" sz="1100" b="0" i="0" u="none" strike="noStrike">
                        <a:latin typeface="Arial"/>
                      </a:endParaRPr>
                    </a:p>
                  </a:txBody>
                  <a:tcPr marL="0" marR="0" marT="0" marB="0" anchor="b"/>
                </a:tc>
                <a:tc>
                  <a:txBody>
                    <a:bodyPr/>
                    <a:lstStyle/>
                    <a:p>
                      <a:pPr algn="ctr" fontAlgn="b"/>
                      <a:r>
                        <a:rPr lang="es-MX" sz="1100" u="none" strike="noStrike"/>
                        <a:t>792.5</a:t>
                      </a:r>
                      <a:endParaRPr lang="es-MX" sz="1100" b="0" i="0" u="none" strike="noStrike">
                        <a:latin typeface="Arial"/>
                      </a:endParaRPr>
                    </a:p>
                  </a:txBody>
                  <a:tcPr marL="0" marR="0" marT="0" marB="0" anchor="b"/>
                </a:tc>
                <a:tc>
                  <a:txBody>
                    <a:bodyPr/>
                    <a:lstStyle/>
                    <a:p>
                      <a:pPr algn="ctr" fontAlgn="b"/>
                      <a:r>
                        <a:rPr lang="es-MX" sz="1100" u="none" strike="noStrike"/>
                        <a:t>796.6</a:t>
                      </a:r>
                      <a:endParaRPr lang="es-MX" sz="1100" b="0" i="0" u="none" strike="noStrike">
                        <a:latin typeface="Arial"/>
                      </a:endParaRPr>
                    </a:p>
                  </a:txBody>
                  <a:tcPr marL="0" marR="0" marT="0" marB="0" anchor="b"/>
                </a:tc>
                <a:tc>
                  <a:txBody>
                    <a:bodyPr/>
                    <a:lstStyle/>
                    <a:p>
                      <a:pPr algn="ctr" fontAlgn="b"/>
                      <a:r>
                        <a:rPr lang="es-MX" sz="1100" u="none" strike="noStrike"/>
                        <a:t>806.5</a:t>
                      </a:r>
                      <a:endParaRPr lang="es-MX" sz="1100" b="0" i="0" u="none" strike="noStrike">
                        <a:latin typeface="Arial"/>
                      </a:endParaRPr>
                    </a:p>
                  </a:txBody>
                  <a:tcPr marL="0" marR="0" marT="0" marB="0" anchor="b"/>
                </a:tc>
                <a:tc>
                  <a:txBody>
                    <a:bodyPr/>
                    <a:lstStyle/>
                    <a:p>
                      <a:pPr algn="ctr" fontAlgn="b"/>
                      <a:r>
                        <a:rPr lang="es-MX" sz="1100" u="none" strike="noStrike"/>
                        <a:t>814.2</a:t>
                      </a:r>
                      <a:endParaRPr lang="es-MX" sz="1100" b="0" i="0" u="none" strike="noStrike">
                        <a:latin typeface="Arial"/>
                      </a:endParaRPr>
                    </a:p>
                  </a:txBody>
                  <a:tcPr marL="0" marR="0" marT="0" marB="0" anchor="b"/>
                </a:tc>
              </a:tr>
              <a:tr h="107950">
                <a:tc>
                  <a:txBody>
                    <a:bodyPr/>
                    <a:lstStyle/>
                    <a:p>
                      <a:pPr algn="l" fontAlgn="b"/>
                      <a:r>
                        <a:rPr lang="es-MX" sz="1100" u="none" strike="noStrike" dirty="0"/>
                        <a:t>Huamantla</a:t>
                      </a:r>
                      <a:endParaRPr lang="es-MX" sz="1100" b="0" i="0" u="none" strike="noStrike" dirty="0">
                        <a:latin typeface="Arial"/>
                      </a:endParaRPr>
                    </a:p>
                  </a:txBody>
                  <a:tcPr marL="0" marR="0" marT="0" marB="0" anchor="b"/>
                </a:tc>
                <a:tc>
                  <a:txBody>
                    <a:bodyPr/>
                    <a:lstStyle/>
                    <a:p>
                      <a:pPr algn="l" fontAlgn="b"/>
                      <a:r>
                        <a:rPr lang="es-MX" sz="1100" u="none" strike="noStrike"/>
                        <a:t>Urbana</a:t>
                      </a:r>
                      <a:endParaRPr lang="es-MX" sz="1100" b="0" i="0" u="none" strike="noStrike">
                        <a:latin typeface="Arial"/>
                      </a:endParaRPr>
                    </a:p>
                  </a:txBody>
                  <a:tcPr marL="0" marR="0" marT="0" marB="0" anchor="b"/>
                </a:tc>
                <a:tc>
                  <a:txBody>
                    <a:bodyPr/>
                    <a:lstStyle/>
                    <a:p>
                      <a:pPr algn="ctr" fontAlgn="b"/>
                      <a:r>
                        <a:rPr lang="es-MX" sz="1100" u="none" strike="noStrike"/>
                        <a:t>263.5</a:t>
                      </a:r>
                      <a:endParaRPr lang="es-MX" sz="1100" b="0" i="0" u="none" strike="noStrike">
                        <a:latin typeface="Arial"/>
                      </a:endParaRPr>
                    </a:p>
                  </a:txBody>
                  <a:tcPr marL="0" marR="0" marT="0" marB="0" anchor="b"/>
                </a:tc>
                <a:tc>
                  <a:txBody>
                    <a:bodyPr/>
                    <a:lstStyle/>
                    <a:p>
                      <a:pPr algn="ctr" fontAlgn="b"/>
                      <a:r>
                        <a:rPr lang="es-MX" sz="1100" u="none" strike="noStrike"/>
                        <a:t>276.8</a:t>
                      </a:r>
                      <a:endParaRPr lang="es-MX" sz="1100" b="0" i="0" u="none" strike="noStrike">
                        <a:latin typeface="Arial"/>
                      </a:endParaRPr>
                    </a:p>
                  </a:txBody>
                  <a:tcPr marL="0" marR="0" marT="0" marB="0" anchor="b"/>
                </a:tc>
                <a:tc>
                  <a:txBody>
                    <a:bodyPr/>
                    <a:lstStyle/>
                    <a:p>
                      <a:pPr algn="ctr" fontAlgn="b"/>
                      <a:r>
                        <a:rPr lang="es-MX" sz="1100" u="none" strike="noStrike"/>
                        <a:t>302.8</a:t>
                      </a:r>
                      <a:endParaRPr lang="es-MX" sz="1100" b="0" i="0" u="none" strike="noStrike">
                        <a:latin typeface="Arial"/>
                      </a:endParaRPr>
                    </a:p>
                  </a:txBody>
                  <a:tcPr marL="0" marR="0" marT="0" marB="0" anchor="b"/>
                </a:tc>
                <a:tc>
                  <a:txBody>
                    <a:bodyPr/>
                    <a:lstStyle/>
                    <a:p>
                      <a:pPr algn="ctr" fontAlgn="b"/>
                      <a:r>
                        <a:rPr lang="es-MX" sz="1100" u="none" strike="noStrike"/>
                        <a:t>328.0</a:t>
                      </a:r>
                      <a:endParaRPr lang="es-MX" sz="1100" b="0" i="0" u="none" strike="noStrike">
                        <a:latin typeface="Arial"/>
                      </a:endParaRPr>
                    </a:p>
                  </a:txBody>
                  <a:tcPr marL="0" marR="0" marT="0" marB="0" anchor="b"/>
                </a:tc>
                <a:tc>
                  <a:txBody>
                    <a:bodyPr/>
                    <a:lstStyle/>
                    <a:p>
                      <a:pPr algn="ctr" fontAlgn="b"/>
                      <a:r>
                        <a:rPr lang="es-MX" sz="1100" u="none" strike="noStrike"/>
                        <a:t>351.7</a:t>
                      </a:r>
                      <a:endParaRPr lang="es-MX" sz="1100" b="0" i="0" u="none" strike="noStrike">
                        <a:latin typeface="Arial"/>
                      </a:endParaRPr>
                    </a:p>
                  </a:txBody>
                  <a:tcPr marL="0" marR="0" marT="0" marB="0" anchor="b"/>
                </a:tc>
                <a:tc>
                  <a:txBody>
                    <a:bodyPr/>
                    <a:lstStyle/>
                    <a:p>
                      <a:pPr algn="ctr" fontAlgn="b"/>
                      <a:r>
                        <a:rPr lang="es-MX" sz="1100" u="none" strike="noStrike"/>
                        <a:t>374.4</a:t>
                      </a:r>
                      <a:endParaRPr lang="es-MX" sz="1100" b="0" i="0" u="none" strike="noStrike">
                        <a:latin typeface="Arial"/>
                      </a:endParaRPr>
                    </a:p>
                  </a:txBody>
                  <a:tcPr marL="0" marR="0" marT="0" marB="0" anchor="b"/>
                </a:tc>
                <a:tc>
                  <a:txBody>
                    <a:bodyPr/>
                    <a:lstStyle/>
                    <a:p>
                      <a:pPr algn="ctr" fontAlgn="b"/>
                      <a:r>
                        <a:rPr lang="es-MX" sz="1100" u="none" strike="noStrike"/>
                        <a:t>395.3</a:t>
                      </a:r>
                      <a:endParaRPr lang="es-MX" sz="1100" b="0" i="0" u="none" strike="noStrike">
                        <a:latin typeface="Arial"/>
                      </a:endParaRPr>
                    </a:p>
                  </a:txBody>
                  <a:tcPr marL="0" marR="0" marT="0" marB="0" anchor="b"/>
                </a:tc>
              </a:tr>
              <a:tr h="107950">
                <a:tc>
                  <a:txBody>
                    <a:bodyPr/>
                    <a:lstStyle/>
                    <a:p>
                      <a:pPr algn="l" fontAlgn="b"/>
                      <a:r>
                        <a:rPr lang="es-MX" sz="1100" u="none" strike="noStrike"/>
                        <a:t>Huamantla</a:t>
                      </a:r>
                      <a:endParaRPr lang="es-MX" sz="1100" b="0" i="0" u="none" strike="noStrike">
                        <a:latin typeface="Arial"/>
                      </a:endParaRPr>
                    </a:p>
                  </a:txBody>
                  <a:tcPr marL="0" marR="0" marT="0" marB="0" anchor="b"/>
                </a:tc>
                <a:tc>
                  <a:txBody>
                    <a:bodyPr/>
                    <a:lstStyle/>
                    <a:p>
                      <a:pPr algn="l" fontAlgn="b"/>
                      <a:r>
                        <a:rPr lang="es-MX" sz="1100" u="none" strike="noStrike"/>
                        <a:t>Rural</a:t>
                      </a:r>
                      <a:endParaRPr lang="es-MX" sz="1100" b="0" i="0" u="none" strike="noStrike">
                        <a:latin typeface="Arial"/>
                      </a:endParaRPr>
                    </a:p>
                  </a:txBody>
                  <a:tcPr marL="0" marR="0" marT="0" marB="0" anchor="b"/>
                </a:tc>
                <a:tc>
                  <a:txBody>
                    <a:bodyPr/>
                    <a:lstStyle/>
                    <a:p>
                      <a:pPr algn="ctr" fontAlgn="b"/>
                      <a:r>
                        <a:rPr lang="es-MX" sz="1100" u="none" strike="noStrike"/>
                        <a:t>86.6</a:t>
                      </a:r>
                      <a:endParaRPr lang="es-MX" sz="1100" b="0" i="0" u="none" strike="noStrike">
                        <a:latin typeface="Arial"/>
                      </a:endParaRPr>
                    </a:p>
                  </a:txBody>
                  <a:tcPr marL="0" marR="0" marT="0" marB="0" anchor="b"/>
                </a:tc>
                <a:tc>
                  <a:txBody>
                    <a:bodyPr/>
                    <a:lstStyle/>
                    <a:p>
                      <a:pPr algn="ctr" fontAlgn="b"/>
                      <a:r>
                        <a:rPr lang="es-MX" sz="1100" u="none" strike="noStrike"/>
                        <a:t>88.6</a:t>
                      </a:r>
                      <a:endParaRPr lang="es-MX" sz="1100" b="0" i="0" u="none" strike="noStrike">
                        <a:latin typeface="Arial"/>
                      </a:endParaRPr>
                    </a:p>
                  </a:txBody>
                  <a:tcPr marL="0" marR="0" marT="0" marB="0" anchor="b"/>
                </a:tc>
                <a:tc>
                  <a:txBody>
                    <a:bodyPr/>
                    <a:lstStyle/>
                    <a:p>
                      <a:pPr algn="ctr" fontAlgn="b"/>
                      <a:r>
                        <a:rPr lang="es-MX" sz="1100" u="none" strike="noStrike"/>
                        <a:t>91.6</a:t>
                      </a:r>
                      <a:endParaRPr lang="es-MX" sz="1100" b="0" i="0" u="none" strike="noStrike">
                        <a:latin typeface="Arial"/>
                      </a:endParaRPr>
                    </a:p>
                  </a:txBody>
                  <a:tcPr marL="0" marR="0" marT="0" marB="0" anchor="b"/>
                </a:tc>
                <a:tc>
                  <a:txBody>
                    <a:bodyPr/>
                    <a:lstStyle/>
                    <a:p>
                      <a:pPr algn="ctr" fontAlgn="b"/>
                      <a:r>
                        <a:rPr lang="es-MX" sz="1100" u="none" strike="noStrike"/>
                        <a:t>94.7</a:t>
                      </a:r>
                      <a:endParaRPr lang="es-MX" sz="1100" b="0" i="0" u="none" strike="noStrike">
                        <a:latin typeface="Arial"/>
                      </a:endParaRPr>
                    </a:p>
                  </a:txBody>
                  <a:tcPr marL="0" marR="0" marT="0" marB="0" anchor="b"/>
                </a:tc>
                <a:tc>
                  <a:txBody>
                    <a:bodyPr/>
                    <a:lstStyle/>
                    <a:p>
                      <a:pPr algn="ctr" fontAlgn="b"/>
                      <a:r>
                        <a:rPr lang="es-MX" sz="1100" u="none" strike="noStrike"/>
                        <a:t>97.5</a:t>
                      </a:r>
                      <a:endParaRPr lang="es-MX" sz="1100" b="0" i="0" u="none" strike="noStrike">
                        <a:latin typeface="Arial"/>
                      </a:endParaRPr>
                    </a:p>
                  </a:txBody>
                  <a:tcPr marL="0" marR="0" marT="0" marB="0" anchor="b"/>
                </a:tc>
                <a:tc>
                  <a:txBody>
                    <a:bodyPr/>
                    <a:lstStyle/>
                    <a:p>
                      <a:pPr algn="ctr" fontAlgn="b"/>
                      <a:r>
                        <a:rPr lang="es-MX" sz="1100" u="none" strike="noStrike"/>
                        <a:t>100.4</a:t>
                      </a:r>
                      <a:endParaRPr lang="es-MX" sz="1100" b="0" i="0" u="none" strike="noStrike">
                        <a:latin typeface="Arial"/>
                      </a:endParaRPr>
                    </a:p>
                  </a:txBody>
                  <a:tcPr marL="0" marR="0" marT="0" marB="0" anchor="b"/>
                </a:tc>
                <a:tc>
                  <a:txBody>
                    <a:bodyPr/>
                    <a:lstStyle/>
                    <a:p>
                      <a:pPr algn="ctr" fontAlgn="b"/>
                      <a:r>
                        <a:rPr lang="es-MX" sz="1100" u="none" strike="noStrike"/>
                        <a:t>103.5</a:t>
                      </a:r>
                      <a:endParaRPr lang="es-MX" sz="1100" b="0" i="0" u="none" strike="noStrike">
                        <a:latin typeface="Arial"/>
                      </a:endParaRPr>
                    </a:p>
                  </a:txBody>
                  <a:tcPr marL="0" marR="0" marT="0" marB="0" anchor="b"/>
                </a:tc>
              </a:tr>
              <a:tr h="114300">
                <a:tc>
                  <a:txBody>
                    <a:bodyPr/>
                    <a:lstStyle/>
                    <a:p>
                      <a:pPr algn="l" fontAlgn="b"/>
                      <a:r>
                        <a:rPr lang="es-MX" sz="1100" u="none" strike="noStrike" dirty="0"/>
                        <a:t>Huamantla</a:t>
                      </a:r>
                      <a:endParaRPr lang="es-MX" sz="1100" b="0" i="0" u="none" strike="noStrike" dirty="0">
                        <a:latin typeface="Arial"/>
                      </a:endParaRPr>
                    </a:p>
                  </a:txBody>
                  <a:tcPr marL="0" marR="0" marT="0" marB="0" anchor="b"/>
                </a:tc>
                <a:tc>
                  <a:txBody>
                    <a:bodyPr/>
                    <a:lstStyle/>
                    <a:p>
                      <a:pPr algn="l" fontAlgn="b"/>
                      <a:r>
                        <a:rPr lang="es-MX" sz="1100" u="none" strike="noStrike"/>
                        <a:t>Subtotal</a:t>
                      </a:r>
                      <a:endParaRPr lang="es-MX" sz="1100" b="0" i="0" u="none" strike="noStrike">
                        <a:latin typeface="Arial"/>
                      </a:endParaRPr>
                    </a:p>
                  </a:txBody>
                  <a:tcPr marL="0" marR="0" marT="0" marB="0" anchor="b"/>
                </a:tc>
                <a:tc>
                  <a:txBody>
                    <a:bodyPr/>
                    <a:lstStyle/>
                    <a:p>
                      <a:pPr algn="ctr" fontAlgn="b"/>
                      <a:r>
                        <a:rPr lang="es-MX" sz="1100" u="none" strike="noStrike"/>
                        <a:t>350.1</a:t>
                      </a:r>
                      <a:endParaRPr lang="es-MX" sz="1100" b="0" i="0" u="none" strike="noStrike">
                        <a:latin typeface="Arial"/>
                      </a:endParaRPr>
                    </a:p>
                  </a:txBody>
                  <a:tcPr marL="0" marR="0" marT="0" marB="0" anchor="b"/>
                </a:tc>
                <a:tc>
                  <a:txBody>
                    <a:bodyPr/>
                    <a:lstStyle/>
                    <a:p>
                      <a:pPr algn="ctr" fontAlgn="b"/>
                      <a:r>
                        <a:rPr lang="es-MX" sz="1100" u="none" strike="noStrike"/>
                        <a:t>365.4</a:t>
                      </a:r>
                      <a:endParaRPr lang="es-MX" sz="1100" b="0" i="0" u="none" strike="noStrike">
                        <a:latin typeface="Arial"/>
                      </a:endParaRPr>
                    </a:p>
                  </a:txBody>
                  <a:tcPr marL="0" marR="0" marT="0" marB="0" anchor="b"/>
                </a:tc>
                <a:tc>
                  <a:txBody>
                    <a:bodyPr/>
                    <a:lstStyle/>
                    <a:p>
                      <a:pPr algn="ctr" fontAlgn="b"/>
                      <a:r>
                        <a:rPr lang="es-MX" sz="1100" u="none" strike="noStrike"/>
                        <a:t>394.4</a:t>
                      </a:r>
                      <a:endParaRPr lang="es-MX" sz="1100" b="0" i="0" u="none" strike="noStrike">
                        <a:latin typeface="Arial"/>
                      </a:endParaRPr>
                    </a:p>
                  </a:txBody>
                  <a:tcPr marL="0" marR="0" marT="0" marB="0" anchor="b"/>
                </a:tc>
                <a:tc>
                  <a:txBody>
                    <a:bodyPr/>
                    <a:lstStyle/>
                    <a:p>
                      <a:pPr algn="ctr" fontAlgn="b"/>
                      <a:r>
                        <a:rPr lang="es-MX" sz="1100" u="none" strike="noStrike"/>
                        <a:t>422.7</a:t>
                      </a:r>
                      <a:endParaRPr lang="es-MX" sz="1100" b="0" i="0" u="none" strike="noStrike">
                        <a:latin typeface="Arial"/>
                      </a:endParaRPr>
                    </a:p>
                  </a:txBody>
                  <a:tcPr marL="0" marR="0" marT="0" marB="0" anchor="b"/>
                </a:tc>
                <a:tc>
                  <a:txBody>
                    <a:bodyPr/>
                    <a:lstStyle/>
                    <a:p>
                      <a:pPr algn="ctr" fontAlgn="b"/>
                      <a:r>
                        <a:rPr lang="es-MX" sz="1100" u="none" strike="noStrike"/>
                        <a:t>449.2</a:t>
                      </a:r>
                      <a:endParaRPr lang="es-MX" sz="1100" b="0" i="0" u="none" strike="noStrike">
                        <a:latin typeface="Arial"/>
                      </a:endParaRPr>
                    </a:p>
                  </a:txBody>
                  <a:tcPr marL="0" marR="0" marT="0" marB="0" anchor="b"/>
                </a:tc>
                <a:tc>
                  <a:txBody>
                    <a:bodyPr/>
                    <a:lstStyle/>
                    <a:p>
                      <a:pPr algn="ctr" fontAlgn="b"/>
                      <a:r>
                        <a:rPr lang="es-MX" sz="1100" u="none" strike="noStrike"/>
                        <a:t>474.8</a:t>
                      </a:r>
                      <a:endParaRPr lang="es-MX" sz="1100" b="0" i="0" u="none" strike="noStrike">
                        <a:latin typeface="Arial"/>
                      </a:endParaRPr>
                    </a:p>
                  </a:txBody>
                  <a:tcPr marL="0" marR="0" marT="0" marB="0" anchor="b"/>
                </a:tc>
                <a:tc>
                  <a:txBody>
                    <a:bodyPr/>
                    <a:lstStyle/>
                    <a:p>
                      <a:pPr algn="ctr" fontAlgn="b"/>
                      <a:r>
                        <a:rPr lang="es-MX" sz="1100" u="none" strike="noStrike"/>
                        <a:t>498.8</a:t>
                      </a:r>
                      <a:endParaRPr lang="es-MX" sz="1100" b="0" i="0" u="none" strike="noStrike">
                        <a:latin typeface="Arial"/>
                      </a:endParaRPr>
                    </a:p>
                  </a:txBody>
                  <a:tcPr marL="0" marR="0" marT="0" marB="0" anchor="b"/>
                </a:tc>
              </a:tr>
              <a:tr h="107950">
                <a:tc>
                  <a:txBody>
                    <a:bodyPr/>
                    <a:lstStyle/>
                    <a:p>
                      <a:pPr algn="l" fontAlgn="b"/>
                      <a:r>
                        <a:rPr lang="es-MX" sz="1100" u="none" strike="noStrike"/>
                        <a:t>Perote</a:t>
                      </a:r>
                      <a:endParaRPr lang="es-MX" sz="1100" b="0" i="0" u="none" strike="noStrike">
                        <a:latin typeface="Arial"/>
                      </a:endParaRPr>
                    </a:p>
                  </a:txBody>
                  <a:tcPr marL="0" marR="0" marT="0" marB="0" anchor="b"/>
                </a:tc>
                <a:tc>
                  <a:txBody>
                    <a:bodyPr/>
                    <a:lstStyle/>
                    <a:p>
                      <a:pPr algn="l" fontAlgn="b"/>
                      <a:r>
                        <a:rPr lang="es-MX" sz="1100" u="none" strike="noStrike"/>
                        <a:t>Urbana</a:t>
                      </a:r>
                      <a:endParaRPr lang="es-MX" sz="1100" b="0" i="0" u="none" strike="noStrike">
                        <a:latin typeface="Arial"/>
                      </a:endParaRPr>
                    </a:p>
                  </a:txBody>
                  <a:tcPr marL="0" marR="0" marT="0" marB="0" anchor="b"/>
                </a:tc>
                <a:tc>
                  <a:txBody>
                    <a:bodyPr/>
                    <a:lstStyle/>
                    <a:p>
                      <a:pPr algn="ctr" fontAlgn="b"/>
                      <a:r>
                        <a:rPr lang="es-MX" sz="1100" u="none" strike="noStrike"/>
                        <a:t>262.1</a:t>
                      </a:r>
                      <a:endParaRPr lang="es-MX" sz="1100" b="0" i="0" u="none" strike="noStrike">
                        <a:latin typeface="Arial"/>
                      </a:endParaRPr>
                    </a:p>
                  </a:txBody>
                  <a:tcPr marL="0" marR="0" marT="0" marB="0" anchor="b"/>
                </a:tc>
                <a:tc>
                  <a:txBody>
                    <a:bodyPr/>
                    <a:lstStyle/>
                    <a:p>
                      <a:pPr algn="ctr" fontAlgn="b"/>
                      <a:r>
                        <a:rPr lang="es-MX" sz="1100" u="none" strike="noStrike"/>
                        <a:t>268.1</a:t>
                      </a:r>
                      <a:endParaRPr lang="es-MX" sz="1100" b="0" i="0" u="none" strike="noStrike">
                        <a:latin typeface="Arial"/>
                      </a:endParaRPr>
                    </a:p>
                  </a:txBody>
                  <a:tcPr marL="0" marR="0" marT="0" marB="0" anchor="b"/>
                </a:tc>
                <a:tc>
                  <a:txBody>
                    <a:bodyPr/>
                    <a:lstStyle/>
                    <a:p>
                      <a:pPr algn="ctr" fontAlgn="b"/>
                      <a:r>
                        <a:rPr lang="es-MX" sz="1100" u="none" strike="noStrike"/>
                        <a:t>278.1</a:t>
                      </a:r>
                      <a:endParaRPr lang="es-MX" sz="1100" b="0" i="0" u="none" strike="noStrike">
                        <a:latin typeface="Arial"/>
                      </a:endParaRPr>
                    </a:p>
                  </a:txBody>
                  <a:tcPr marL="0" marR="0" marT="0" marB="0" anchor="b"/>
                </a:tc>
                <a:tc>
                  <a:txBody>
                    <a:bodyPr/>
                    <a:lstStyle/>
                    <a:p>
                      <a:pPr algn="ctr" fontAlgn="b"/>
                      <a:r>
                        <a:rPr lang="es-MX" sz="1100" u="none" strike="noStrike"/>
                        <a:t>285.7</a:t>
                      </a:r>
                      <a:endParaRPr lang="es-MX" sz="1100" b="0" i="0" u="none" strike="noStrike">
                        <a:latin typeface="Arial"/>
                      </a:endParaRPr>
                    </a:p>
                  </a:txBody>
                  <a:tcPr marL="0" marR="0" marT="0" marB="0" anchor="b"/>
                </a:tc>
                <a:tc>
                  <a:txBody>
                    <a:bodyPr/>
                    <a:lstStyle/>
                    <a:p>
                      <a:pPr algn="ctr" fontAlgn="b"/>
                      <a:r>
                        <a:rPr lang="es-MX" sz="1100" u="none" strike="noStrike"/>
                        <a:t>290.5</a:t>
                      </a:r>
                      <a:endParaRPr lang="es-MX" sz="1100" b="0" i="0" u="none" strike="noStrike">
                        <a:latin typeface="Arial"/>
                      </a:endParaRPr>
                    </a:p>
                  </a:txBody>
                  <a:tcPr marL="0" marR="0" marT="0" marB="0" anchor="b"/>
                </a:tc>
                <a:tc>
                  <a:txBody>
                    <a:bodyPr/>
                    <a:lstStyle/>
                    <a:p>
                      <a:pPr algn="ctr" fontAlgn="b"/>
                      <a:r>
                        <a:rPr lang="es-MX" sz="1100" u="none" strike="noStrike"/>
                        <a:t>307.8</a:t>
                      </a:r>
                      <a:endParaRPr lang="es-MX" sz="1100" b="0" i="0" u="none" strike="noStrike">
                        <a:latin typeface="Arial"/>
                      </a:endParaRPr>
                    </a:p>
                  </a:txBody>
                  <a:tcPr marL="0" marR="0" marT="0" marB="0" anchor="b"/>
                </a:tc>
                <a:tc>
                  <a:txBody>
                    <a:bodyPr/>
                    <a:lstStyle/>
                    <a:p>
                      <a:pPr algn="ctr" fontAlgn="b"/>
                      <a:r>
                        <a:rPr lang="es-MX" sz="1100" u="none" strike="noStrike"/>
                        <a:t>322.0</a:t>
                      </a:r>
                      <a:endParaRPr lang="es-MX" sz="1100" b="0" i="0" u="none" strike="noStrike">
                        <a:latin typeface="Arial"/>
                      </a:endParaRPr>
                    </a:p>
                  </a:txBody>
                  <a:tcPr marL="0" marR="0" marT="0" marB="0" anchor="b"/>
                </a:tc>
              </a:tr>
              <a:tr h="107950">
                <a:tc>
                  <a:txBody>
                    <a:bodyPr/>
                    <a:lstStyle/>
                    <a:p>
                      <a:pPr algn="l" fontAlgn="b"/>
                      <a:r>
                        <a:rPr lang="es-MX" sz="1100" u="none" strike="noStrike"/>
                        <a:t>Perote</a:t>
                      </a:r>
                      <a:endParaRPr lang="es-MX" sz="1100" b="0" i="0" u="none" strike="noStrike">
                        <a:latin typeface="Arial"/>
                      </a:endParaRPr>
                    </a:p>
                  </a:txBody>
                  <a:tcPr marL="0" marR="0" marT="0" marB="0" anchor="b"/>
                </a:tc>
                <a:tc>
                  <a:txBody>
                    <a:bodyPr/>
                    <a:lstStyle/>
                    <a:p>
                      <a:pPr algn="l" fontAlgn="b"/>
                      <a:r>
                        <a:rPr lang="es-MX" sz="1100" u="none" strike="noStrike"/>
                        <a:t>Rural</a:t>
                      </a:r>
                      <a:endParaRPr lang="es-MX" sz="1100" b="0" i="0" u="none" strike="noStrike">
                        <a:latin typeface="Arial"/>
                      </a:endParaRPr>
                    </a:p>
                  </a:txBody>
                  <a:tcPr marL="0" marR="0" marT="0" marB="0" anchor="b"/>
                </a:tc>
                <a:tc>
                  <a:txBody>
                    <a:bodyPr/>
                    <a:lstStyle/>
                    <a:p>
                      <a:pPr algn="ctr" fontAlgn="b"/>
                      <a:r>
                        <a:rPr lang="es-MX" sz="1100" u="none" strike="noStrike"/>
                        <a:t>164.8</a:t>
                      </a:r>
                      <a:endParaRPr lang="es-MX" sz="1100" b="0" i="0" u="none" strike="noStrike">
                        <a:latin typeface="Arial"/>
                      </a:endParaRPr>
                    </a:p>
                  </a:txBody>
                  <a:tcPr marL="0" marR="0" marT="0" marB="0" anchor="b"/>
                </a:tc>
                <a:tc>
                  <a:txBody>
                    <a:bodyPr/>
                    <a:lstStyle/>
                    <a:p>
                      <a:pPr algn="ctr" fontAlgn="b"/>
                      <a:r>
                        <a:rPr lang="es-MX" sz="1100" u="none" strike="noStrike"/>
                        <a:t>173.5</a:t>
                      </a:r>
                      <a:endParaRPr lang="es-MX" sz="1100" b="0" i="0" u="none" strike="noStrike">
                        <a:latin typeface="Arial"/>
                      </a:endParaRPr>
                    </a:p>
                  </a:txBody>
                  <a:tcPr marL="0" marR="0" marT="0" marB="0" anchor="b"/>
                </a:tc>
                <a:tc>
                  <a:txBody>
                    <a:bodyPr/>
                    <a:lstStyle/>
                    <a:p>
                      <a:pPr algn="ctr" fontAlgn="b"/>
                      <a:r>
                        <a:rPr lang="es-MX" sz="1100" u="none" strike="noStrike"/>
                        <a:t>190.3</a:t>
                      </a:r>
                      <a:endParaRPr lang="es-MX" sz="1100" b="0" i="0" u="none" strike="noStrike">
                        <a:latin typeface="Arial"/>
                      </a:endParaRPr>
                    </a:p>
                  </a:txBody>
                  <a:tcPr marL="0" marR="0" marT="0" marB="0" anchor="b"/>
                </a:tc>
                <a:tc>
                  <a:txBody>
                    <a:bodyPr/>
                    <a:lstStyle/>
                    <a:p>
                      <a:pPr algn="ctr" fontAlgn="b"/>
                      <a:r>
                        <a:rPr lang="es-MX" sz="1100" u="none" strike="noStrike"/>
                        <a:t>206.8</a:t>
                      </a:r>
                      <a:endParaRPr lang="es-MX" sz="1100" b="0" i="0" u="none" strike="noStrike">
                        <a:latin typeface="Arial"/>
                      </a:endParaRPr>
                    </a:p>
                  </a:txBody>
                  <a:tcPr marL="0" marR="0" marT="0" marB="0" anchor="b"/>
                </a:tc>
                <a:tc>
                  <a:txBody>
                    <a:bodyPr/>
                    <a:lstStyle/>
                    <a:p>
                      <a:pPr algn="ctr" fontAlgn="b"/>
                      <a:r>
                        <a:rPr lang="es-MX" sz="1100" u="none" strike="noStrike"/>
                        <a:t>222.1</a:t>
                      </a:r>
                      <a:endParaRPr lang="es-MX" sz="1100" b="0" i="0" u="none" strike="noStrike">
                        <a:latin typeface="Arial"/>
                      </a:endParaRPr>
                    </a:p>
                  </a:txBody>
                  <a:tcPr marL="0" marR="0" marT="0" marB="0" anchor="b"/>
                </a:tc>
                <a:tc>
                  <a:txBody>
                    <a:bodyPr/>
                    <a:lstStyle/>
                    <a:p>
                      <a:pPr algn="ctr" fontAlgn="b"/>
                      <a:r>
                        <a:rPr lang="es-MX" sz="1100" u="none" strike="noStrike"/>
                        <a:t>231.9</a:t>
                      </a:r>
                      <a:endParaRPr lang="es-MX" sz="1100" b="0" i="0" u="none" strike="noStrike">
                        <a:latin typeface="Arial"/>
                      </a:endParaRPr>
                    </a:p>
                  </a:txBody>
                  <a:tcPr marL="0" marR="0" marT="0" marB="0" anchor="b"/>
                </a:tc>
                <a:tc>
                  <a:txBody>
                    <a:bodyPr/>
                    <a:lstStyle/>
                    <a:p>
                      <a:pPr algn="ctr" fontAlgn="b"/>
                      <a:r>
                        <a:rPr lang="es-MX" sz="1100" u="none" strike="noStrike"/>
                        <a:t>240.4</a:t>
                      </a:r>
                      <a:endParaRPr lang="es-MX" sz="1100" b="0" i="0" u="none" strike="noStrike">
                        <a:latin typeface="Arial"/>
                      </a:endParaRPr>
                    </a:p>
                  </a:txBody>
                  <a:tcPr marL="0" marR="0" marT="0" marB="0" anchor="b"/>
                </a:tc>
              </a:tr>
              <a:tr h="114300">
                <a:tc>
                  <a:txBody>
                    <a:bodyPr/>
                    <a:lstStyle/>
                    <a:p>
                      <a:pPr algn="l" fontAlgn="b"/>
                      <a:r>
                        <a:rPr lang="es-MX" sz="1100" u="none" strike="noStrike"/>
                        <a:t>Perote</a:t>
                      </a:r>
                      <a:endParaRPr lang="es-MX" sz="1100" b="0" i="0" u="none" strike="noStrike">
                        <a:latin typeface="Arial"/>
                      </a:endParaRPr>
                    </a:p>
                  </a:txBody>
                  <a:tcPr marL="0" marR="0" marT="0" marB="0" anchor="b"/>
                </a:tc>
                <a:tc>
                  <a:txBody>
                    <a:bodyPr/>
                    <a:lstStyle/>
                    <a:p>
                      <a:pPr algn="l" fontAlgn="b"/>
                      <a:r>
                        <a:rPr lang="es-MX" sz="1100" u="none" strike="noStrike"/>
                        <a:t>Subtotal</a:t>
                      </a:r>
                      <a:endParaRPr lang="es-MX" sz="1100" b="0" i="0" u="none" strike="noStrike">
                        <a:latin typeface="Arial"/>
                      </a:endParaRPr>
                    </a:p>
                  </a:txBody>
                  <a:tcPr marL="0" marR="0" marT="0" marB="0" anchor="b"/>
                </a:tc>
                <a:tc>
                  <a:txBody>
                    <a:bodyPr/>
                    <a:lstStyle/>
                    <a:p>
                      <a:pPr algn="ctr" fontAlgn="b"/>
                      <a:r>
                        <a:rPr lang="es-MX" sz="1100" u="none" strike="noStrike"/>
                        <a:t>426.9</a:t>
                      </a:r>
                      <a:endParaRPr lang="es-MX" sz="1100" b="0" i="0" u="none" strike="noStrike">
                        <a:latin typeface="Arial"/>
                      </a:endParaRPr>
                    </a:p>
                  </a:txBody>
                  <a:tcPr marL="0" marR="0" marT="0" marB="0" anchor="b"/>
                </a:tc>
                <a:tc>
                  <a:txBody>
                    <a:bodyPr/>
                    <a:lstStyle/>
                    <a:p>
                      <a:pPr algn="ctr" fontAlgn="b"/>
                      <a:r>
                        <a:rPr lang="es-MX" sz="1100" u="none" strike="noStrike"/>
                        <a:t>441.6</a:t>
                      </a:r>
                      <a:endParaRPr lang="es-MX" sz="1100" b="0" i="0" u="none" strike="noStrike">
                        <a:latin typeface="Arial"/>
                      </a:endParaRPr>
                    </a:p>
                  </a:txBody>
                  <a:tcPr marL="0" marR="0" marT="0" marB="0" anchor="b"/>
                </a:tc>
                <a:tc>
                  <a:txBody>
                    <a:bodyPr/>
                    <a:lstStyle/>
                    <a:p>
                      <a:pPr algn="ctr" fontAlgn="b"/>
                      <a:r>
                        <a:rPr lang="es-MX" sz="1100" u="none" strike="noStrike"/>
                        <a:t>468.4</a:t>
                      </a:r>
                      <a:endParaRPr lang="es-MX" sz="1100" b="0" i="0" u="none" strike="noStrike">
                        <a:latin typeface="Arial"/>
                      </a:endParaRPr>
                    </a:p>
                  </a:txBody>
                  <a:tcPr marL="0" marR="0" marT="0" marB="0" anchor="b"/>
                </a:tc>
                <a:tc>
                  <a:txBody>
                    <a:bodyPr/>
                    <a:lstStyle/>
                    <a:p>
                      <a:pPr algn="ctr" fontAlgn="b"/>
                      <a:r>
                        <a:rPr lang="es-MX" sz="1100" u="none" strike="noStrike"/>
                        <a:t>492.5</a:t>
                      </a:r>
                      <a:endParaRPr lang="es-MX" sz="1100" b="0" i="0" u="none" strike="noStrike">
                        <a:latin typeface="Arial"/>
                      </a:endParaRPr>
                    </a:p>
                  </a:txBody>
                  <a:tcPr marL="0" marR="0" marT="0" marB="0" anchor="b"/>
                </a:tc>
                <a:tc>
                  <a:txBody>
                    <a:bodyPr/>
                    <a:lstStyle/>
                    <a:p>
                      <a:pPr algn="ctr" fontAlgn="b"/>
                      <a:r>
                        <a:rPr lang="es-MX" sz="1100" u="none" strike="noStrike"/>
                        <a:t>512.6</a:t>
                      </a:r>
                      <a:endParaRPr lang="es-MX" sz="1100" b="0" i="0" u="none" strike="noStrike">
                        <a:latin typeface="Arial"/>
                      </a:endParaRPr>
                    </a:p>
                  </a:txBody>
                  <a:tcPr marL="0" marR="0" marT="0" marB="0" anchor="b"/>
                </a:tc>
                <a:tc>
                  <a:txBody>
                    <a:bodyPr/>
                    <a:lstStyle/>
                    <a:p>
                      <a:pPr algn="ctr" fontAlgn="b"/>
                      <a:r>
                        <a:rPr lang="es-MX" sz="1100" u="none" strike="noStrike"/>
                        <a:t>539.6</a:t>
                      </a:r>
                      <a:endParaRPr lang="es-MX" sz="1100" b="0" i="0" u="none" strike="noStrike">
                        <a:latin typeface="Arial"/>
                      </a:endParaRPr>
                    </a:p>
                  </a:txBody>
                  <a:tcPr marL="0" marR="0" marT="0" marB="0" anchor="b"/>
                </a:tc>
                <a:tc>
                  <a:txBody>
                    <a:bodyPr/>
                    <a:lstStyle/>
                    <a:p>
                      <a:pPr algn="ctr" fontAlgn="b"/>
                      <a:r>
                        <a:rPr lang="es-MX" sz="1100" u="none" strike="noStrike"/>
                        <a:t>562.4</a:t>
                      </a:r>
                      <a:endParaRPr lang="es-MX" sz="1100" b="0" i="0" u="none" strike="noStrike">
                        <a:latin typeface="Arial"/>
                      </a:endParaRPr>
                    </a:p>
                  </a:txBody>
                  <a:tcPr marL="0" marR="0" marT="0" marB="0" anchor="b"/>
                </a:tc>
              </a:tr>
              <a:tr h="114300">
                <a:tc gridSpan="2">
                  <a:txBody>
                    <a:bodyPr/>
                    <a:lstStyle/>
                    <a:p>
                      <a:pPr algn="ctr" fontAlgn="b"/>
                      <a:r>
                        <a:rPr lang="es-MX" sz="1100" u="none" strike="noStrike"/>
                        <a:t>Total</a:t>
                      </a:r>
                      <a:endParaRPr lang="es-MX" sz="1100" b="0" i="0" u="none" strike="noStrike">
                        <a:latin typeface="Arial"/>
                      </a:endParaRPr>
                    </a:p>
                  </a:txBody>
                  <a:tcPr marL="0" marR="0" marT="0" marB="0" anchor="b"/>
                </a:tc>
                <a:tc hMerge="1">
                  <a:txBody>
                    <a:bodyPr/>
                    <a:lstStyle/>
                    <a:p>
                      <a:endParaRPr lang="es-MX"/>
                    </a:p>
                  </a:txBody>
                  <a:tcPr/>
                </a:tc>
                <a:tc>
                  <a:txBody>
                    <a:bodyPr/>
                    <a:lstStyle/>
                    <a:p>
                      <a:pPr algn="ctr" fontAlgn="b"/>
                      <a:r>
                        <a:rPr lang="es-MX" sz="1100" u="none" strike="noStrike"/>
                        <a:t>1,543.7</a:t>
                      </a:r>
                      <a:endParaRPr lang="es-MX" sz="1100" b="0" i="0" u="none" strike="noStrike">
                        <a:latin typeface="Arial"/>
                      </a:endParaRPr>
                    </a:p>
                  </a:txBody>
                  <a:tcPr marL="0" marR="0" marT="0" marB="0" anchor="b"/>
                </a:tc>
                <a:tc>
                  <a:txBody>
                    <a:bodyPr/>
                    <a:lstStyle/>
                    <a:p>
                      <a:pPr algn="ctr" fontAlgn="b"/>
                      <a:r>
                        <a:rPr lang="es-MX" sz="1100" u="none" strike="noStrike"/>
                        <a:t>1,581.5</a:t>
                      </a:r>
                      <a:endParaRPr lang="es-MX" sz="1100" b="0" i="0" u="none" strike="noStrike">
                        <a:latin typeface="Arial"/>
                      </a:endParaRPr>
                    </a:p>
                  </a:txBody>
                  <a:tcPr marL="0" marR="0" marT="0" marB="0" anchor="b"/>
                </a:tc>
                <a:tc>
                  <a:txBody>
                    <a:bodyPr/>
                    <a:lstStyle/>
                    <a:p>
                      <a:pPr algn="ctr" fontAlgn="b"/>
                      <a:r>
                        <a:rPr lang="es-MX" sz="1100" u="none" strike="noStrike"/>
                        <a:t>1,647.7</a:t>
                      </a:r>
                      <a:endParaRPr lang="es-MX" sz="1100" b="0" i="0" u="none" strike="noStrike">
                        <a:latin typeface="Arial"/>
                      </a:endParaRPr>
                    </a:p>
                  </a:txBody>
                  <a:tcPr marL="0" marR="0" marT="0" marB="0" anchor="b"/>
                </a:tc>
                <a:tc>
                  <a:txBody>
                    <a:bodyPr/>
                    <a:lstStyle/>
                    <a:p>
                      <a:pPr algn="ctr" fontAlgn="b"/>
                      <a:r>
                        <a:rPr lang="es-MX" sz="1100" u="none" strike="noStrike"/>
                        <a:t>1,707.7</a:t>
                      </a:r>
                      <a:endParaRPr lang="es-MX" sz="1100" b="0" i="0" u="none" strike="noStrike">
                        <a:latin typeface="Arial"/>
                      </a:endParaRPr>
                    </a:p>
                  </a:txBody>
                  <a:tcPr marL="0" marR="0" marT="0" marB="0" anchor="b"/>
                </a:tc>
                <a:tc>
                  <a:txBody>
                    <a:bodyPr/>
                    <a:lstStyle/>
                    <a:p>
                      <a:pPr algn="ctr" fontAlgn="b"/>
                      <a:r>
                        <a:rPr lang="es-MX" sz="1100" u="none" strike="noStrike"/>
                        <a:t>1,758.4</a:t>
                      </a:r>
                      <a:endParaRPr lang="es-MX" sz="1100" b="0" i="0" u="none" strike="noStrike">
                        <a:latin typeface="Arial"/>
                      </a:endParaRPr>
                    </a:p>
                  </a:txBody>
                  <a:tcPr marL="0" marR="0" marT="0" marB="0" anchor="b"/>
                </a:tc>
                <a:tc>
                  <a:txBody>
                    <a:bodyPr/>
                    <a:lstStyle/>
                    <a:p>
                      <a:pPr algn="ctr" fontAlgn="b"/>
                      <a:r>
                        <a:rPr lang="es-MX" sz="1100" u="none" strike="noStrike"/>
                        <a:t>1,820.9</a:t>
                      </a:r>
                      <a:endParaRPr lang="es-MX" sz="1100" b="0" i="0" u="none" strike="noStrike">
                        <a:latin typeface="Arial"/>
                      </a:endParaRPr>
                    </a:p>
                  </a:txBody>
                  <a:tcPr marL="0" marR="0" marT="0" marB="0" anchor="b"/>
                </a:tc>
                <a:tc>
                  <a:txBody>
                    <a:bodyPr/>
                    <a:lstStyle/>
                    <a:p>
                      <a:pPr algn="ctr" fontAlgn="b"/>
                      <a:r>
                        <a:rPr lang="es-MX" sz="1100" u="none" strike="noStrike" dirty="0"/>
                        <a:t>1,875.4</a:t>
                      </a:r>
                      <a:endParaRPr lang="es-MX" sz="1100" b="0" i="0" u="none" strike="noStrike" dirty="0">
                        <a:latin typeface="Arial"/>
                      </a:endParaRPr>
                    </a:p>
                  </a:txBody>
                  <a:tcPr marL="0" marR="0" marT="0" marB="0" anchor="b"/>
                </a:tc>
              </a:tr>
            </a:tbl>
          </a:graphicData>
        </a:graphic>
      </p:graphicFrame>
      <p:graphicFrame>
        <p:nvGraphicFramePr>
          <p:cNvPr id="15" name="14 Tabla"/>
          <p:cNvGraphicFramePr>
            <a:graphicFrameLocks noGrp="1"/>
          </p:cNvGraphicFramePr>
          <p:nvPr>
            <p:extLst>
              <p:ext uri="{D42A27DB-BD31-4B8C-83A1-F6EECF244321}">
                <p14:modId xmlns:p14="http://schemas.microsoft.com/office/powerpoint/2010/main" xmlns="" val="1534636620"/>
              </p:ext>
            </p:extLst>
          </p:nvPr>
        </p:nvGraphicFramePr>
        <p:xfrm>
          <a:off x="392497" y="5022666"/>
          <a:ext cx="8643999" cy="1844040"/>
        </p:xfrm>
        <a:graphic>
          <a:graphicData uri="http://schemas.openxmlformats.org/drawingml/2006/table">
            <a:tbl>
              <a:tblPr>
                <a:tableStyleId>{284E427A-3D55-4303-BF80-6455036E1DE7}</a:tableStyleId>
              </a:tblPr>
              <a:tblGrid>
                <a:gridCol w="1152076"/>
                <a:gridCol w="1278332"/>
                <a:gridCol w="631509"/>
                <a:gridCol w="973778"/>
                <a:gridCol w="850342"/>
                <a:gridCol w="960063"/>
                <a:gridCol w="987494"/>
                <a:gridCol w="850342"/>
                <a:gridCol w="960063"/>
              </a:tblGrid>
              <a:tr h="103176">
                <a:tc>
                  <a:txBody>
                    <a:bodyPr/>
                    <a:lstStyle/>
                    <a:p>
                      <a:pPr algn="ctr" fontAlgn="ctr"/>
                      <a:r>
                        <a:rPr lang="es-MX" sz="1100" u="none" strike="noStrike" dirty="0" err="1"/>
                        <a:t>Acuifero</a:t>
                      </a:r>
                      <a:endParaRPr lang="es-MX" sz="1100" b="1"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dirty="0" smtClean="0"/>
                        <a:t>Tipo de localidad</a:t>
                      </a:r>
                      <a:endParaRPr lang="es-MX" sz="1100" b="1"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2009</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2012</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2018</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2024</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2030</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a:t>2035</a:t>
                      </a:r>
                      <a:endParaRPr lang="es-MX" sz="1100" b="1"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100" u="none" strike="noStrike" dirty="0"/>
                        <a:t>2040</a:t>
                      </a:r>
                      <a:endParaRPr lang="es-MX" sz="1100" b="1" i="0" u="none" strike="noStrike" dirty="0">
                        <a:latin typeface="Tahoma" pitchFamily="34" charset="0"/>
                        <a:ea typeface="Tahoma" pitchFamily="34" charset="0"/>
                        <a:cs typeface="Tahoma" pitchFamily="34" charset="0"/>
                      </a:endParaRPr>
                    </a:p>
                  </a:txBody>
                  <a:tcPr marL="0" marR="0" marT="0" marB="0" anchor="ctr"/>
                </a:tc>
              </a:tr>
              <a:tr h="107950">
                <a:tc>
                  <a:txBody>
                    <a:bodyPr/>
                    <a:lstStyle/>
                    <a:p>
                      <a:pPr algn="l" fontAlgn="b"/>
                      <a:r>
                        <a:rPr lang="es-MX" sz="1100" u="none" strike="noStrike"/>
                        <a:t>Libres - Oriental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Urbana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3.4%</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12.3%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30.2%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48.1%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66.1%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81.0%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96.0%</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dirty="0"/>
                        <a:t>Libres - Oriental</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dirty="0"/>
                        <a:t>Rural</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13.3%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30.1%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47.0%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63.9%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92.2%</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Libres - Oriental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Subtotal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12.8%</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30.1%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47.6%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65.0%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79.6%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94.1%</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Huamantla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Urbana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38.7%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44.5%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56.0%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67.3%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87.7%</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96.8%</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Huamantla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Rural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9.9%</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17.7%</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33.3%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48.8%</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64.3%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77.2%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90.0%</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Huamantla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dirty="0"/>
                        <a:t>Subtotal</a:t>
                      </a:r>
                      <a:endParaRPr lang="es-MX" sz="1100" b="0"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31.6%</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38.0%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50.7%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63.2%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75.4%</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85.5%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95.4%</a:t>
                      </a:r>
                      <a:endParaRPr lang="es-MX" sz="1100" b="0" i="0" u="none" strike="noStrike">
                        <a:latin typeface="Tahoma" pitchFamily="34" charset="0"/>
                        <a:ea typeface="Tahoma" pitchFamily="34" charset="0"/>
                        <a:cs typeface="Tahoma" pitchFamily="34" charset="0"/>
                      </a:endParaRPr>
                    </a:p>
                  </a:txBody>
                  <a:tcPr marL="0" marR="0" marT="0" marB="0" anchor="b"/>
                </a:tc>
              </a:tr>
              <a:tr h="107950">
                <a:tc>
                  <a:txBody>
                    <a:bodyPr/>
                    <a:lstStyle/>
                    <a:p>
                      <a:pPr algn="l" fontAlgn="b"/>
                      <a:r>
                        <a:rPr lang="es-MX" sz="1100" u="none" strike="noStrike"/>
                        <a:t>Perote</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Urbana</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0.0%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9.4%</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28.2%</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47.1%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65.9%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81.5%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97.2%</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Perote</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Rural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0.0%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26.1%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43.5%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61.0%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75.5%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90.0%</a:t>
                      </a:r>
                      <a:endParaRPr lang="es-MX" sz="1100" b="0" i="0" u="none" strike="noStrike">
                        <a:latin typeface="Tahoma" pitchFamily="34" charset="0"/>
                        <a:ea typeface="Tahoma" pitchFamily="34" charset="0"/>
                        <a:cs typeface="Tahoma" pitchFamily="34" charset="0"/>
                      </a:endParaRPr>
                    </a:p>
                  </a:txBody>
                  <a:tcPr marL="0" marR="0" marT="0" marB="0" anchor="b"/>
                </a:tc>
              </a:tr>
              <a:tr h="114300">
                <a:tc>
                  <a:txBody>
                    <a:bodyPr/>
                    <a:lstStyle/>
                    <a:p>
                      <a:pPr algn="l" fontAlgn="b"/>
                      <a:r>
                        <a:rPr lang="es-MX" sz="1100" u="none" strike="noStrike"/>
                        <a:t>Perote</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l" fontAlgn="b"/>
                      <a:r>
                        <a:rPr lang="es-MX" sz="1100" u="none" strike="noStrike"/>
                        <a:t>Subtotal</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0.0%</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9.1%</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27.3%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45.5%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63.7%</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78.9%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94.1%</a:t>
                      </a:r>
                      <a:endParaRPr lang="es-MX" sz="1100" b="0" i="0" u="none" strike="noStrike">
                        <a:latin typeface="Tahoma" pitchFamily="34" charset="0"/>
                        <a:ea typeface="Tahoma" pitchFamily="34" charset="0"/>
                        <a:cs typeface="Tahoma" pitchFamily="34" charset="0"/>
                      </a:endParaRPr>
                    </a:p>
                  </a:txBody>
                  <a:tcPr marL="0" marR="0" marT="0" marB="0" anchor="b"/>
                </a:tc>
              </a:tr>
              <a:tr h="114300">
                <a:tc gridSpan="2">
                  <a:txBody>
                    <a:bodyPr/>
                    <a:lstStyle/>
                    <a:p>
                      <a:pPr algn="ctr" fontAlgn="b"/>
                      <a:r>
                        <a:rPr lang="es-MX" sz="1100" u="none" strike="noStrike" dirty="0"/>
                        <a:t>Total</a:t>
                      </a:r>
                      <a:endParaRPr lang="es-MX" sz="1100" b="0" i="0" u="none" strike="noStrike" dirty="0">
                        <a:latin typeface="Tahoma" pitchFamily="34" charset="0"/>
                        <a:ea typeface="Tahoma" pitchFamily="34" charset="0"/>
                        <a:cs typeface="Tahoma" pitchFamily="34" charset="0"/>
                      </a:endParaRPr>
                    </a:p>
                  </a:txBody>
                  <a:tcPr marL="0" marR="0" marT="0" marB="0" anchor="b"/>
                </a:tc>
                <a:tc hMerge="1">
                  <a:txBody>
                    <a:bodyPr/>
                    <a:lstStyle/>
                    <a:p>
                      <a:endParaRPr lang="es-MX"/>
                    </a:p>
                  </a:txBody>
                  <a:tcPr/>
                </a:tc>
                <a:tc>
                  <a:txBody>
                    <a:bodyPr/>
                    <a:lstStyle/>
                    <a:p>
                      <a:pPr algn="ctr" fontAlgn="b"/>
                      <a:r>
                        <a:rPr lang="es-MX" sz="1100" u="none" strike="noStrike"/>
                        <a:t>9.5%</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17.8%</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34.4%</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50.9%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67.3%</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a:t>80.9%</a:t>
                      </a:r>
                      <a:endParaRPr lang="es-MX" sz="1100" b="0"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100" u="none" strike="noStrike" dirty="0"/>
                        <a:t>94.5%</a:t>
                      </a:r>
                      <a:endParaRPr lang="es-MX" sz="1100" b="0" i="0" u="none" strike="noStrike" dirty="0">
                        <a:latin typeface="Tahoma" pitchFamily="34" charset="0"/>
                        <a:ea typeface="Tahoma" pitchFamily="34" charset="0"/>
                        <a:cs typeface="Tahoma" pitchFamily="34" charset="0"/>
                      </a:endParaRPr>
                    </a:p>
                  </a:txBody>
                  <a:tcPr marL="0" marR="0" marT="0" marB="0" anchor="b"/>
                </a:tc>
              </a:tr>
            </a:tbl>
          </a:graphicData>
        </a:graphic>
      </p:graphicFrame>
      <p:sp>
        <p:nvSpPr>
          <p:cNvPr id="3" name="2 CuadroTexto"/>
          <p:cNvSpPr txBox="1"/>
          <p:nvPr/>
        </p:nvSpPr>
        <p:spPr>
          <a:xfrm rot="16200000">
            <a:off x="-871574" y="1873859"/>
            <a:ext cx="2164886" cy="369332"/>
          </a:xfrm>
          <a:prstGeom prst="rect">
            <a:avLst/>
          </a:prstGeom>
          <a:noFill/>
        </p:spPr>
        <p:txBody>
          <a:bodyPr wrap="square" rtlCol="0">
            <a:spAutoFit/>
          </a:bodyPr>
          <a:lstStyle/>
          <a:p>
            <a:r>
              <a:rPr lang="es-MX" dirty="0" smtClean="0"/>
              <a:t>ALCANTARILLADO</a:t>
            </a:r>
            <a:endParaRPr lang="es-MX" dirty="0"/>
          </a:p>
        </p:txBody>
      </p:sp>
      <p:sp>
        <p:nvSpPr>
          <p:cNvPr id="7" name="6 CuadroTexto"/>
          <p:cNvSpPr txBox="1"/>
          <p:nvPr/>
        </p:nvSpPr>
        <p:spPr>
          <a:xfrm rot="16200000">
            <a:off x="-732827" y="5746001"/>
            <a:ext cx="1834983" cy="369332"/>
          </a:xfrm>
          <a:prstGeom prst="rect">
            <a:avLst/>
          </a:prstGeom>
          <a:noFill/>
        </p:spPr>
        <p:txBody>
          <a:bodyPr wrap="square" rtlCol="0">
            <a:spAutoFit/>
          </a:bodyPr>
          <a:lstStyle/>
          <a:p>
            <a:pPr algn="ctr"/>
            <a:r>
              <a:rPr lang="es-MX" dirty="0" smtClean="0"/>
              <a:t>SANEAMIENTO</a:t>
            </a:r>
            <a:endParaRPr lang="es-MX" dirty="0"/>
          </a:p>
        </p:txBody>
      </p:sp>
      <p:sp>
        <p:nvSpPr>
          <p:cNvPr id="8" name="7 CuadroTexto"/>
          <p:cNvSpPr txBox="1"/>
          <p:nvPr/>
        </p:nvSpPr>
        <p:spPr>
          <a:xfrm rot="16200000">
            <a:off x="-732827" y="3895373"/>
            <a:ext cx="1834983" cy="276999"/>
          </a:xfrm>
          <a:prstGeom prst="rect">
            <a:avLst/>
          </a:prstGeom>
          <a:noFill/>
        </p:spPr>
        <p:txBody>
          <a:bodyPr wrap="square" rtlCol="0">
            <a:spAutoFit/>
          </a:bodyPr>
          <a:lstStyle/>
          <a:p>
            <a:pPr algn="ctr"/>
            <a:r>
              <a:rPr lang="es-MX" sz="1200" dirty="0" smtClean="0"/>
              <a:t>GASTO PRODUCIDO (l/s)</a:t>
            </a:r>
            <a:endParaRPr lang="es-MX" sz="1200" dirty="0"/>
          </a:p>
        </p:txBody>
      </p:sp>
    </p:spTree>
    <p:extLst>
      <p:ext uri="{BB962C8B-B14F-4D97-AF65-F5344CB8AC3E}">
        <p14:creationId xmlns:p14="http://schemas.microsoft.com/office/powerpoint/2010/main" xmlns="" val="552191982"/>
      </p:ext>
    </p:extLst>
  </p:cSld>
  <p:clrMapOvr>
    <a:masterClrMapping/>
  </p:clrMapOvr>
  <p:transition spd="med">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43000"/>
          </a:xfrm>
        </p:spPr>
        <p:txBody>
          <a:bodyPr>
            <a:normAutofit fontScale="90000"/>
          </a:bodyPr>
          <a:lstStyle/>
          <a:p>
            <a:pPr algn="ctr"/>
            <a:r>
              <a:rPr lang="es-MX" dirty="0" smtClean="0"/>
              <a:t>Aumentar la cobertura de alcantarillado y saneamiento</a:t>
            </a:r>
            <a:endParaRPr lang="es-MX" dirty="0"/>
          </a:p>
        </p:txBody>
      </p:sp>
      <p:sp>
        <p:nvSpPr>
          <p:cNvPr id="7" name="6 CuadroTexto"/>
          <p:cNvSpPr txBox="1"/>
          <p:nvPr/>
        </p:nvSpPr>
        <p:spPr>
          <a:xfrm>
            <a:off x="0" y="980728"/>
            <a:ext cx="1907704" cy="5940088"/>
          </a:xfrm>
          <a:prstGeom prst="rect">
            <a:avLst/>
          </a:prstGeom>
          <a:noFill/>
        </p:spPr>
        <p:txBody>
          <a:bodyPr wrap="square" rtlCol="0">
            <a:spAutoFit/>
          </a:bodyPr>
          <a:lstStyle/>
          <a:p>
            <a:r>
              <a:rPr lang="es-MX" sz="1900" dirty="0" smtClean="0"/>
              <a:t>La propuesta para alcanzar la meta al año 2040 de saneamiento considera que 529 localidades se construirán letrinas ventiladas,  en 212 localidades se construirán tanques sépticos con pozo de absorción y en 217 localidades se construirán sistemas de tratamiento</a:t>
            </a:r>
            <a:endParaRPr lang="es-MX" sz="1900" dirty="0"/>
          </a:p>
        </p:txBody>
      </p:sp>
      <p:pic>
        <p:nvPicPr>
          <p:cNvPr id="5" name="4 Imagen" descr="hlop_ptar_propuesta.gif"/>
          <p:cNvPicPr>
            <a:picLocks noChangeAspect="1"/>
          </p:cNvPicPr>
          <p:nvPr/>
        </p:nvPicPr>
        <p:blipFill>
          <a:blip r:embed="rId2" cstate="print"/>
          <a:stretch>
            <a:fillRect/>
          </a:stretch>
        </p:blipFill>
        <p:spPr>
          <a:xfrm>
            <a:off x="1835696" y="1142308"/>
            <a:ext cx="7245842" cy="5599060"/>
          </a:xfrm>
          <a:prstGeom prst="rect">
            <a:avLst/>
          </a:prstGeom>
        </p:spPr>
      </p:pic>
    </p:spTree>
    <p:extLst>
      <p:ext uri="{BB962C8B-B14F-4D97-AF65-F5344CB8AC3E}">
        <p14:creationId xmlns:p14="http://schemas.microsoft.com/office/powerpoint/2010/main" xmlns="" val="621413581"/>
      </p:ext>
    </p:extLst>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53752"/>
            <a:ext cx="9144000" cy="1143000"/>
          </a:xfrm>
        </p:spPr>
        <p:txBody>
          <a:bodyPr>
            <a:normAutofit fontScale="90000"/>
          </a:bodyPr>
          <a:lstStyle/>
          <a:p>
            <a:pPr algn="ctr"/>
            <a:r>
              <a:rPr lang="es-MX" dirty="0" smtClean="0"/>
              <a:t>Aumentar la cobertura de alcantarillado y saneamiento</a:t>
            </a:r>
            <a:endParaRPr lang="es-MX" dirty="0"/>
          </a:p>
        </p:txBody>
      </p:sp>
      <p:graphicFrame>
        <p:nvGraphicFramePr>
          <p:cNvPr id="5" name="4 Tabla"/>
          <p:cNvGraphicFramePr>
            <a:graphicFrameLocks noGrp="1"/>
          </p:cNvGraphicFramePr>
          <p:nvPr>
            <p:extLst>
              <p:ext uri="{D42A27DB-BD31-4B8C-83A1-F6EECF244321}">
                <p14:modId xmlns:p14="http://schemas.microsoft.com/office/powerpoint/2010/main" xmlns="" val="3980072838"/>
              </p:ext>
            </p:extLst>
          </p:nvPr>
        </p:nvGraphicFramePr>
        <p:xfrm>
          <a:off x="71406" y="1285860"/>
          <a:ext cx="8929685" cy="2694951"/>
        </p:xfrm>
        <a:graphic>
          <a:graphicData uri="http://schemas.openxmlformats.org/drawingml/2006/table">
            <a:tbl>
              <a:tblPr>
                <a:tableStyleId>{35758FB7-9AC5-4552-8A53-C91805E547FA}</a:tableStyleId>
              </a:tblPr>
              <a:tblGrid>
                <a:gridCol w="959391"/>
                <a:gridCol w="829528"/>
                <a:gridCol w="1089254"/>
                <a:gridCol w="938186"/>
                <a:gridCol w="1058444"/>
                <a:gridCol w="1058444"/>
                <a:gridCol w="1058444"/>
                <a:gridCol w="968997"/>
                <a:gridCol w="968997"/>
              </a:tblGrid>
              <a:tr h="313509">
                <a:tc>
                  <a:txBody>
                    <a:bodyPr/>
                    <a:lstStyle/>
                    <a:p>
                      <a:pPr algn="ctr" fontAlgn="b"/>
                      <a:r>
                        <a:rPr lang="es-MX" sz="1400" u="none" strike="noStrike" dirty="0" smtClean="0"/>
                        <a:t>Acuífero</a:t>
                      </a:r>
                      <a:endParaRPr lang="es-MX" sz="1400" b="0" i="0" u="none" strike="noStrike" dirty="0">
                        <a:latin typeface="Arial"/>
                      </a:endParaRPr>
                    </a:p>
                  </a:txBody>
                  <a:tcPr marL="0" marR="0" marT="0" marB="0" anchor="b"/>
                </a:tc>
                <a:tc>
                  <a:txBody>
                    <a:bodyPr/>
                    <a:lstStyle/>
                    <a:p>
                      <a:pPr algn="ctr" fontAlgn="b"/>
                      <a:r>
                        <a:rPr lang="es-MX" sz="1400" u="none" strike="noStrike" dirty="0"/>
                        <a:t>Tipo de localidad</a:t>
                      </a:r>
                      <a:endParaRPr lang="es-MX" sz="1400" b="0" i="0" u="none" strike="noStrike" dirty="0">
                        <a:latin typeface="Arial"/>
                      </a:endParaRPr>
                    </a:p>
                  </a:txBody>
                  <a:tcPr marL="0" marR="0" marT="0" marB="0" anchor="b"/>
                </a:tc>
                <a:tc>
                  <a:txBody>
                    <a:bodyPr/>
                    <a:lstStyle/>
                    <a:p>
                      <a:pPr algn="ctr" fontAlgn="b"/>
                      <a:r>
                        <a:rPr lang="es-MX" sz="1400" u="none" strike="noStrike" dirty="0"/>
                        <a:t>Total</a:t>
                      </a:r>
                      <a:endParaRPr lang="es-MX" sz="1400" b="0" i="0" u="none" strike="noStrike" dirty="0">
                        <a:latin typeface="Arial"/>
                      </a:endParaRPr>
                    </a:p>
                  </a:txBody>
                  <a:tcPr marL="0" marR="0" marT="0" marB="0" anchor="b"/>
                </a:tc>
                <a:tc>
                  <a:txBody>
                    <a:bodyPr/>
                    <a:lstStyle/>
                    <a:p>
                      <a:pPr algn="ctr" fontAlgn="b"/>
                      <a:r>
                        <a:rPr lang="es-MX" sz="1400" u="none" strike="noStrike" dirty="0"/>
                        <a:t>2012</a:t>
                      </a:r>
                      <a:endParaRPr lang="es-MX" sz="1400" b="0" i="0" u="none" strike="noStrike" dirty="0">
                        <a:latin typeface="Arial"/>
                      </a:endParaRPr>
                    </a:p>
                  </a:txBody>
                  <a:tcPr marL="0" marR="0" marT="0" marB="0" anchor="b"/>
                </a:tc>
                <a:tc>
                  <a:txBody>
                    <a:bodyPr/>
                    <a:lstStyle/>
                    <a:p>
                      <a:pPr algn="ctr" fontAlgn="b"/>
                      <a:r>
                        <a:rPr lang="es-MX" sz="1400" u="none" strike="noStrike" dirty="0"/>
                        <a:t>2018</a:t>
                      </a:r>
                      <a:endParaRPr lang="es-MX" sz="1400" b="0" i="0" u="none" strike="noStrike" dirty="0">
                        <a:latin typeface="Arial"/>
                      </a:endParaRPr>
                    </a:p>
                  </a:txBody>
                  <a:tcPr marL="0" marR="0" marT="0" marB="0" anchor="b"/>
                </a:tc>
                <a:tc>
                  <a:txBody>
                    <a:bodyPr/>
                    <a:lstStyle/>
                    <a:p>
                      <a:pPr algn="ctr" fontAlgn="b"/>
                      <a:r>
                        <a:rPr lang="es-MX" sz="1400" u="none" strike="noStrike" dirty="0"/>
                        <a:t>2024</a:t>
                      </a:r>
                      <a:endParaRPr lang="es-MX" sz="1400" b="0" i="0" u="none" strike="noStrike" dirty="0">
                        <a:latin typeface="Arial"/>
                      </a:endParaRPr>
                    </a:p>
                  </a:txBody>
                  <a:tcPr marL="0" marR="0" marT="0" marB="0" anchor="b"/>
                </a:tc>
                <a:tc>
                  <a:txBody>
                    <a:bodyPr/>
                    <a:lstStyle/>
                    <a:p>
                      <a:pPr algn="ctr" fontAlgn="b"/>
                      <a:r>
                        <a:rPr lang="es-MX" sz="1400" u="none" strike="noStrike" dirty="0"/>
                        <a:t>2030</a:t>
                      </a:r>
                      <a:endParaRPr lang="es-MX" sz="1400" b="0" i="0" u="none" strike="noStrike" dirty="0">
                        <a:latin typeface="Arial"/>
                      </a:endParaRPr>
                    </a:p>
                  </a:txBody>
                  <a:tcPr marL="0" marR="0" marT="0" marB="0" anchor="b"/>
                </a:tc>
                <a:tc>
                  <a:txBody>
                    <a:bodyPr/>
                    <a:lstStyle/>
                    <a:p>
                      <a:pPr algn="ctr" fontAlgn="b"/>
                      <a:r>
                        <a:rPr lang="es-MX" sz="1400" u="none" strike="noStrike"/>
                        <a:t>2035</a:t>
                      </a:r>
                      <a:endParaRPr lang="es-MX" sz="1400" b="0" i="0" u="none" strike="noStrike">
                        <a:latin typeface="Arial"/>
                      </a:endParaRPr>
                    </a:p>
                  </a:txBody>
                  <a:tcPr marL="0" marR="0" marT="0" marB="0" anchor="b"/>
                </a:tc>
                <a:tc>
                  <a:txBody>
                    <a:bodyPr/>
                    <a:lstStyle/>
                    <a:p>
                      <a:pPr algn="ctr" fontAlgn="b"/>
                      <a:r>
                        <a:rPr lang="es-MX" sz="1400" u="none" strike="noStrike"/>
                        <a:t>2040</a:t>
                      </a:r>
                      <a:endParaRPr lang="es-MX" sz="1400" b="0" i="0" u="none" strike="noStrike">
                        <a:latin typeface="Arial"/>
                      </a:endParaRPr>
                    </a:p>
                  </a:txBody>
                  <a:tcPr marL="0" marR="0" marT="0" marB="0" anchor="b"/>
                </a:tc>
              </a:tr>
              <a:tr h="228319">
                <a:tc>
                  <a:txBody>
                    <a:bodyPr/>
                    <a:lstStyle/>
                    <a:p>
                      <a:pPr algn="ctr" fontAlgn="b"/>
                      <a:r>
                        <a:rPr lang="es-MX" sz="1400" u="none" strike="noStrike" dirty="0" smtClean="0"/>
                        <a:t> Libres </a:t>
                      </a:r>
                      <a:endParaRPr lang="es-MX" sz="1400" b="0" i="0" u="none" strike="noStrike" dirty="0">
                        <a:latin typeface="Arial"/>
                      </a:endParaRPr>
                    </a:p>
                  </a:txBody>
                  <a:tcPr marL="0" marR="0" marT="0" marB="0" anchor="b"/>
                </a:tc>
                <a:tc>
                  <a:txBody>
                    <a:bodyPr/>
                    <a:lstStyle/>
                    <a:p>
                      <a:pPr algn="ctr" fontAlgn="b"/>
                      <a:r>
                        <a:rPr lang="es-MX" sz="1400" u="none" strike="noStrike" dirty="0" smtClean="0"/>
                        <a:t> Urbana</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a:t>
                      </a:r>
                      <a:r>
                        <a:rPr lang="es-MX" sz="1400" u="none" strike="noStrike" baseline="0" dirty="0" smtClean="0"/>
                        <a:t> </a:t>
                      </a:r>
                      <a:r>
                        <a:rPr lang="es-MX" sz="1400" u="none" strike="noStrike" dirty="0" smtClean="0"/>
                        <a:t>89,966.6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$2,382.8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$28,607.3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24,087.2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15,158.4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15,215.7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4,515.3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Libres</a:t>
                      </a:r>
                      <a:endParaRPr lang="es-MX" sz="1400" b="0" i="0" u="none" strike="noStrike" dirty="0">
                        <a:latin typeface="Arial"/>
                      </a:endParaRPr>
                    </a:p>
                  </a:txBody>
                  <a:tcPr marL="0" marR="0" marT="0" marB="0" anchor="b"/>
                </a:tc>
                <a:tc>
                  <a:txBody>
                    <a:bodyPr/>
                    <a:lstStyle/>
                    <a:p>
                      <a:pPr algn="ctr" fontAlgn="b"/>
                      <a:r>
                        <a:rPr lang="es-MX" sz="1400" u="none" strike="noStrike" dirty="0" smtClean="0"/>
                        <a:t> Rural</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203,868.3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a:t>
                      </a:r>
                      <a:r>
                        <a:rPr lang="es-MX" sz="1400" u="none" strike="noStrike" baseline="0" dirty="0" smtClean="0"/>
                        <a:t> </a:t>
                      </a:r>
                      <a:r>
                        <a:rPr lang="es-MX" sz="1400" u="none" strike="noStrike" dirty="0" smtClean="0"/>
                        <a:t>7,059.1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32,475.8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78,491.0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68,643.6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12,050.7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5,148.0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Libres</a:t>
                      </a:r>
                      <a:endParaRPr lang="es-MX" sz="1400" b="0" i="0" u="none" strike="noStrike" dirty="0">
                        <a:latin typeface="Arial"/>
                      </a:endParaRPr>
                    </a:p>
                  </a:txBody>
                  <a:tcPr marL="0" marR="0" marT="0" marB="0" anchor="b"/>
                </a:tc>
                <a:tc>
                  <a:txBody>
                    <a:bodyPr/>
                    <a:lstStyle/>
                    <a:p>
                      <a:pPr algn="ctr" fontAlgn="b"/>
                      <a:r>
                        <a:rPr lang="es-MX" sz="1400" u="none" strike="noStrike" dirty="0" smtClean="0"/>
                        <a:t> Subtotal</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293,834.9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9,441.9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$ 61,083.1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a:t>
                      </a:r>
                      <a:r>
                        <a:rPr lang="es-MX" sz="1400" u="none" strike="noStrike" baseline="0" dirty="0" smtClean="0"/>
                        <a:t> </a:t>
                      </a:r>
                      <a:r>
                        <a:rPr lang="es-MX" sz="1400" u="none" strike="noStrike" dirty="0" smtClean="0"/>
                        <a:t>102,578.2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a:t>
                      </a:r>
                      <a:r>
                        <a:rPr lang="es-MX" sz="1400" u="none" strike="noStrike" baseline="0" dirty="0" smtClean="0"/>
                        <a:t> </a:t>
                      </a:r>
                      <a:r>
                        <a:rPr lang="es-MX" sz="1400" u="none" strike="noStrike" dirty="0" smtClean="0"/>
                        <a:t>83,802.0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27,266.4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$ 9,663.3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Huamantla</a:t>
                      </a:r>
                      <a:endParaRPr lang="es-MX" sz="1400" b="0" i="0" u="none" strike="noStrike" dirty="0">
                        <a:latin typeface="Arial"/>
                      </a:endParaRPr>
                    </a:p>
                  </a:txBody>
                  <a:tcPr marL="0" marR="0" marT="0" marB="0" anchor="b"/>
                </a:tc>
                <a:tc>
                  <a:txBody>
                    <a:bodyPr/>
                    <a:lstStyle/>
                    <a:p>
                      <a:pPr algn="ctr" fontAlgn="b"/>
                      <a:r>
                        <a:rPr lang="es-MX" sz="1400" u="none" strike="noStrike" dirty="0" smtClean="0"/>
                        <a:t> Urbana</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19,447.9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1,449.6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6,248.1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4,052.5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5,094.8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2,602.9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      </a:t>
                      </a:r>
                      <a:r>
                        <a:rPr lang="es-MX" sz="1400" u="none" strike="noStrike" dirty="0"/>
                        <a:t>-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Huamantla</a:t>
                      </a:r>
                      <a:endParaRPr lang="es-MX" sz="1400" b="0" i="0" u="none" strike="noStrike" dirty="0">
                        <a:latin typeface="Arial"/>
                      </a:endParaRPr>
                    </a:p>
                  </a:txBody>
                  <a:tcPr marL="0" marR="0" marT="0" marB="0" anchor="b"/>
                </a:tc>
                <a:tc>
                  <a:txBody>
                    <a:bodyPr/>
                    <a:lstStyle/>
                    <a:p>
                      <a:pPr algn="ctr" fontAlgn="b"/>
                      <a:r>
                        <a:rPr lang="es-MX" sz="1400" u="none" strike="noStrike" dirty="0" smtClean="0"/>
                        <a:t> Rural</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35,511.5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919.5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2,879.7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14,335.3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12,096.4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3,820.3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1,460.2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Huamantla</a:t>
                      </a:r>
                      <a:endParaRPr lang="es-MX" sz="1400" b="0" i="0" u="none" strike="noStrike" dirty="0">
                        <a:latin typeface="Arial"/>
                      </a:endParaRPr>
                    </a:p>
                  </a:txBody>
                  <a:tcPr marL="0" marR="0" marT="0" marB="0" anchor="b"/>
                </a:tc>
                <a:tc>
                  <a:txBody>
                    <a:bodyPr/>
                    <a:lstStyle/>
                    <a:p>
                      <a:pPr algn="ctr" fontAlgn="b"/>
                      <a:r>
                        <a:rPr lang="es-MX" sz="1400" u="none" strike="noStrike" dirty="0" smtClean="0"/>
                        <a:t> Subtotal</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54,959.4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2,369.1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9,127.9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18,387.8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17,191.2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6,423.2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1,460.2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Perote</a:t>
                      </a:r>
                      <a:endParaRPr lang="es-MX" sz="1400" b="0" i="0" u="none" strike="noStrike" dirty="0">
                        <a:latin typeface="Arial"/>
                      </a:endParaRPr>
                    </a:p>
                  </a:txBody>
                  <a:tcPr marL="0" marR="0" marT="0" marB="0" anchor="b"/>
                </a:tc>
                <a:tc>
                  <a:txBody>
                    <a:bodyPr/>
                    <a:lstStyle/>
                    <a:p>
                      <a:pPr algn="ctr" fontAlgn="b"/>
                      <a:r>
                        <a:rPr lang="es-MX" sz="1400" u="none" strike="noStrike" dirty="0" smtClean="0"/>
                        <a:t> Urbana</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66,278.1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2,694.0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26,930.4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4,896.7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16,933.0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12,691.4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2,132.6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Perote</a:t>
                      </a:r>
                      <a:endParaRPr lang="es-MX" sz="1400" b="0" i="0" u="none" strike="noStrike" dirty="0">
                        <a:latin typeface="Arial"/>
                      </a:endParaRPr>
                    </a:p>
                  </a:txBody>
                  <a:tcPr marL="0" marR="0" marT="0" marB="0" anchor="b"/>
                </a:tc>
                <a:tc>
                  <a:txBody>
                    <a:bodyPr/>
                    <a:lstStyle/>
                    <a:p>
                      <a:pPr algn="ctr" fontAlgn="b"/>
                      <a:r>
                        <a:rPr lang="es-MX" sz="1400" u="none" strike="noStrike" dirty="0" smtClean="0"/>
                        <a:t> Rural</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88,191.4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1,933.4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14,844.1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28,016.9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36,286.1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5,572.7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1,538.3 </a:t>
                      </a:r>
                      <a:endParaRPr lang="es-MX" sz="1400" b="0" i="0" u="none" strike="noStrike" dirty="0">
                        <a:latin typeface="Arial"/>
                      </a:endParaRPr>
                    </a:p>
                  </a:txBody>
                  <a:tcPr marL="0" marR="0" marT="0" marB="0" anchor="b"/>
                </a:tc>
              </a:tr>
              <a:tr h="228319">
                <a:tc>
                  <a:txBody>
                    <a:bodyPr/>
                    <a:lstStyle/>
                    <a:p>
                      <a:pPr algn="ctr" fontAlgn="b"/>
                      <a:r>
                        <a:rPr lang="es-MX" sz="1400" u="none" strike="noStrike" dirty="0" smtClean="0"/>
                        <a:t> Perote</a:t>
                      </a:r>
                      <a:endParaRPr lang="es-MX" sz="1400" b="0" i="0" u="none" strike="noStrike" dirty="0">
                        <a:latin typeface="Arial"/>
                      </a:endParaRPr>
                    </a:p>
                  </a:txBody>
                  <a:tcPr marL="0" marR="0" marT="0" marB="0" anchor="b"/>
                </a:tc>
                <a:tc>
                  <a:txBody>
                    <a:bodyPr/>
                    <a:lstStyle/>
                    <a:p>
                      <a:pPr algn="ctr" fontAlgn="b"/>
                      <a:r>
                        <a:rPr lang="es-MX" sz="1400" u="none" strike="noStrike" dirty="0" smtClean="0"/>
                        <a:t> Subtotal</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$154,469.5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4,627.4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41,774.5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32,913.5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53,219.1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a:t>
                      </a:r>
                      <a:r>
                        <a:rPr lang="es-MX" sz="1400" u="none" strike="noStrike" baseline="0" dirty="0" smtClean="0"/>
                        <a:t> </a:t>
                      </a:r>
                      <a:r>
                        <a:rPr lang="es-MX" sz="1400" u="none" strike="noStrike" dirty="0" smtClean="0"/>
                        <a:t>18,264.0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3,670.9 </a:t>
                      </a:r>
                      <a:endParaRPr lang="es-MX" sz="1400" b="0" i="0" u="none" strike="noStrike" dirty="0">
                        <a:latin typeface="Arial"/>
                      </a:endParaRPr>
                    </a:p>
                  </a:txBody>
                  <a:tcPr marL="0" marR="0" marT="0" marB="0" anchor="b"/>
                </a:tc>
              </a:tr>
              <a:tr h="203385">
                <a:tc>
                  <a:txBody>
                    <a:bodyPr/>
                    <a:lstStyle/>
                    <a:p>
                      <a:pPr algn="ctr" fontAlgn="b"/>
                      <a:r>
                        <a:rPr lang="es-MX" sz="1400" u="none" strike="noStrike" dirty="0" smtClean="0"/>
                        <a:t> Total</a:t>
                      </a:r>
                      <a:endParaRPr lang="es-MX" sz="1400" b="0" i="0" u="none" strike="noStrike" dirty="0">
                        <a:latin typeface="Arial"/>
                      </a:endParaRPr>
                    </a:p>
                  </a:txBody>
                  <a:tcPr marL="0" marR="0" marT="0" marB="0" anchor="b"/>
                </a:tc>
                <a:tc>
                  <a:txBody>
                    <a:bodyPr/>
                    <a:lstStyle/>
                    <a:p>
                      <a:pPr algn="ctr" fontAlgn="b"/>
                      <a:r>
                        <a:rPr lang="es-MX" sz="1400" u="none" strike="noStrike"/>
                        <a:t> </a:t>
                      </a:r>
                      <a:endParaRPr lang="es-MX" sz="1400" b="0" i="0" u="none" strike="noStrike">
                        <a:latin typeface="Arial"/>
                      </a:endParaRPr>
                    </a:p>
                  </a:txBody>
                  <a:tcPr marL="0" marR="0" marT="0" marB="0" anchor="b"/>
                </a:tc>
                <a:tc>
                  <a:txBody>
                    <a:bodyPr/>
                    <a:lstStyle/>
                    <a:p>
                      <a:pPr algn="ctr" fontAlgn="b"/>
                      <a:r>
                        <a:rPr lang="es-MX" sz="1400" u="none" strike="noStrike" dirty="0"/>
                        <a:t> </a:t>
                      </a:r>
                      <a:r>
                        <a:rPr lang="es-MX" sz="1400" u="none" strike="noStrike" dirty="0" smtClean="0"/>
                        <a:t>$503,263.79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$16,438.35 </a:t>
                      </a:r>
                      <a:endParaRPr lang="es-MX" sz="1400" b="0" i="0" u="none" strike="noStrike" dirty="0">
                        <a:latin typeface="Arial"/>
                      </a:endParaRPr>
                    </a:p>
                  </a:txBody>
                  <a:tcPr marL="0" marR="0" marT="0" marB="0" anchor="b"/>
                </a:tc>
                <a:tc>
                  <a:txBody>
                    <a:bodyPr/>
                    <a:lstStyle/>
                    <a:p>
                      <a:pPr algn="ctr" fontAlgn="b"/>
                      <a:r>
                        <a:rPr lang="es-MX" sz="1400" u="none" strike="noStrike" dirty="0"/>
                        <a:t> $ </a:t>
                      </a:r>
                      <a:r>
                        <a:rPr lang="es-MX" sz="1400" u="none" strike="noStrike" dirty="0" smtClean="0"/>
                        <a:t>11,985.53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$153,879.54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$154,212.37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$51,953.61 </a:t>
                      </a:r>
                      <a:endParaRPr lang="es-MX" sz="1400" b="0" i="0" u="none" strike="noStrike" dirty="0">
                        <a:latin typeface="Arial"/>
                      </a:endParaRPr>
                    </a:p>
                  </a:txBody>
                  <a:tcPr marL="0" marR="0" marT="0" marB="0" anchor="b"/>
                </a:tc>
                <a:tc>
                  <a:txBody>
                    <a:bodyPr/>
                    <a:lstStyle/>
                    <a:p>
                      <a:pPr algn="ctr" fontAlgn="b"/>
                      <a:r>
                        <a:rPr lang="es-MX" sz="1400" u="none" strike="noStrike" dirty="0"/>
                        <a:t> </a:t>
                      </a:r>
                      <a:r>
                        <a:rPr lang="es-MX" sz="1400" u="none" strike="noStrike" dirty="0" smtClean="0"/>
                        <a:t>$14,794.39 </a:t>
                      </a:r>
                      <a:endParaRPr lang="es-MX" sz="1400" b="0" i="0" u="none" strike="noStrike" dirty="0">
                        <a:latin typeface="Arial"/>
                      </a:endParaRPr>
                    </a:p>
                  </a:txBody>
                  <a:tcPr marL="0" marR="0" marT="0" marB="0" anchor="b"/>
                </a:tc>
              </a:tr>
            </a:tbl>
          </a:graphicData>
        </a:graphic>
      </p:graphicFrame>
      <p:graphicFrame>
        <p:nvGraphicFramePr>
          <p:cNvPr id="8" name="4 Gráfico"/>
          <p:cNvGraphicFramePr/>
          <p:nvPr/>
        </p:nvGraphicFramePr>
        <p:xfrm>
          <a:off x="0" y="4357694"/>
          <a:ext cx="5643570" cy="23336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5 Gráfico"/>
          <p:cNvGraphicFramePr/>
          <p:nvPr/>
        </p:nvGraphicFramePr>
        <p:xfrm>
          <a:off x="5500694" y="4357694"/>
          <a:ext cx="3857652" cy="21431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2892252339"/>
      </p:ext>
    </p:extLst>
  </p:cSld>
  <p:clrMapOvr>
    <a:masterClrMapping/>
  </p:clrMapOvr>
  <p:transition spd="med">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340768"/>
          </a:xfrm>
        </p:spPr>
        <p:txBody>
          <a:bodyPr anchor="ctr"/>
          <a:lstStyle/>
          <a:p>
            <a:pPr algn="ctr"/>
            <a:r>
              <a:rPr lang="es-MX" dirty="0" smtClean="0"/>
              <a:t>Inversión Total </a:t>
            </a:r>
            <a:br>
              <a:rPr lang="es-MX" dirty="0" smtClean="0"/>
            </a:br>
            <a:r>
              <a:rPr lang="es-MX" sz="2800" dirty="0" smtClean="0"/>
              <a:t>($miles)</a:t>
            </a:r>
            <a:endParaRPr lang="es-MX" dirty="0"/>
          </a:p>
        </p:txBody>
      </p:sp>
      <p:graphicFrame>
        <p:nvGraphicFramePr>
          <p:cNvPr id="4" name="3 Marcador de contenido"/>
          <p:cNvGraphicFramePr>
            <a:graphicFrameLocks noGrp="1"/>
          </p:cNvGraphicFramePr>
          <p:nvPr>
            <p:ph idx="1"/>
          </p:nvPr>
        </p:nvGraphicFramePr>
        <p:xfrm>
          <a:off x="467544" y="1268759"/>
          <a:ext cx="8352928" cy="2592288"/>
        </p:xfrm>
        <a:graphic>
          <a:graphicData uri="http://schemas.openxmlformats.org/drawingml/2006/table">
            <a:tbl>
              <a:tblPr/>
              <a:tblGrid>
                <a:gridCol w="5063180"/>
                <a:gridCol w="1180089"/>
                <a:gridCol w="1019668"/>
                <a:gridCol w="1089991"/>
              </a:tblGrid>
              <a:tr h="432048">
                <a:tc>
                  <a:txBody>
                    <a:bodyPr/>
                    <a:lstStyle/>
                    <a:p>
                      <a:pPr algn="ctr" fontAlgn="b"/>
                      <a:r>
                        <a:rPr lang="es-MX" sz="1200" b="1" i="0" u="none" strike="noStrike" dirty="0" smtClean="0">
                          <a:solidFill>
                            <a:schemeClr val="bg2"/>
                          </a:solidFill>
                          <a:latin typeface="Arial"/>
                        </a:rPr>
                        <a:t>Línea Estratégica</a:t>
                      </a:r>
                      <a:endParaRPr lang="es-MX" sz="1200" b="1" i="0" u="none" strike="noStrike" dirty="0">
                        <a:solidFill>
                          <a:schemeClr val="bg2"/>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200" b="1" i="0" u="none" strike="noStrike" dirty="0">
                          <a:solidFill>
                            <a:schemeClr val="bg2"/>
                          </a:solidFill>
                          <a:latin typeface="Arial"/>
                        </a:rPr>
                        <a:t>HUAMANTLA</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200" b="1" i="0" u="none" strike="noStrike" dirty="0">
                          <a:solidFill>
                            <a:schemeClr val="bg2"/>
                          </a:solidFill>
                          <a:latin typeface="Arial"/>
                        </a:rPr>
                        <a:t>LIBRES-ORIENTAL</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200" b="1" i="0" u="none" strike="noStrike" dirty="0">
                          <a:solidFill>
                            <a:schemeClr val="bg2"/>
                          </a:solidFill>
                          <a:latin typeface="Arial"/>
                        </a:rPr>
                        <a:t>PEROTE-ZALAYETA</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432048">
                <a:tc>
                  <a:txBody>
                    <a:bodyPr/>
                    <a:lstStyle/>
                    <a:p>
                      <a:pPr algn="l" fontAlgn="b"/>
                      <a:r>
                        <a:rPr lang="es-MX" sz="1200" b="1" i="0" u="none" strike="noStrike" dirty="0">
                          <a:solidFill>
                            <a:schemeClr val="tx1"/>
                          </a:solidFill>
                          <a:latin typeface="Arial"/>
                        </a:rPr>
                        <a:t>Incrementar el acceso y la calidad de los servicios de agua potable, alcantarillado y saneamiento</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MX" sz="1400" b="1" i="0" u="none" strike="noStrike" dirty="0">
                          <a:solidFill>
                            <a:schemeClr val="tx1"/>
                          </a:solidFill>
                          <a:latin typeface="Calibri"/>
                        </a:rPr>
                        <a:t>219,592.87</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MX" sz="1400" b="1" i="0" u="none" strike="noStrike">
                          <a:solidFill>
                            <a:schemeClr val="tx1"/>
                          </a:solidFill>
                          <a:latin typeface="Calibri"/>
                        </a:rPr>
                        <a:t>510,920.51</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MX" sz="1400" b="1" i="0" u="none" strike="noStrike" dirty="0">
                          <a:solidFill>
                            <a:schemeClr val="tx1"/>
                          </a:solidFill>
                          <a:latin typeface="Calibri"/>
                        </a:rPr>
                        <a:t>183,825.18</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32048">
                <a:tc>
                  <a:txBody>
                    <a:bodyPr/>
                    <a:lstStyle/>
                    <a:p>
                      <a:pPr algn="l" fontAlgn="b"/>
                      <a:r>
                        <a:rPr lang="es-MX" sz="1200" b="0" i="0" u="none" strike="noStrike" dirty="0">
                          <a:solidFill>
                            <a:schemeClr val="tx1"/>
                          </a:solidFill>
                          <a:latin typeface="Arial"/>
                        </a:rPr>
                        <a:t>Agua potable</a:t>
                      </a:r>
                    </a:p>
                  </a:txBody>
                  <a:tcPr marL="77965" marR="0" marT="0" marB="0" anchor="ctr">
                    <a:lnL>
                      <a:noFill/>
                    </a:lnL>
                    <a:lnR>
                      <a:noFill/>
                    </a:lnR>
                    <a:lnT w="6350" cap="flat" cmpd="sng" algn="ctr">
                      <a:solidFill>
                        <a:srgbClr val="95B3D7"/>
                      </a:solidFill>
                      <a:prstDash val="solid"/>
                      <a:round/>
                      <a:headEnd type="none" w="med" len="med"/>
                      <a:tailEnd type="none" w="med" len="med"/>
                    </a:lnT>
                    <a:lnB>
                      <a:noFill/>
                    </a:lnB>
                  </a:tcPr>
                </a:tc>
                <a:tc>
                  <a:txBody>
                    <a:bodyPr/>
                    <a:lstStyle/>
                    <a:p>
                      <a:pPr algn="ctr" fontAlgn="b"/>
                      <a:r>
                        <a:rPr lang="es-MX" sz="1200" b="0" i="0" u="none" strike="noStrike" dirty="0">
                          <a:solidFill>
                            <a:schemeClr val="tx1"/>
                          </a:solidFill>
                          <a:latin typeface="Arial"/>
                        </a:rPr>
                        <a:t>                              7,724.22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tcPr>
                </a:tc>
                <a:tc>
                  <a:txBody>
                    <a:bodyPr/>
                    <a:lstStyle/>
                    <a:p>
                      <a:pPr algn="ctr" fontAlgn="b"/>
                      <a:r>
                        <a:rPr lang="es-MX" sz="1200" b="0" i="0" u="none" strike="noStrike" dirty="0">
                          <a:solidFill>
                            <a:schemeClr val="tx1"/>
                          </a:solidFill>
                          <a:latin typeface="Arial"/>
                        </a:rPr>
                        <a:t>                      87,595.69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tcPr>
                </a:tc>
                <a:tc>
                  <a:txBody>
                    <a:bodyPr/>
                    <a:lstStyle/>
                    <a:p>
                      <a:pPr algn="ctr" fontAlgn="b"/>
                      <a:r>
                        <a:rPr lang="es-MX" sz="1200" b="0" i="0" u="none" strike="noStrike">
                          <a:solidFill>
                            <a:schemeClr val="tx1"/>
                          </a:solidFill>
                          <a:latin typeface="Arial"/>
                        </a:rPr>
                        <a:t>                          5,410.65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tcPr>
                </a:tc>
              </a:tr>
              <a:tr h="432048">
                <a:tc>
                  <a:txBody>
                    <a:bodyPr/>
                    <a:lstStyle/>
                    <a:p>
                      <a:pPr algn="l" fontAlgn="b"/>
                      <a:r>
                        <a:rPr lang="es-MX" sz="1200" b="0" i="0" u="none" strike="noStrike" dirty="0">
                          <a:solidFill>
                            <a:schemeClr val="tx1"/>
                          </a:solidFill>
                          <a:latin typeface="Arial"/>
                        </a:rPr>
                        <a:t>Control de descargas contaminantes</a:t>
                      </a:r>
                    </a:p>
                  </a:txBody>
                  <a:tcPr marL="77965" marR="0" marT="0" marB="0" anchor="ctr">
                    <a:lnL>
                      <a:noFill/>
                    </a:lnL>
                    <a:lnR>
                      <a:noFill/>
                    </a:lnR>
                    <a:lnT>
                      <a:noFill/>
                    </a:lnT>
                    <a:lnB>
                      <a:noFill/>
                    </a:lnB>
                  </a:tcPr>
                </a:tc>
                <a:tc>
                  <a:txBody>
                    <a:bodyPr/>
                    <a:lstStyle/>
                    <a:p>
                      <a:pPr algn="ctr" fontAlgn="b"/>
                      <a:r>
                        <a:rPr lang="es-MX" sz="1200" b="0" i="0" u="none" strike="noStrike" dirty="0">
                          <a:solidFill>
                            <a:schemeClr val="tx1"/>
                          </a:solidFill>
                          <a:latin typeface="Arial"/>
                        </a:rPr>
                        <a:t>                              5,000.00 </a:t>
                      </a:r>
                    </a:p>
                  </a:txBody>
                  <a:tcPr marL="0" marR="0" marT="0" marB="0" anchor="ctr">
                    <a:lnL>
                      <a:noFill/>
                    </a:lnL>
                    <a:lnR>
                      <a:noFill/>
                    </a:lnR>
                    <a:lnT>
                      <a:noFill/>
                    </a:lnT>
                    <a:lnB>
                      <a:noFill/>
                    </a:lnB>
                  </a:tcPr>
                </a:tc>
                <a:tc>
                  <a:txBody>
                    <a:bodyPr/>
                    <a:lstStyle/>
                    <a:p>
                      <a:pPr algn="ctr" fontAlgn="b"/>
                      <a:r>
                        <a:rPr lang="es-MX" sz="1200" b="0" i="0" u="none" strike="noStrike" dirty="0">
                          <a:solidFill>
                            <a:schemeClr val="tx1"/>
                          </a:solidFill>
                          <a:latin typeface="Arial"/>
                        </a:rPr>
                        <a:t>                       5,000.00 </a:t>
                      </a:r>
                    </a:p>
                  </a:txBody>
                  <a:tcPr marL="0" marR="0" marT="0" marB="0" anchor="ctr">
                    <a:lnL>
                      <a:noFill/>
                    </a:lnL>
                    <a:lnR>
                      <a:noFill/>
                    </a:lnR>
                    <a:lnT>
                      <a:noFill/>
                    </a:lnT>
                    <a:lnB>
                      <a:noFill/>
                    </a:lnB>
                  </a:tcPr>
                </a:tc>
                <a:tc>
                  <a:txBody>
                    <a:bodyPr/>
                    <a:lstStyle/>
                    <a:p>
                      <a:pPr algn="ctr" fontAlgn="b"/>
                      <a:r>
                        <a:rPr lang="es-MX" sz="1200" b="0" i="0" u="none" strike="noStrike">
                          <a:solidFill>
                            <a:schemeClr val="tx1"/>
                          </a:solidFill>
                          <a:latin typeface="Arial"/>
                        </a:rPr>
                        <a:t>                          5,000.00 </a:t>
                      </a:r>
                    </a:p>
                  </a:txBody>
                  <a:tcPr marL="0" marR="0" marT="0" marB="0" anchor="ctr">
                    <a:lnL>
                      <a:noFill/>
                    </a:lnL>
                    <a:lnR>
                      <a:noFill/>
                    </a:lnR>
                    <a:lnT>
                      <a:noFill/>
                    </a:lnT>
                    <a:lnB>
                      <a:noFill/>
                    </a:lnB>
                  </a:tcPr>
                </a:tc>
              </a:tr>
              <a:tr h="432048">
                <a:tc>
                  <a:txBody>
                    <a:bodyPr/>
                    <a:lstStyle/>
                    <a:p>
                      <a:pPr algn="l" fontAlgn="b"/>
                      <a:r>
                        <a:rPr lang="es-MX" sz="1200" b="0" i="0" u="none" strike="noStrike" dirty="0">
                          <a:solidFill>
                            <a:schemeClr val="tx1"/>
                          </a:solidFill>
                          <a:latin typeface="Arial"/>
                        </a:rPr>
                        <a:t>Incremento en cobertura y mantenimiento en sistemas de alcantarillado</a:t>
                      </a:r>
                    </a:p>
                  </a:txBody>
                  <a:tcPr marL="77965" marR="0" marT="0" marB="0" anchor="ctr">
                    <a:lnL>
                      <a:noFill/>
                    </a:lnL>
                    <a:lnR>
                      <a:noFill/>
                    </a:lnR>
                    <a:lnT>
                      <a:noFill/>
                    </a:lnT>
                    <a:lnB>
                      <a:noFill/>
                    </a:lnB>
                  </a:tcPr>
                </a:tc>
                <a:tc>
                  <a:txBody>
                    <a:bodyPr/>
                    <a:lstStyle/>
                    <a:p>
                      <a:pPr algn="ctr" fontAlgn="b"/>
                      <a:r>
                        <a:rPr lang="es-MX" sz="1200" b="0" i="0" u="none" strike="noStrike" dirty="0">
                          <a:solidFill>
                            <a:schemeClr val="tx1"/>
                          </a:solidFill>
                          <a:latin typeface="Arial"/>
                        </a:rPr>
                        <a:t>                            </a:t>
                      </a:r>
                      <a:r>
                        <a:rPr lang="es-MX" sz="1200" b="0" i="0" u="none" strike="noStrike" dirty="0" smtClean="0">
                          <a:solidFill>
                            <a:schemeClr val="tx1"/>
                          </a:solidFill>
                          <a:latin typeface="Arial"/>
                        </a:rPr>
                        <a:t>206,868.65 </a:t>
                      </a:r>
                      <a:endParaRPr lang="es-MX" sz="1200" b="0" i="0" u="none" strike="noStrike" dirty="0">
                        <a:solidFill>
                          <a:schemeClr val="tx1"/>
                        </a:solidFill>
                        <a:latin typeface="Arial"/>
                      </a:endParaRPr>
                    </a:p>
                  </a:txBody>
                  <a:tcPr marL="0" marR="0" marT="0" marB="0" anchor="ctr">
                    <a:lnL>
                      <a:noFill/>
                    </a:lnL>
                    <a:lnR>
                      <a:noFill/>
                    </a:lnR>
                    <a:lnT>
                      <a:noFill/>
                    </a:lnT>
                    <a:lnB>
                      <a:noFill/>
                    </a:lnB>
                  </a:tcPr>
                </a:tc>
                <a:tc>
                  <a:txBody>
                    <a:bodyPr/>
                    <a:lstStyle/>
                    <a:p>
                      <a:pPr algn="ctr" fontAlgn="b"/>
                      <a:r>
                        <a:rPr lang="es-MX" sz="1200" b="0" i="0" u="none" strike="noStrike" dirty="0">
                          <a:solidFill>
                            <a:schemeClr val="tx1"/>
                          </a:solidFill>
                          <a:latin typeface="Arial"/>
                        </a:rPr>
                        <a:t>                    </a:t>
                      </a:r>
                      <a:r>
                        <a:rPr lang="es-MX" sz="1200" b="0" i="0" u="none" strike="noStrike" dirty="0" smtClean="0">
                          <a:solidFill>
                            <a:schemeClr val="tx1"/>
                          </a:solidFill>
                          <a:latin typeface="Arial"/>
                        </a:rPr>
                        <a:t>370,324.82 </a:t>
                      </a:r>
                      <a:endParaRPr lang="es-MX" sz="1200" b="0" i="0" u="none" strike="noStrike" dirty="0">
                        <a:solidFill>
                          <a:schemeClr val="tx1"/>
                        </a:solidFill>
                        <a:latin typeface="Arial"/>
                      </a:endParaRPr>
                    </a:p>
                  </a:txBody>
                  <a:tcPr marL="0" marR="0" marT="0" marB="0" anchor="ctr">
                    <a:lnL>
                      <a:noFill/>
                    </a:lnL>
                    <a:lnR>
                      <a:noFill/>
                    </a:lnR>
                    <a:lnT>
                      <a:noFill/>
                    </a:lnT>
                    <a:lnB>
                      <a:noFill/>
                    </a:lnB>
                  </a:tcPr>
                </a:tc>
                <a:tc>
                  <a:txBody>
                    <a:bodyPr/>
                    <a:lstStyle/>
                    <a:p>
                      <a:pPr algn="ctr" fontAlgn="b"/>
                      <a:r>
                        <a:rPr lang="es-MX" sz="1200" b="0" i="0" u="none" strike="noStrike" dirty="0">
                          <a:solidFill>
                            <a:schemeClr val="tx1"/>
                          </a:solidFill>
                          <a:latin typeface="Arial"/>
                        </a:rPr>
                        <a:t>                        </a:t>
                      </a:r>
                      <a:r>
                        <a:rPr lang="es-MX" sz="1200" b="0" i="0" u="none" strike="noStrike" dirty="0" smtClean="0">
                          <a:solidFill>
                            <a:schemeClr val="tx1"/>
                          </a:solidFill>
                          <a:latin typeface="Arial"/>
                        </a:rPr>
                        <a:t>173,414.53 </a:t>
                      </a:r>
                      <a:endParaRPr lang="es-MX" sz="1200" b="0" i="0" u="none" strike="noStrike" dirty="0">
                        <a:solidFill>
                          <a:schemeClr val="tx1"/>
                        </a:solidFill>
                        <a:latin typeface="Arial"/>
                      </a:endParaRPr>
                    </a:p>
                  </a:txBody>
                  <a:tcPr marL="0" marR="0" marT="0" marB="0" anchor="ctr">
                    <a:lnL>
                      <a:noFill/>
                    </a:lnL>
                    <a:lnR>
                      <a:noFill/>
                    </a:lnR>
                    <a:lnT>
                      <a:noFill/>
                    </a:lnT>
                    <a:lnB>
                      <a:noFill/>
                    </a:lnB>
                  </a:tcPr>
                </a:tc>
              </a:tr>
              <a:tr h="432048">
                <a:tc>
                  <a:txBody>
                    <a:bodyPr/>
                    <a:lstStyle/>
                    <a:p>
                      <a:pPr algn="l" fontAlgn="b"/>
                      <a:r>
                        <a:rPr lang="es-MX" sz="1200" b="0" i="0" u="none" strike="noStrike">
                          <a:solidFill>
                            <a:schemeClr val="tx1"/>
                          </a:solidFill>
                          <a:latin typeface="Arial"/>
                        </a:rPr>
                        <a:t>Incremento en sistemas de saneamiento</a:t>
                      </a:r>
                    </a:p>
                  </a:txBody>
                  <a:tcPr marL="77965"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endParaRPr lang="es-MX" sz="1200" b="0" i="0" u="none" strike="noStrike">
                        <a:solidFill>
                          <a:schemeClr val="tx1"/>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200" b="0" i="0" u="none" strike="noStrike" dirty="0">
                          <a:solidFill>
                            <a:schemeClr val="tx1"/>
                          </a:solidFill>
                          <a:latin typeface="Arial"/>
                        </a:rPr>
                        <a:t>                      48,000.00 </a:t>
                      </a: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endParaRPr lang="es-MX" sz="1200" b="0" i="0" u="none" strike="noStrike" dirty="0">
                        <a:solidFill>
                          <a:schemeClr val="tx1"/>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r>
            </a:tbl>
          </a:graphicData>
        </a:graphic>
      </p:graphicFrame>
      <p:graphicFrame>
        <p:nvGraphicFramePr>
          <p:cNvPr id="5" name="4 Tabla"/>
          <p:cNvGraphicFramePr>
            <a:graphicFrameLocks noGrp="1"/>
          </p:cNvGraphicFramePr>
          <p:nvPr/>
        </p:nvGraphicFramePr>
        <p:xfrm>
          <a:off x="467544" y="4149080"/>
          <a:ext cx="8280920" cy="2197178"/>
        </p:xfrm>
        <a:graphic>
          <a:graphicData uri="http://schemas.openxmlformats.org/drawingml/2006/table">
            <a:tbl>
              <a:tblPr/>
              <a:tblGrid>
                <a:gridCol w="4972437"/>
                <a:gridCol w="1081246"/>
                <a:gridCol w="1104985"/>
                <a:gridCol w="1122252"/>
              </a:tblGrid>
              <a:tr h="248068">
                <a:tc>
                  <a:txBody>
                    <a:bodyPr/>
                    <a:lstStyle/>
                    <a:p>
                      <a:pPr algn="ctr" fontAlgn="b"/>
                      <a:r>
                        <a:rPr lang="es-MX" sz="1100" b="1" i="0" u="none" strike="noStrike" dirty="0" smtClean="0">
                          <a:solidFill>
                            <a:srgbClr val="000000"/>
                          </a:solidFill>
                          <a:latin typeface="Arial"/>
                        </a:rPr>
                        <a:t>Línea Estratégica</a:t>
                      </a:r>
                      <a:endParaRPr lang="es-MX" sz="1100" b="1" i="0" u="none" strike="noStrike" dirty="0">
                        <a:solidFill>
                          <a:srgbClr val="000000"/>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smtClean="0">
                          <a:solidFill>
                            <a:srgbClr val="000000"/>
                          </a:solidFill>
                          <a:latin typeface="Arial"/>
                        </a:rPr>
                        <a:t>2011-2012</a:t>
                      </a:r>
                      <a:endParaRPr lang="es-MX" sz="1100" b="1" i="0" u="none" strike="noStrike" dirty="0">
                        <a:solidFill>
                          <a:srgbClr val="000000"/>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smtClean="0">
                          <a:solidFill>
                            <a:srgbClr val="000000"/>
                          </a:solidFill>
                          <a:latin typeface="Arial"/>
                        </a:rPr>
                        <a:t>2013-2018</a:t>
                      </a:r>
                      <a:endParaRPr lang="es-MX" sz="1100" b="1" i="0" u="none" strike="noStrike" dirty="0">
                        <a:solidFill>
                          <a:srgbClr val="000000"/>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100" b="1" i="0" u="none" strike="noStrike" dirty="0" smtClean="0">
                          <a:solidFill>
                            <a:srgbClr val="000000"/>
                          </a:solidFill>
                          <a:latin typeface="Arial"/>
                        </a:rPr>
                        <a:t>2019-2040</a:t>
                      </a:r>
                      <a:endParaRPr lang="es-MX" sz="1100" b="1" i="0" u="none" strike="noStrike" dirty="0">
                        <a:solidFill>
                          <a:srgbClr val="000000"/>
                        </a:solidFill>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389822">
                <a:tc>
                  <a:txBody>
                    <a:bodyPr/>
                    <a:lstStyle/>
                    <a:p>
                      <a:pPr algn="l" fontAlgn="b"/>
                      <a:r>
                        <a:rPr lang="es-MX" sz="1100" b="1" i="0" u="none" strike="noStrike" dirty="0">
                          <a:solidFill>
                            <a:schemeClr val="tx1"/>
                          </a:solidFill>
                          <a:latin typeface="Arial"/>
                        </a:rPr>
                        <a:t>Incrementar el acceso y la calidad de los servicios de agua potable, alcantarillado y saneamiento</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MX" sz="1100" b="1" i="0" u="none" strike="noStrike" dirty="0">
                          <a:solidFill>
                            <a:schemeClr val="tx1"/>
                          </a:solidFill>
                          <a:latin typeface="Arial"/>
                        </a:rPr>
                        <a:t>                       200,227.30 </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MX" sz="1100" b="1" i="0" u="none" strike="noStrike" dirty="0">
                          <a:solidFill>
                            <a:schemeClr val="tx1"/>
                          </a:solidFill>
                          <a:latin typeface="Arial"/>
                        </a:rPr>
                        <a:t>                        333,796.10 </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MX" sz="1100" b="1" i="0" u="none" strike="noStrike" dirty="0">
                          <a:solidFill>
                            <a:schemeClr val="tx1"/>
                          </a:solidFill>
                          <a:latin typeface="Arial"/>
                        </a:rPr>
                        <a:t>                         380,315.45 </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89822">
                <a:tc>
                  <a:txBody>
                    <a:bodyPr/>
                    <a:lstStyle/>
                    <a:p>
                      <a:pPr algn="l" fontAlgn="b"/>
                      <a:r>
                        <a:rPr lang="es-MX" sz="1100" b="1" i="0" u="none" strike="noStrike" dirty="0">
                          <a:solidFill>
                            <a:schemeClr val="tx1"/>
                          </a:solidFill>
                          <a:latin typeface="Arial"/>
                        </a:rPr>
                        <a:t>Agua potable</a:t>
                      </a:r>
                    </a:p>
                  </a:txBody>
                  <a:tcPr marL="57210" marR="0" marT="0" marB="0" anchor="ctr">
                    <a:lnL>
                      <a:noFill/>
                    </a:lnL>
                    <a:lnR>
                      <a:noFill/>
                    </a:lnR>
                    <a:lnT w="6350" cap="flat" cmpd="sng" algn="ctr">
                      <a:solidFill>
                        <a:srgbClr val="95B3D7"/>
                      </a:solidFill>
                      <a:prstDash val="solid"/>
                      <a:round/>
                      <a:headEnd type="none" w="med" len="med"/>
                      <a:tailEnd type="none" w="med" len="med"/>
                    </a:lnT>
                    <a:lnB>
                      <a:noFill/>
                    </a:lnB>
                  </a:tcPr>
                </a:tc>
                <a:tc>
                  <a:txBody>
                    <a:bodyPr/>
                    <a:lstStyle/>
                    <a:p>
                      <a:pPr algn="ctr" fontAlgn="b"/>
                      <a:r>
                        <a:rPr lang="es-MX" sz="1100" b="1" i="0" u="none" strike="noStrike" dirty="0">
                          <a:solidFill>
                            <a:schemeClr val="tx1"/>
                          </a:solidFill>
                          <a:latin typeface="Arial"/>
                        </a:rPr>
                        <a:t>                           3,975.23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tcPr>
                </a:tc>
                <a:tc>
                  <a:txBody>
                    <a:bodyPr/>
                    <a:lstStyle/>
                    <a:p>
                      <a:pPr algn="ctr" fontAlgn="b"/>
                      <a:r>
                        <a:rPr lang="es-MX" sz="1100" b="1" i="0" u="none" strike="noStrike" dirty="0">
                          <a:solidFill>
                            <a:schemeClr val="tx1"/>
                          </a:solidFill>
                          <a:latin typeface="Arial"/>
                        </a:rPr>
                        <a:t>                          88,344.03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tcPr>
                </a:tc>
                <a:tc>
                  <a:txBody>
                    <a:bodyPr/>
                    <a:lstStyle/>
                    <a:p>
                      <a:pPr algn="ctr" fontAlgn="b"/>
                      <a:r>
                        <a:rPr lang="es-MX" sz="1100" b="1" i="0" u="none" strike="noStrike" dirty="0">
                          <a:solidFill>
                            <a:schemeClr val="tx1"/>
                          </a:solidFill>
                          <a:latin typeface="Arial"/>
                        </a:rPr>
                        <a:t>                            8,411.31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tcPr>
                </a:tc>
              </a:tr>
              <a:tr h="389822">
                <a:tc>
                  <a:txBody>
                    <a:bodyPr/>
                    <a:lstStyle/>
                    <a:p>
                      <a:pPr algn="l" fontAlgn="b"/>
                      <a:r>
                        <a:rPr lang="es-MX" sz="1100" b="1" i="0" u="none" strike="noStrike" dirty="0">
                          <a:solidFill>
                            <a:schemeClr val="tx1"/>
                          </a:solidFill>
                          <a:latin typeface="Arial"/>
                        </a:rPr>
                        <a:t>Control de descargas contaminantes</a:t>
                      </a:r>
                    </a:p>
                  </a:txBody>
                  <a:tcPr marL="57210" marR="0" marT="0" marB="0" anchor="ctr">
                    <a:lnL>
                      <a:noFill/>
                    </a:lnL>
                    <a:lnR>
                      <a:noFill/>
                    </a:lnR>
                    <a:lnT>
                      <a:noFill/>
                    </a:lnT>
                    <a:lnB>
                      <a:noFill/>
                    </a:lnB>
                  </a:tcPr>
                </a:tc>
                <a:tc>
                  <a:txBody>
                    <a:bodyPr/>
                    <a:lstStyle/>
                    <a:p>
                      <a:pPr algn="ctr" fontAlgn="b"/>
                      <a:r>
                        <a:rPr lang="es-MX" sz="1100" b="1" i="0" u="none" strike="noStrike" dirty="0">
                          <a:solidFill>
                            <a:schemeClr val="tx1"/>
                          </a:solidFill>
                          <a:latin typeface="Arial"/>
                        </a:rPr>
                        <a:t>                           2,100.00 </a:t>
                      </a:r>
                    </a:p>
                  </a:txBody>
                  <a:tcPr marL="0" marR="0" marT="0" marB="0" anchor="ctr">
                    <a:lnL>
                      <a:noFill/>
                    </a:lnL>
                    <a:lnR>
                      <a:noFill/>
                    </a:lnR>
                    <a:lnT>
                      <a:noFill/>
                    </a:lnT>
                    <a:lnB>
                      <a:noFill/>
                    </a:lnB>
                  </a:tcPr>
                </a:tc>
                <a:tc>
                  <a:txBody>
                    <a:bodyPr/>
                    <a:lstStyle/>
                    <a:p>
                      <a:pPr algn="ctr" fontAlgn="b"/>
                      <a:r>
                        <a:rPr lang="es-MX" sz="1100" b="1" i="0" u="none" strike="noStrike" dirty="0">
                          <a:solidFill>
                            <a:schemeClr val="tx1"/>
                          </a:solidFill>
                          <a:latin typeface="Arial"/>
                        </a:rPr>
                        <a:t>                           3,300.00 </a:t>
                      </a:r>
                    </a:p>
                  </a:txBody>
                  <a:tcPr marL="0" marR="0" marT="0" marB="0" anchor="ctr">
                    <a:lnL>
                      <a:noFill/>
                    </a:lnL>
                    <a:lnR>
                      <a:noFill/>
                    </a:lnR>
                    <a:lnT>
                      <a:noFill/>
                    </a:lnT>
                    <a:lnB>
                      <a:noFill/>
                    </a:lnB>
                  </a:tcPr>
                </a:tc>
                <a:tc>
                  <a:txBody>
                    <a:bodyPr/>
                    <a:lstStyle/>
                    <a:p>
                      <a:pPr algn="ctr" fontAlgn="b"/>
                      <a:r>
                        <a:rPr lang="es-MX" sz="1100" b="1" i="0" u="none" strike="noStrike" dirty="0">
                          <a:solidFill>
                            <a:schemeClr val="tx1"/>
                          </a:solidFill>
                          <a:latin typeface="Arial"/>
                        </a:rPr>
                        <a:t>                            9,600.00 </a:t>
                      </a:r>
                    </a:p>
                  </a:txBody>
                  <a:tcPr marL="0" marR="0" marT="0" marB="0" anchor="ctr">
                    <a:lnL>
                      <a:noFill/>
                    </a:lnL>
                    <a:lnR>
                      <a:noFill/>
                    </a:lnR>
                    <a:lnT>
                      <a:noFill/>
                    </a:lnT>
                    <a:lnB>
                      <a:noFill/>
                    </a:lnB>
                  </a:tcPr>
                </a:tc>
              </a:tr>
              <a:tr h="389822">
                <a:tc>
                  <a:txBody>
                    <a:bodyPr/>
                    <a:lstStyle/>
                    <a:p>
                      <a:pPr algn="l" fontAlgn="b"/>
                      <a:r>
                        <a:rPr lang="es-MX" sz="1100" b="1" i="0" u="none" strike="noStrike" dirty="0">
                          <a:solidFill>
                            <a:schemeClr val="tx1"/>
                          </a:solidFill>
                          <a:latin typeface="Arial"/>
                        </a:rPr>
                        <a:t>Incremento en cobertura y mantenimiento en sistemas de alcantarillado</a:t>
                      </a:r>
                    </a:p>
                  </a:txBody>
                  <a:tcPr marL="57210" marR="0" marT="0" marB="0" anchor="ctr">
                    <a:lnL>
                      <a:noFill/>
                    </a:lnL>
                    <a:lnR>
                      <a:noFill/>
                    </a:lnR>
                    <a:lnT>
                      <a:noFill/>
                    </a:lnT>
                    <a:lnB>
                      <a:noFill/>
                    </a:lnB>
                  </a:tcPr>
                </a:tc>
                <a:tc>
                  <a:txBody>
                    <a:bodyPr/>
                    <a:lstStyle/>
                    <a:p>
                      <a:pPr algn="ctr" fontAlgn="b"/>
                      <a:r>
                        <a:rPr lang="es-MX" sz="1100" b="1" i="0" u="none" strike="noStrike" dirty="0">
                          <a:solidFill>
                            <a:schemeClr val="tx1"/>
                          </a:solidFill>
                          <a:latin typeface="Arial"/>
                        </a:rPr>
                        <a:t>                       194,152.07 </a:t>
                      </a:r>
                    </a:p>
                  </a:txBody>
                  <a:tcPr marL="0" marR="0" marT="0" marB="0" anchor="ctr">
                    <a:lnL>
                      <a:noFill/>
                    </a:lnL>
                    <a:lnR>
                      <a:noFill/>
                    </a:lnR>
                    <a:lnT>
                      <a:noFill/>
                    </a:lnT>
                    <a:lnB>
                      <a:noFill/>
                    </a:lnB>
                  </a:tcPr>
                </a:tc>
                <a:tc>
                  <a:txBody>
                    <a:bodyPr/>
                    <a:lstStyle/>
                    <a:p>
                      <a:pPr algn="ctr" fontAlgn="b"/>
                      <a:r>
                        <a:rPr lang="es-MX" sz="1100" b="1" i="0" u="none" strike="noStrike" dirty="0">
                          <a:solidFill>
                            <a:schemeClr val="tx1"/>
                          </a:solidFill>
                          <a:latin typeface="Arial"/>
                        </a:rPr>
                        <a:t>                        194,152.07 </a:t>
                      </a:r>
                    </a:p>
                  </a:txBody>
                  <a:tcPr marL="0" marR="0" marT="0" marB="0" anchor="ctr">
                    <a:lnL>
                      <a:noFill/>
                    </a:lnL>
                    <a:lnR>
                      <a:noFill/>
                    </a:lnR>
                    <a:lnT>
                      <a:noFill/>
                    </a:lnT>
                    <a:lnB>
                      <a:noFill/>
                    </a:lnB>
                  </a:tcPr>
                </a:tc>
                <a:tc>
                  <a:txBody>
                    <a:bodyPr/>
                    <a:lstStyle/>
                    <a:p>
                      <a:pPr algn="ctr" fontAlgn="b"/>
                      <a:r>
                        <a:rPr lang="es-MX" sz="1100" b="1" i="0" u="none" strike="noStrike" dirty="0">
                          <a:solidFill>
                            <a:schemeClr val="tx1"/>
                          </a:solidFill>
                          <a:latin typeface="Arial"/>
                        </a:rPr>
                        <a:t>                         362,304.14 </a:t>
                      </a:r>
                    </a:p>
                  </a:txBody>
                  <a:tcPr marL="0" marR="0" marT="0" marB="0" anchor="ctr">
                    <a:lnL>
                      <a:noFill/>
                    </a:lnL>
                    <a:lnR>
                      <a:noFill/>
                    </a:lnR>
                    <a:lnT>
                      <a:noFill/>
                    </a:lnT>
                    <a:lnB>
                      <a:noFill/>
                    </a:lnB>
                  </a:tcPr>
                </a:tc>
              </a:tr>
              <a:tr h="389822">
                <a:tc>
                  <a:txBody>
                    <a:bodyPr/>
                    <a:lstStyle/>
                    <a:p>
                      <a:pPr algn="l" fontAlgn="b"/>
                      <a:r>
                        <a:rPr lang="es-MX" sz="1100" b="1" i="0" u="none" strike="noStrike">
                          <a:solidFill>
                            <a:schemeClr val="tx1"/>
                          </a:solidFill>
                          <a:latin typeface="Arial"/>
                        </a:rPr>
                        <a:t>Incremento en sistemas de saneamiento</a:t>
                      </a:r>
                    </a:p>
                  </a:txBody>
                  <a:tcPr marL="5721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1" i="0" u="none" strike="noStrike" dirty="0">
                          <a:solidFill>
                            <a:schemeClr val="tx1"/>
                          </a:solidFill>
                          <a:latin typeface="Arial"/>
                        </a:rPr>
                        <a:t>                                    -   </a:t>
                      </a: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1" i="0" u="none" strike="noStrike" dirty="0">
                          <a:solidFill>
                            <a:schemeClr val="tx1"/>
                          </a:solidFill>
                          <a:latin typeface="Arial"/>
                        </a:rPr>
                        <a:t>                          48,000.00 </a:t>
                      </a: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c>
                  <a:txBody>
                    <a:bodyPr/>
                    <a:lstStyle/>
                    <a:p>
                      <a:pPr algn="ctr" fontAlgn="b"/>
                      <a:r>
                        <a:rPr lang="es-MX" sz="1100" b="1" i="0" u="none" strike="noStrike" dirty="0">
                          <a:solidFill>
                            <a:schemeClr val="tx1"/>
                          </a:solidFill>
                          <a:latin typeface="Arial"/>
                        </a:rPr>
                        <a:t>                                      -   </a:t>
                      </a:r>
                    </a:p>
                  </a:txBody>
                  <a:tcPr marL="0" marR="0" marT="0" marB="0" anchor="ctr">
                    <a:lnL>
                      <a:noFill/>
                    </a:lnL>
                    <a:lnR>
                      <a:noFill/>
                    </a:lnR>
                    <a:lnT>
                      <a:noFill/>
                    </a:lnT>
                    <a:lnB w="6350" cap="flat" cmpd="sng" algn="ctr">
                      <a:solidFill>
                        <a:srgbClr val="95B3D7"/>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idx="1"/>
          </p:nvPr>
        </p:nvSpPr>
        <p:spPr>
          <a:xfrm>
            <a:off x="0" y="4714908"/>
            <a:ext cx="4643470" cy="1928802"/>
          </a:xfrm>
        </p:spPr>
        <p:txBody>
          <a:bodyPr>
            <a:normAutofit fontScale="55000" lnSpcReduction="20000"/>
          </a:bodyPr>
          <a:lstStyle/>
          <a:p>
            <a:pPr>
              <a:spcAft>
                <a:spcPts val="1200"/>
              </a:spcAft>
            </a:pPr>
            <a:r>
              <a:rPr lang="es-MX" dirty="0" smtClean="0"/>
              <a:t>CONTROL Y PREVENCIÓN DE LA CONTAMINACIÓN DE SUELO Y AGUA</a:t>
            </a:r>
          </a:p>
          <a:p>
            <a:pPr lvl="1">
              <a:spcAft>
                <a:spcPts val="1200"/>
              </a:spcAft>
            </a:pPr>
            <a:r>
              <a:rPr lang="es-MX" dirty="0" smtClean="0"/>
              <a:t>Manejo de residuos sólidos</a:t>
            </a:r>
          </a:p>
          <a:p>
            <a:pPr>
              <a:spcAft>
                <a:spcPts val="1200"/>
              </a:spcAft>
            </a:pPr>
            <a:r>
              <a:rPr lang="es-MX" dirty="0" smtClean="0"/>
              <a:t>INSTRUMENTOS DE COORDINACIÓN INSTITUCIONAL</a:t>
            </a:r>
          </a:p>
          <a:p>
            <a:pPr lvl="1">
              <a:spcAft>
                <a:spcPts val="1200"/>
              </a:spcAft>
            </a:pPr>
            <a:r>
              <a:rPr lang="es-MX" dirty="0" smtClean="0"/>
              <a:t>Coordinación institucional</a:t>
            </a:r>
          </a:p>
        </p:txBody>
      </p:sp>
      <p:sp>
        <p:nvSpPr>
          <p:cNvPr id="7" name="3 Título"/>
          <p:cNvSpPr txBox="1">
            <a:spLocks/>
          </p:cNvSpPr>
          <p:nvPr/>
        </p:nvSpPr>
        <p:spPr>
          <a:xfrm>
            <a:off x="3990" y="1"/>
            <a:ext cx="9140010" cy="1500174"/>
          </a:xfrm>
          <a:prstGeom prst="rect">
            <a:avLst/>
          </a:prstGeom>
        </p:spPr>
        <p:txBody>
          <a:bodyPr vert="horz" lIns="45720" rIns="4572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MX" sz="3600" b="1" i="0" u="none" strike="noStrike" kern="1200" cap="none" spc="0" normalizeH="0" baseline="0" noProof="0" dirty="0" smtClean="0">
                <a:ln>
                  <a:noFill/>
                </a:ln>
                <a:solidFill>
                  <a:srgbClr val="FFFF00"/>
                </a:solidFill>
                <a:effectLst/>
                <a:uLnTx/>
                <a:uFillTx/>
                <a:latin typeface="+mj-lt"/>
                <a:ea typeface="+mj-ea"/>
                <a:cs typeface="+mj-cs"/>
              </a:rPr>
              <a:t>Objetivo 3.  Promover el manejo integrado de cuencas y acuíferos</a:t>
            </a:r>
          </a:p>
        </p:txBody>
      </p:sp>
      <p:pic>
        <p:nvPicPr>
          <p:cNvPr id="13" name="12 Imagen" descr="DSCF0706.JPG"/>
          <p:cNvPicPr>
            <a:picLocks noChangeAspect="1"/>
          </p:cNvPicPr>
          <p:nvPr/>
        </p:nvPicPr>
        <p:blipFill>
          <a:blip r:embed="rId2" cstate="print">
            <a:lum bright="20000"/>
          </a:blip>
          <a:stretch>
            <a:fillRect/>
          </a:stretch>
        </p:blipFill>
        <p:spPr>
          <a:xfrm>
            <a:off x="4463227" y="1362641"/>
            <a:ext cx="4492366" cy="3280805"/>
          </a:xfrm>
          <a:prstGeom prst="rect">
            <a:avLst/>
          </a:prstGeom>
          <a:ln>
            <a:noFill/>
          </a:ln>
          <a:effectLst>
            <a:softEdge rad="112500"/>
          </a:effectLst>
        </p:spPr>
      </p:pic>
      <p:sp>
        <p:nvSpPr>
          <p:cNvPr id="14" name="4 Marcador de contenido"/>
          <p:cNvSpPr txBox="1">
            <a:spLocks/>
          </p:cNvSpPr>
          <p:nvPr/>
        </p:nvSpPr>
        <p:spPr>
          <a:xfrm>
            <a:off x="4357686" y="5113374"/>
            <a:ext cx="2786082" cy="1428736"/>
          </a:xfrm>
          <a:prstGeom prst="rect">
            <a:avLst/>
          </a:prstGeom>
        </p:spPr>
        <p:txBody>
          <a:bodyPr vert="horz">
            <a:noAutofit/>
          </a:bodyPr>
          <a:lstStyle/>
          <a:p>
            <a:pPr marL="722376" marR="0" lvl="1" indent="-274320" algn="l" defTabSz="914400" rtl="0" eaLnBrk="1" fontAlgn="auto" latinLnBrk="0" hangingPunct="1">
              <a:lnSpc>
                <a:spcPct val="100000"/>
              </a:lnSpc>
              <a:spcBef>
                <a:spcPct val="20000"/>
              </a:spcBef>
              <a:spcAft>
                <a:spcPts val="1200"/>
              </a:spcAft>
              <a:buClr>
                <a:schemeClr val="accent1"/>
              </a:buClr>
              <a:buSzPct val="90000"/>
              <a:buFont typeface="Wingdings 2"/>
              <a:buChar char=""/>
              <a:tabLst/>
              <a:defRPr/>
            </a:pPr>
            <a:r>
              <a:rPr kumimoji="0" lang="es-MX" sz="1200" b="0" i="0" u="none" strike="noStrike" kern="1200" spc="0" normalizeH="0" baseline="0" noProof="0" dirty="0" smtClean="0">
                <a:ln>
                  <a:noFill/>
                </a:ln>
                <a:solidFill>
                  <a:schemeClr val="tx1"/>
                </a:solidFill>
                <a:effectLst/>
                <a:uLnTx/>
                <a:uFillTx/>
                <a:latin typeface="+mn-lt"/>
                <a:ea typeface="+mn-ea"/>
                <a:cs typeface="+mn-cs"/>
              </a:rPr>
              <a:t>Capacitación e información</a:t>
            </a:r>
          </a:p>
          <a:p>
            <a:pPr marL="722376" marR="0" lvl="1" indent="-274320" algn="l" defTabSz="914400" rtl="0" eaLnBrk="1" fontAlgn="auto" latinLnBrk="0" hangingPunct="1">
              <a:lnSpc>
                <a:spcPct val="100000"/>
              </a:lnSpc>
              <a:spcBef>
                <a:spcPct val="20000"/>
              </a:spcBef>
              <a:spcAft>
                <a:spcPts val="1200"/>
              </a:spcAft>
              <a:buClr>
                <a:schemeClr val="accent1"/>
              </a:buClr>
              <a:buSzPct val="90000"/>
              <a:buFont typeface="Wingdings 2"/>
              <a:buChar char=""/>
              <a:tabLst/>
              <a:defRPr/>
            </a:pPr>
            <a:r>
              <a:rPr lang="es-MX" sz="1200" dirty="0" smtClean="0"/>
              <a:t>Recarga de agua subterránea</a:t>
            </a:r>
          </a:p>
          <a:p>
            <a:pPr marL="722376" marR="0" lvl="1" indent="-274320" algn="l" defTabSz="914400" rtl="0" eaLnBrk="1" fontAlgn="auto" latinLnBrk="0" hangingPunct="1">
              <a:lnSpc>
                <a:spcPct val="100000"/>
              </a:lnSpc>
              <a:spcBef>
                <a:spcPct val="20000"/>
              </a:spcBef>
              <a:spcAft>
                <a:spcPts val="1200"/>
              </a:spcAft>
              <a:buClr>
                <a:schemeClr val="accent1"/>
              </a:buClr>
              <a:buSzPct val="90000"/>
              <a:buFont typeface="Wingdings 2"/>
              <a:buChar char=""/>
              <a:tabLst/>
              <a:defRPr/>
            </a:pPr>
            <a:r>
              <a:rPr kumimoji="0" lang="es-MX" sz="1200" b="0" i="0" u="none" strike="noStrike" kern="1200" spc="0" normalizeH="0" baseline="0" noProof="0" dirty="0" smtClean="0">
                <a:ln>
                  <a:noFill/>
                </a:ln>
                <a:solidFill>
                  <a:schemeClr val="tx1"/>
                </a:solidFill>
                <a:effectLst/>
                <a:uLnTx/>
                <a:uFillTx/>
                <a:latin typeface="+mn-lt"/>
                <a:ea typeface="+mn-ea"/>
                <a:cs typeface="+mn-cs"/>
              </a:rPr>
              <a:t>Manejo forestal sustentable</a:t>
            </a:r>
          </a:p>
          <a:p>
            <a:pPr marL="722376" marR="0" lvl="1" indent="-274320" algn="l" defTabSz="914400" rtl="0" eaLnBrk="1" fontAlgn="auto" latinLnBrk="0" hangingPunct="1">
              <a:lnSpc>
                <a:spcPct val="100000"/>
              </a:lnSpc>
              <a:spcBef>
                <a:spcPct val="20000"/>
              </a:spcBef>
              <a:spcAft>
                <a:spcPts val="1200"/>
              </a:spcAft>
              <a:buClr>
                <a:schemeClr val="accent1"/>
              </a:buClr>
              <a:buSzPct val="90000"/>
              <a:buFont typeface="Wingdings 2"/>
              <a:buChar char=""/>
              <a:tabLst/>
              <a:defRPr/>
            </a:pPr>
            <a:r>
              <a:rPr lang="es-MX" sz="1200" dirty="0" smtClean="0"/>
              <a:t>Recuperación de suelo</a:t>
            </a:r>
          </a:p>
        </p:txBody>
      </p:sp>
      <p:sp>
        <p:nvSpPr>
          <p:cNvPr id="15" name="4 Marcador de contenido"/>
          <p:cNvSpPr txBox="1">
            <a:spLocks/>
          </p:cNvSpPr>
          <p:nvPr/>
        </p:nvSpPr>
        <p:spPr>
          <a:xfrm>
            <a:off x="6762732" y="5105436"/>
            <a:ext cx="2571768" cy="1500174"/>
          </a:xfrm>
          <a:prstGeom prst="rect">
            <a:avLst/>
          </a:prstGeom>
        </p:spPr>
        <p:txBody>
          <a:bodyPr vert="horz">
            <a:noAutofit/>
          </a:bodyPr>
          <a:lstStyle/>
          <a:p>
            <a:pPr marL="722376" marR="0" lvl="1" indent="-274320" algn="l" defTabSz="914400" rtl="0" eaLnBrk="1" fontAlgn="auto" latinLnBrk="0" hangingPunct="1">
              <a:lnSpc>
                <a:spcPct val="100000"/>
              </a:lnSpc>
              <a:spcBef>
                <a:spcPct val="20000"/>
              </a:spcBef>
              <a:spcAft>
                <a:spcPts val="1200"/>
              </a:spcAft>
              <a:buClr>
                <a:schemeClr val="accent1"/>
              </a:buClr>
              <a:buSzPct val="90000"/>
              <a:buFont typeface="Wingdings 2"/>
              <a:buChar char=""/>
              <a:tabLst/>
              <a:defRPr/>
            </a:pPr>
            <a:r>
              <a:rPr lang="es-MX" sz="1200" dirty="0" smtClean="0"/>
              <a:t>Protección a la biodiversidad</a:t>
            </a:r>
          </a:p>
          <a:p>
            <a:pPr marL="722376" lvl="1" indent="-274320">
              <a:spcBef>
                <a:spcPct val="20000"/>
              </a:spcBef>
              <a:spcAft>
                <a:spcPts val="1200"/>
              </a:spcAft>
              <a:buClr>
                <a:schemeClr val="accent1"/>
              </a:buClr>
              <a:buSzPct val="90000"/>
              <a:buFont typeface="Wingdings 2"/>
              <a:buChar char=""/>
            </a:pPr>
            <a:r>
              <a:rPr lang="es-MX" sz="1200" dirty="0" smtClean="0"/>
              <a:t>Reconversión de sistemas productivos</a:t>
            </a:r>
          </a:p>
          <a:p>
            <a:pPr marL="722376" marR="0" lvl="1" indent="-274320" algn="l" defTabSz="914400" rtl="0" eaLnBrk="1" fontAlgn="auto" latinLnBrk="0" hangingPunct="1">
              <a:lnSpc>
                <a:spcPct val="100000"/>
              </a:lnSpc>
              <a:spcBef>
                <a:spcPct val="20000"/>
              </a:spcBef>
              <a:spcAft>
                <a:spcPts val="1200"/>
              </a:spcAft>
              <a:buClr>
                <a:schemeClr val="accent1"/>
              </a:buClr>
              <a:buSzPct val="90000"/>
              <a:buFont typeface="Wingdings 2"/>
              <a:buChar char=""/>
              <a:tabLst/>
              <a:defRPr/>
            </a:pPr>
            <a:r>
              <a:rPr kumimoji="0" lang="es-MX" sz="1200" b="0" i="0" u="none" strike="noStrike" kern="1200" spc="0" normalizeH="0" baseline="0" noProof="0" dirty="0" smtClean="0">
                <a:ln>
                  <a:noFill/>
                </a:ln>
                <a:solidFill>
                  <a:schemeClr val="tx1"/>
                </a:solidFill>
                <a:effectLst/>
                <a:uLnTx/>
                <a:uFillTx/>
                <a:latin typeface="+mn-lt"/>
                <a:ea typeface="+mn-ea"/>
                <a:cs typeface="+mn-cs"/>
              </a:rPr>
              <a:t>Recuperación</a:t>
            </a:r>
            <a:r>
              <a:rPr kumimoji="0" lang="es-MX" sz="1200" b="0" i="0" u="none" strike="noStrike" kern="1200" spc="0" normalizeH="0" noProof="0" dirty="0" smtClean="0">
                <a:ln>
                  <a:noFill/>
                </a:ln>
                <a:solidFill>
                  <a:schemeClr val="tx1"/>
                </a:solidFill>
                <a:effectLst/>
                <a:uLnTx/>
                <a:uFillTx/>
                <a:latin typeface="+mn-lt"/>
                <a:ea typeface="+mn-ea"/>
                <a:cs typeface="+mn-cs"/>
              </a:rPr>
              <a:t> de superficie forestal</a:t>
            </a:r>
            <a:endParaRPr kumimoji="0" lang="es-MX" sz="1200" b="0" i="0" u="none" strike="noStrike" kern="1200" spc="0" normalizeH="0" baseline="0" noProof="0" dirty="0" smtClean="0">
              <a:ln>
                <a:noFill/>
              </a:ln>
              <a:solidFill>
                <a:schemeClr val="tx1"/>
              </a:solidFill>
              <a:effectLst/>
              <a:uLnTx/>
              <a:uFillTx/>
              <a:latin typeface="+mn-lt"/>
              <a:ea typeface="+mn-ea"/>
              <a:cs typeface="+mn-cs"/>
            </a:endParaRPr>
          </a:p>
        </p:txBody>
      </p:sp>
      <p:sp>
        <p:nvSpPr>
          <p:cNvPr id="16" name="4 Marcador de contenido"/>
          <p:cNvSpPr txBox="1">
            <a:spLocks/>
          </p:cNvSpPr>
          <p:nvPr/>
        </p:nvSpPr>
        <p:spPr>
          <a:xfrm>
            <a:off x="5286380" y="4714908"/>
            <a:ext cx="3286148" cy="428628"/>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1200"/>
              </a:spcAft>
              <a:buClr>
                <a:schemeClr val="accent1"/>
              </a:buClr>
              <a:buSzPct val="80000"/>
              <a:buFont typeface="Wingdings 2"/>
              <a:buChar char=""/>
              <a:tabLst/>
              <a:defRPr/>
            </a:pPr>
            <a:r>
              <a:rPr kumimoji="0" lang="es-MX" sz="1700" b="0" i="0" u="none" strike="noStrike" kern="1200" cap="none" spc="0" normalizeH="0" baseline="0" noProof="0" dirty="0" smtClean="0">
                <a:ln>
                  <a:noFill/>
                </a:ln>
                <a:solidFill>
                  <a:schemeClr val="tx1"/>
                </a:solidFill>
                <a:effectLst/>
                <a:uLnTx/>
                <a:uFillTx/>
                <a:latin typeface="+mn-lt"/>
                <a:ea typeface="+mn-ea"/>
                <a:cs typeface="+mn-cs"/>
              </a:rPr>
              <a:t>MANEJO DE CUENCAS</a:t>
            </a:r>
          </a:p>
        </p:txBody>
      </p:sp>
      <p:sp>
        <p:nvSpPr>
          <p:cNvPr id="8" name="4 Marcador de contenido"/>
          <p:cNvSpPr txBox="1">
            <a:spLocks/>
          </p:cNvSpPr>
          <p:nvPr/>
        </p:nvSpPr>
        <p:spPr>
          <a:xfrm>
            <a:off x="755576" y="2276872"/>
            <a:ext cx="2843808" cy="1241806"/>
          </a:xfrm>
          <a:prstGeom prst="rect">
            <a:avLst/>
          </a:prstGeom>
          <a:solidFill>
            <a:srgbClr val="0070C0"/>
          </a:solidFill>
          <a:ln>
            <a:solidFill>
              <a:srgbClr val="FFFF00"/>
            </a:solidFill>
          </a:ln>
        </p:spPr>
        <p:txBody>
          <a:bodyPr vert="horz">
            <a:normAutofit fontScale="925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lnSpc>
                <a:spcPct val="120000"/>
              </a:lnSpc>
              <a:spcBef>
                <a:spcPts val="0"/>
              </a:spcBef>
              <a:buNone/>
            </a:pPr>
            <a:r>
              <a:rPr lang="es-MX" dirty="0" smtClean="0">
                <a:solidFill>
                  <a:srgbClr val="FFFF00"/>
                </a:solidFill>
                <a:effectLst>
                  <a:outerShdw blurRad="38100" dist="38100" dir="2700000" algn="tl">
                    <a:srgbClr val="000000">
                      <a:alpha val="43137"/>
                    </a:srgbClr>
                  </a:outerShdw>
                </a:effectLst>
              </a:rPr>
              <a:t>376 MDP</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12% de la inversión, </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12.5  MDP anuales</a:t>
            </a:r>
          </a:p>
        </p:txBody>
      </p:sp>
    </p:spTree>
    <p:extLst>
      <p:ext uri="{BB962C8B-B14F-4D97-AF65-F5344CB8AC3E}">
        <p14:creationId xmlns:p14="http://schemas.microsoft.com/office/powerpoint/2010/main" xmlns="" val="1156228027"/>
      </p:ext>
    </p:extLst>
  </p:cSld>
  <p:clrMapOvr>
    <a:masterClrMapping/>
  </p:clrMapOvr>
  <p:transition spd="med">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a"/>
          <p:cNvGraphicFramePr>
            <a:graphicFrameLocks noGrp="1"/>
          </p:cNvGraphicFramePr>
          <p:nvPr/>
        </p:nvGraphicFramePr>
        <p:xfrm>
          <a:off x="285720" y="1785926"/>
          <a:ext cx="3929090" cy="3051048"/>
        </p:xfrm>
        <a:graphic>
          <a:graphicData uri="http://schemas.openxmlformats.org/drawingml/2006/table">
            <a:tbl>
              <a:tblPr>
                <a:tableStyleId>{8FD4443E-F989-4FC4-A0C8-D5A2AF1F390B}</a:tableStyleId>
              </a:tblPr>
              <a:tblGrid>
                <a:gridCol w="2881333"/>
                <a:gridCol w="1047757"/>
              </a:tblGrid>
              <a:tr h="190500">
                <a:tc>
                  <a:txBody>
                    <a:bodyPr/>
                    <a:lstStyle/>
                    <a:p>
                      <a:pPr indent="180340" algn="ctr">
                        <a:lnSpc>
                          <a:spcPct val="130000"/>
                        </a:lnSpc>
                        <a:spcBef>
                          <a:spcPts val="300"/>
                        </a:spcBef>
                        <a:spcAft>
                          <a:spcPts val="0"/>
                        </a:spcAft>
                      </a:pPr>
                      <a:r>
                        <a:rPr lang="es-MX" sz="1100" dirty="0">
                          <a:solidFill>
                            <a:schemeClr val="tx1"/>
                          </a:solidFill>
                        </a:rPr>
                        <a:t>ECOSISTEMA</a:t>
                      </a:r>
                      <a:endParaRPr lang="es-MX" sz="1100" dirty="0">
                        <a:solidFill>
                          <a:schemeClr val="tx1"/>
                        </a:solidFill>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c>
                  <a:txBody>
                    <a:bodyPr/>
                    <a:lstStyle/>
                    <a:p>
                      <a:pPr indent="180340" algn="l">
                        <a:lnSpc>
                          <a:spcPct val="130000"/>
                        </a:lnSpc>
                        <a:spcBef>
                          <a:spcPts val="300"/>
                        </a:spcBef>
                        <a:spcAft>
                          <a:spcPts val="0"/>
                        </a:spcAft>
                      </a:pPr>
                      <a:r>
                        <a:rPr lang="es-MX" sz="1100" dirty="0" smtClean="0">
                          <a:solidFill>
                            <a:schemeClr val="tx1"/>
                          </a:solidFill>
                        </a:rPr>
                        <a:t>ÁREA </a:t>
                      </a:r>
                      <a:r>
                        <a:rPr lang="es-MX" sz="1100" dirty="0">
                          <a:solidFill>
                            <a:schemeClr val="tx1"/>
                          </a:solidFill>
                        </a:rPr>
                        <a:t>(Ha)</a:t>
                      </a:r>
                      <a:endParaRPr lang="es-MX" sz="1100" dirty="0">
                        <a:solidFill>
                          <a:schemeClr val="tx1"/>
                        </a:solidFill>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r>
              <a:tr h="190500">
                <a:tc>
                  <a:txBody>
                    <a:bodyPr/>
                    <a:lstStyle/>
                    <a:p>
                      <a:pPr indent="180340" algn="l">
                        <a:lnSpc>
                          <a:spcPct val="130000"/>
                        </a:lnSpc>
                        <a:spcBef>
                          <a:spcPts val="300"/>
                        </a:spcBef>
                        <a:spcAft>
                          <a:spcPts val="0"/>
                        </a:spcAft>
                      </a:pPr>
                      <a:r>
                        <a:rPr lang="es-MX" sz="1100" dirty="0"/>
                        <a:t>BOSQUE DE ENCINO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2,996.70</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BOSQUE DE CONIFERAS</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93,714.89</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BOSQUE MESOFILO DE MONTANA</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10,691.36</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MATORRAL XEROFILO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40,410.80</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H2O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452.66</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AGROPECUARIO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361,735.45</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ZONA URBANA</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6,057.85</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PASTIZAL (HALOFILO)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22,199.90</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a:t>VEGETACION INDUCIDA</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38,765.12</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a:t>PASTIZAL (ALTA MONTAÑA)</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2,442.71</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a:t>SELVA SUBCADUCIFOLIA</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3.96</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pPr indent="180340" algn="l">
                        <a:lnSpc>
                          <a:spcPct val="130000"/>
                        </a:lnSpc>
                        <a:spcBef>
                          <a:spcPts val="300"/>
                        </a:spcBef>
                        <a:spcAft>
                          <a:spcPts val="0"/>
                        </a:spcAft>
                      </a:pPr>
                      <a:r>
                        <a:rPr lang="es-MX" sz="1100" dirty="0"/>
                        <a:t>SIN VEGETACIÓN APARENTE</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100" dirty="0"/>
                        <a:t>4,721.88</a:t>
                      </a:r>
                      <a:endParaRPr lang="es-MX" sz="1100" dirty="0">
                        <a:latin typeface="Arial"/>
                        <a:ea typeface="Batang"/>
                        <a:cs typeface="Tahoma"/>
                      </a:endParaRPr>
                    </a:p>
                  </a:txBody>
                  <a:tcPr marL="68580" marR="68580" marT="0" marB="0" anchor="ctr">
                    <a:cell3D prstMaterial="dkEdge">
                      <a:bevel/>
                      <a:lightRig rig="flood" dir="t"/>
                    </a:cell3D>
                  </a:tcPr>
                </a:tc>
              </a:tr>
              <a:tr h="190500">
                <a:tc>
                  <a:txBody>
                    <a:bodyPr/>
                    <a:lstStyle/>
                    <a:p>
                      <a:endParaRPr lang="es-MX" sz="1100" dirty="0">
                        <a:latin typeface="Calibri"/>
                        <a:ea typeface="Times New Roman"/>
                        <a:cs typeface="Times New Roman"/>
                      </a:endParaRPr>
                    </a:p>
                  </a:txBody>
                  <a:tcPr marL="68580" marR="68580" marT="0" marB="0">
                    <a:cell3D prstMaterial="dkEdge">
                      <a:bevel/>
                      <a:lightRig rig="flood" dir="t"/>
                    </a:cell3D>
                    <a:solidFill>
                      <a:srgbClr val="FFFF00"/>
                    </a:solidFill>
                  </a:tcPr>
                </a:tc>
                <a:tc>
                  <a:txBody>
                    <a:bodyPr/>
                    <a:lstStyle/>
                    <a:p>
                      <a:pPr indent="180340" algn="r">
                        <a:lnSpc>
                          <a:spcPct val="130000"/>
                        </a:lnSpc>
                        <a:spcBef>
                          <a:spcPts val="300"/>
                        </a:spcBef>
                        <a:spcAft>
                          <a:spcPts val="0"/>
                        </a:spcAft>
                      </a:pPr>
                      <a:r>
                        <a:rPr lang="es-MX" sz="1100" dirty="0"/>
                        <a:t>584,193.29</a:t>
                      </a:r>
                      <a:endParaRPr lang="es-MX" sz="1100" dirty="0">
                        <a:latin typeface="Arial"/>
                        <a:ea typeface="Batang"/>
                        <a:cs typeface="Tahoma"/>
                      </a:endParaRPr>
                    </a:p>
                  </a:txBody>
                  <a:tcPr marL="68580" marR="68580" marT="0" marB="0" anchor="ctr">
                    <a:cell3D prstMaterial="dkEdge">
                      <a:bevel/>
                      <a:lightRig rig="flood" dir="t"/>
                    </a:cell3D>
                    <a:solidFill>
                      <a:srgbClr val="FFFF00"/>
                    </a:solidFill>
                  </a:tcPr>
                </a:tc>
              </a:tr>
            </a:tbl>
          </a:graphicData>
        </a:graphic>
      </p:graphicFrame>
      <p:sp>
        <p:nvSpPr>
          <p:cNvPr id="7" name="6 CuadroTexto"/>
          <p:cNvSpPr txBox="1"/>
          <p:nvPr/>
        </p:nvSpPr>
        <p:spPr>
          <a:xfrm>
            <a:off x="1357290" y="142852"/>
            <a:ext cx="6429420" cy="954107"/>
          </a:xfrm>
          <a:prstGeom prst="rect">
            <a:avLst/>
          </a:prstGeom>
          <a:noFill/>
        </p:spPr>
        <p:txBody>
          <a:bodyPr wrap="square" rtlCol="0">
            <a:spAutoFit/>
          </a:bodyPr>
          <a:lstStyle/>
          <a:p>
            <a:pPr algn="ctr"/>
            <a:r>
              <a:rPr lang="es-MX" sz="3600" dirty="0" smtClean="0"/>
              <a:t>MANEJO DE CUENCAS</a:t>
            </a:r>
          </a:p>
          <a:p>
            <a:pPr algn="ctr"/>
            <a:r>
              <a:rPr lang="es-MX" sz="2000" dirty="0" smtClean="0"/>
              <a:t>RECUPERACIÓN DE SUPERFICIE FORESTAL</a:t>
            </a:r>
            <a:endParaRPr lang="es-MX" sz="2000" dirty="0"/>
          </a:p>
        </p:txBody>
      </p:sp>
      <p:pic>
        <p:nvPicPr>
          <p:cNvPr id="244737" name="Picture 1"/>
          <p:cNvPicPr>
            <a:picLocks noChangeAspect="1" noChangeArrowheads="1"/>
          </p:cNvPicPr>
          <p:nvPr/>
        </p:nvPicPr>
        <p:blipFill>
          <a:blip r:embed="rId2" cstate="print"/>
          <a:srcRect/>
          <a:stretch>
            <a:fillRect/>
          </a:stretch>
        </p:blipFill>
        <p:spPr bwMode="auto">
          <a:xfrm>
            <a:off x="4500562" y="4000504"/>
            <a:ext cx="4516438" cy="2698750"/>
          </a:xfrm>
          <a:prstGeom prst="rect">
            <a:avLst/>
          </a:prstGeom>
          <a:noFill/>
          <a:ln w="9525">
            <a:noFill/>
            <a:miter lim="800000"/>
            <a:headEnd/>
            <a:tailEnd/>
          </a:ln>
        </p:spPr>
      </p:pic>
      <p:sp>
        <p:nvSpPr>
          <p:cNvPr id="9" name="8 CuadroTexto"/>
          <p:cNvSpPr txBox="1"/>
          <p:nvPr/>
        </p:nvSpPr>
        <p:spPr>
          <a:xfrm>
            <a:off x="4429124" y="1643050"/>
            <a:ext cx="4714876" cy="923330"/>
          </a:xfrm>
          <a:prstGeom prst="rect">
            <a:avLst/>
          </a:prstGeom>
          <a:noFill/>
        </p:spPr>
        <p:txBody>
          <a:bodyPr wrap="square" rtlCol="0">
            <a:spAutoFit/>
          </a:bodyPr>
          <a:lstStyle/>
          <a:p>
            <a:r>
              <a:rPr lang="es-MX" dirty="0" smtClean="0"/>
              <a:t>En la actualidad la superficie agrícola ha sustituido ecosistemas originales llegando a ocupar el 62% de la extensión </a:t>
            </a:r>
            <a:endParaRPr lang="es-MX" dirty="0"/>
          </a:p>
        </p:txBody>
      </p:sp>
      <p:sp>
        <p:nvSpPr>
          <p:cNvPr id="10" name="9 CuadroTexto"/>
          <p:cNvSpPr txBox="1"/>
          <p:nvPr/>
        </p:nvSpPr>
        <p:spPr>
          <a:xfrm>
            <a:off x="4429124" y="2643182"/>
            <a:ext cx="4714876" cy="1200329"/>
          </a:xfrm>
          <a:prstGeom prst="rect">
            <a:avLst/>
          </a:prstGeom>
          <a:noFill/>
        </p:spPr>
        <p:txBody>
          <a:bodyPr wrap="square" rtlCol="0">
            <a:spAutoFit/>
          </a:bodyPr>
          <a:lstStyle/>
          <a:p>
            <a:r>
              <a:rPr lang="es-MX" dirty="0" smtClean="0"/>
              <a:t>La vegetación inducida (no agrícola) presenta el mismo porcentaje de extensión que el matorral xerófilo, pero el primero esta sustituyendo al segundo</a:t>
            </a:r>
            <a:endParaRPr lang="es-MX" dirty="0"/>
          </a:p>
        </p:txBody>
      </p:sp>
      <p:sp>
        <p:nvSpPr>
          <p:cNvPr id="11" name="10 CuadroTexto"/>
          <p:cNvSpPr txBox="1"/>
          <p:nvPr/>
        </p:nvSpPr>
        <p:spPr>
          <a:xfrm>
            <a:off x="142844" y="5286388"/>
            <a:ext cx="4214842" cy="923330"/>
          </a:xfrm>
          <a:prstGeom prst="rect">
            <a:avLst/>
          </a:prstGeom>
          <a:noFill/>
        </p:spPr>
        <p:txBody>
          <a:bodyPr wrap="square" rtlCol="0">
            <a:spAutoFit/>
          </a:bodyPr>
          <a:lstStyle/>
          <a:p>
            <a:r>
              <a:rPr lang="es-MX" dirty="0" smtClean="0"/>
              <a:t>La extensión forestal se ha reducido hasta ocupar un 18% de la extensión del acuífero</a:t>
            </a:r>
            <a:endParaRPr lang="es-MX" dirty="0"/>
          </a:p>
        </p:txBody>
      </p:sp>
    </p:spTree>
    <p:extLst>
      <p:ext uri="{BB962C8B-B14F-4D97-AF65-F5344CB8AC3E}">
        <p14:creationId xmlns:p14="http://schemas.microsoft.com/office/powerpoint/2010/main" xmlns="" val="2680689010"/>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0" y="0"/>
            <a:ext cx="9144000" cy="1416050"/>
          </a:xfrm>
        </p:spPr>
        <p:txBody>
          <a:bodyPr>
            <a:normAutofit fontScale="90000"/>
          </a:bodyPr>
          <a:lstStyle/>
          <a:p>
            <a:pPr algn="ctr"/>
            <a:r>
              <a:rPr lang="es-MX" dirty="0" smtClean="0"/>
              <a:t>Aprovechamientos titulados superficiales y subterráneos</a:t>
            </a:r>
            <a:endParaRPr lang="es-MX" sz="2700" dirty="0"/>
          </a:p>
        </p:txBody>
      </p:sp>
      <p:sp>
        <p:nvSpPr>
          <p:cNvPr id="15" name="5 Marcador de contenido"/>
          <p:cNvSpPr>
            <a:spLocks noGrp="1"/>
          </p:cNvSpPr>
          <p:nvPr>
            <p:ph sz="half" idx="2"/>
          </p:nvPr>
        </p:nvSpPr>
        <p:spPr>
          <a:xfrm>
            <a:off x="0" y="1484784"/>
            <a:ext cx="9144000" cy="648072"/>
          </a:xfrm>
        </p:spPr>
        <p:txBody>
          <a:bodyPr>
            <a:normAutofit fontScale="92500" lnSpcReduction="10000"/>
          </a:bodyPr>
          <a:lstStyle/>
          <a:p>
            <a:pPr marL="0" indent="36513">
              <a:buNone/>
            </a:pPr>
            <a:r>
              <a:rPr lang="es-MX" dirty="0" smtClean="0"/>
              <a:t>Existen en total 1,826 aprovechamientos titulados, de los cuales el 1,442 (79.0%) son subterráneos y 384 (21.0%) son superficiales</a:t>
            </a:r>
            <a:endParaRPr lang="es-MX" dirty="0"/>
          </a:p>
        </p:txBody>
      </p:sp>
      <p:graphicFrame>
        <p:nvGraphicFramePr>
          <p:cNvPr id="10" name="13 Gráfico"/>
          <p:cNvGraphicFramePr/>
          <p:nvPr/>
        </p:nvGraphicFramePr>
        <p:xfrm>
          <a:off x="0" y="4293096"/>
          <a:ext cx="9144000" cy="2564904"/>
        </p:xfrm>
        <a:graphic>
          <a:graphicData uri="http://schemas.openxmlformats.org/drawingml/2006/chart">
            <c:chart xmlns:c="http://schemas.openxmlformats.org/drawingml/2006/chart" xmlns:r="http://schemas.openxmlformats.org/officeDocument/2006/relationships" r:id="rId3"/>
          </a:graphicData>
        </a:graphic>
      </p:graphicFrame>
      <p:sp>
        <p:nvSpPr>
          <p:cNvPr id="11" name="5 Marcador de contenido"/>
          <p:cNvSpPr>
            <a:spLocks noGrp="1"/>
          </p:cNvSpPr>
          <p:nvPr>
            <p:ph sz="half" idx="2"/>
          </p:nvPr>
        </p:nvSpPr>
        <p:spPr>
          <a:xfrm>
            <a:off x="0" y="2348880"/>
            <a:ext cx="9144000" cy="648072"/>
          </a:xfrm>
        </p:spPr>
        <p:txBody>
          <a:bodyPr>
            <a:normAutofit fontScale="92500" lnSpcReduction="20000"/>
          </a:bodyPr>
          <a:lstStyle/>
          <a:p>
            <a:pPr marL="0" indent="36513">
              <a:buNone/>
            </a:pPr>
            <a:r>
              <a:rPr lang="es-MX" dirty="0" smtClean="0"/>
              <a:t>De los 1,442 aprovechamientos subterráneos, el </a:t>
            </a:r>
            <a:r>
              <a:rPr lang="es-MX" sz="2600" b="1" dirty="0" smtClean="0">
                <a:solidFill>
                  <a:srgbClr val="FFFF00"/>
                </a:solidFill>
                <a:latin typeface="Arial Black" pitchFamily="34" charset="0"/>
                <a:cs typeface="Aharoni" pitchFamily="2" charset="-79"/>
              </a:rPr>
              <a:t>78.2%</a:t>
            </a:r>
            <a:r>
              <a:rPr lang="es-MX" dirty="0" smtClean="0"/>
              <a:t> (1,128) son de uso agrícola.</a:t>
            </a:r>
            <a:endParaRPr lang="es-MX" dirty="0"/>
          </a:p>
        </p:txBody>
      </p:sp>
      <p:sp>
        <p:nvSpPr>
          <p:cNvPr id="12" name="5 Marcador de contenido"/>
          <p:cNvSpPr>
            <a:spLocks noGrp="1"/>
          </p:cNvSpPr>
          <p:nvPr>
            <p:ph sz="half" idx="2"/>
          </p:nvPr>
        </p:nvSpPr>
        <p:spPr>
          <a:xfrm>
            <a:off x="0" y="3212976"/>
            <a:ext cx="9144000" cy="648072"/>
          </a:xfrm>
        </p:spPr>
        <p:txBody>
          <a:bodyPr>
            <a:normAutofit fontScale="92500" lnSpcReduction="10000"/>
          </a:bodyPr>
          <a:lstStyle/>
          <a:p>
            <a:pPr marL="0" indent="36513">
              <a:buNone/>
            </a:pPr>
            <a:r>
              <a:rPr lang="es-MX" dirty="0" smtClean="0"/>
              <a:t>De los 384 aprovechamientos subterráneos, el </a:t>
            </a:r>
            <a:r>
              <a:rPr lang="es-MX" b="1" dirty="0" smtClean="0">
                <a:solidFill>
                  <a:srgbClr val="FFFF00"/>
                </a:solidFill>
                <a:latin typeface="Arial Black" pitchFamily="34" charset="0"/>
                <a:cs typeface="Aharoni" pitchFamily="2" charset="-79"/>
              </a:rPr>
              <a:t>89.6%</a:t>
            </a:r>
            <a:r>
              <a:rPr lang="es-MX" dirty="0" smtClean="0"/>
              <a:t> (344) son de uso público urbano</a:t>
            </a:r>
            <a:endParaRPr lang="es-MX" dirty="0"/>
          </a:p>
        </p:txBody>
      </p:sp>
    </p:spTree>
  </p:cSld>
  <p:clrMapOvr>
    <a:masterClrMapping/>
  </p:clrMapOvr>
  <p:transition spd="slow">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nvGraphicFramePr>
        <p:xfrm>
          <a:off x="214282" y="1428736"/>
          <a:ext cx="5214974" cy="1584960"/>
        </p:xfrm>
        <a:graphic>
          <a:graphicData uri="http://schemas.openxmlformats.org/drawingml/2006/table">
            <a:tbl>
              <a:tblPr>
                <a:tableStyleId>{8FD4443E-F989-4FC4-A0C8-D5A2AF1F390B}</a:tableStyleId>
              </a:tblPr>
              <a:tblGrid>
                <a:gridCol w="1471295"/>
                <a:gridCol w="1049020"/>
                <a:gridCol w="2694659"/>
              </a:tblGrid>
              <a:tr h="0">
                <a:tc>
                  <a:txBody>
                    <a:bodyPr/>
                    <a:lstStyle/>
                    <a:p>
                      <a:pPr indent="180340" algn="ctr">
                        <a:lnSpc>
                          <a:spcPct val="130000"/>
                        </a:lnSpc>
                        <a:spcBef>
                          <a:spcPts val="300"/>
                        </a:spcBef>
                        <a:spcAft>
                          <a:spcPts val="300"/>
                        </a:spcAft>
                      </a:pPr>
                      <a:r>
                        <a:rPr lang="es-MX" sz="1000" dirty="0"/>
                        <a:t>Nombre</a:t>
                      </a:r>
                      <a:endParaRPr lang="es-MX" sz="1100" dirty="0">
                        <a:latin typeface="Arial"/>
                        <a:ea typeface="Batang"/>
                        <a:cs typeface="Tahoma"/>
                      </a:endParaRPr>
                    </a:p>
                  </a:txBody>
                  <a:tcPr marL="68580" marR="68580" marT="0" marB="0">
                    <a:cell3D prstMaterial="dkEdge">
                      <a:bevel prst="artDeco"/>
                      <a:lightRig rig="flood" dir="t"/>
                    </a:cell3D>
                    <a:solidFill>
                      <a:schemeClr val="accent1">
                        <a:lumMod val="60000"/>
                        <a:lumOff val="40000"/>
                      </a:schemeClr>
                    </a:solidFill>
                  </a:tcPr>
                </a:tc>
                <a:tc>
                  <a:txBody>
                    <a:bodyPr/>
                    <a:lstStyle/>
                    <a:p>
                      <a:pPr indent="180340" algn="ctr">
                        <a:lnSpc>
                          <a:spcPct val="130000"/>
                        </a:lnSpc>
                        <a:spcBef>
                          <a:spcPts val="300"/>
                        </a:spcBef>
                        <a:spcAft>
                          <a:spcPts val="300"/>
                        </a:spcAft>
                      </a:pPr>
                      <a:r>
                        <a:rPr lang="es-MX" sz="1000" dirty="0"/>
                        <a:t>Entidad</a:t>
                      </a:r>
                      <a:endParaRPr lang="es-MX" sz="1100" dirty="0">
                        <a:latin typeface="Arial"/>
                        <a:ea typeface="Batang"/>
                        <a:cs typeface="Tahoma"/>
                      </a:endParaRPr>
                    </a:p>
                  </a:txBody>
                  <a:tcPr marL="68580" marR="68580" marT="0" marB="0">
                    <a:cell3D prstMaterial="dkEdge">
                      <a:bevel prst="artDeco"/>
                      <a:lightRig rig="flood" dir="t"/>
                    </a:cell3D>
                    <a:solidFill>
                      <a:schemeClr val="accent1">
                        <a:lumMod val="60000"/>
                        <a:lumOff val="40000"/>
                      </a:schemeClr>
                    </a:solidFill>
                  </a:tcPr>
                </a:tc>
                <a:tc>
                  <a:txBody>
                    <a:bodyPr/>
                    <a:lstStyle/>
                    <a:p>
                      <a:pPr indent="180340" algn="ctr">
                        <a:lnSpc>
                          <a:spcPct val="130000"/>
                        </a:lnSpc>
                        <a:spcBef>
                          <a:spcPts val="300"/>
                        </a:spcBef>
                        <a:spcAft>
                          <a:spcPts val="300"/>
                        </a:spcAft>
                      </a:pPr>
                      <a:r>
                        <a:rPr lang="es-MX" sz="1000" dirty="0"/>
                        <a:t>Municipios</a:t>
                      </a:r>
                      <a:endParaRPr lang="es-MX" sz="1100" dirty="0">
                        <a:latin typeface="Arial"/>
                        <a:ea typeface="Batang"/>
                        <a:cs typeface="Tahoma"/>
                      </a:endParaRPr>
                    </a:p>
                  </a:txBody>
                  <a:tcPr marL="68580" marR="68580" marT="0" marB="0">
                    <a:cell3D prstMaterial="dkEdge">
                      <a:bevel prst="artDeco"/>
                      <a:lightRig rig="flood" dir="t"/>
                    </a:cell3D>
                    <a:solidFill>
                      <a:schemeClr val="accent1">
                        <a:lumMod val="60000"/>
                        <a:lumOff val="40000"/>
                      </a:schemeClr>
                    </a:solidFill>
                  </a:tcPr>
                </a:tc>
              </a:tr>
              <a:tr h="0">
                <a:tc>
                  <a:txBody>
                    <a:bodyPr/>
                    <a:lstStyle/>
                    <a:p>
                      <a:pPr indent="180340" algn="l">
                        <a:lnSpc>
                          <a:spcPct val="130000"/>
                        </a:lnSpc>
                        <a:spcBef>
                          <a:spcPts val="300"/>
                        </a:spcBef>
                        <a:spcAft>
                          <a:spcPts val="300"/>
                        </a:spcAft>
                      </a:pPr>
                      <a:r>
                        <a:rPr lang="es-MX" sz="1000" dirty="0"/>
                        <a:t>Libres-Teziutlán</a:t>
                      </a:r>
                      <a:endParaRPr lang="es-MX" sz="1100" dirty="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a:t>Puebla</a:t>
                      </a:r>
                      <a:endParaRPr lang="es-MX" sz="110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a:t>Ixtacamaxtitlan; Libres</a:t>
                      </a:r>
                      <a:endParaRPr lang="es-MX" sz="1100">
                        <a:latin typeface="Arial"/>
                        <a:ea typeface="Batang"/>
                        <a:cs typeface="Tahoma"/>
                      </a:endParaRPr>
                    </a:p>
                  </a:txBody>
                  <a:tcPr marL="68580" marR="68580" marT="0" marB="0" anchor="ctr">
                    <a:cell3D prstMaterial="dkEdge">
                      <a:bevel/>
                      <a:lightRig rig="flood" dir="t"/>
                    </a:cell3D>
                  </a:tcPr>
                </a:tc>
              </a:tr>
              <a:tr h="0">
                <a:tc>
                  <a:txBody>
                    <a:bodyPr/>
                    <a:lstStyle/>
                    <a:p>
                      <a:pPr indent="180340" algn="l">
                        <a:lnSpc>
                          <a:spcPct val="130000"/>
                        </a:lnSpc>
                        <a:spcBef>
                          <a:spcPts val="300"/>
                        </a:spcBef>
                        <a:spcAft>
                          <a:spcPts val="300"/>
                        </a:spcAft>
                      </a:pPr>
                      <a:r>
                        <a:rPr lang="es-MX" sz="1000" dirty="0"/>
                        <a:t>Cofre de Perote</a:t>
                      </a:r>
                      <a:endParaRPr lang="es-MX" sz="1100" dirty="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dirty="0"/>
                        <a:t>Veracruz</a:t>
                      </a:r>
                      <a:endParaRPr lang="es-MX" sz="1100" dirty="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a:t>Perote; Ayahualco; Ixhuacan de los Reyes, Xico; Coatepec; Acajete; Villa Aldama</a:t>
                      </a:r>
                      <a:endParaRPr lang="es-MX" sz="1100">
                        <a:latin typeface="Arial"/>
                        <a:ea typeface="Batang"/>
                        <a:cs typeface="Tahoma"/>
                      </a:endParaRPr>
                    </a:p>
                  </a:txBody>
                  <a:tcPr marL="68580" marR="68580" marT="0" marB="0" anchor="ctr">
                    <a:cell3D prstMaterial="dkEdge">
                      <a:bevel/>
                      <a:lightRig rig="flood" dir="t"/>
                    </a:cell3D>
                  </a:tcPr>
                </a:tc>
              </a:tr>
              <a:tr h="0">
                <a:tc>
                  <a:txBody>
                    <a:bodyPr/>
                    <a:lstStyle/>
                    <a:p>
                      <a:pPr indent="180340" algn="l">
                        <a:lnSpc>
                          <a:spcPct val="130000"/>
                        </a:lnSpc>
                        <a:spcBef>
                          <a:spcPts val="300"/>
                        </a:spcBef>
                        <a:spcAft>
                          <a:spcPts val="300"/>
                        </a:spcAft>
                      </a:pPr>
                      <a:r>
                        <a:rPr lang="es-MX" sz="1000"/>
                        <a:t>Cerdán-Pico de Orizaba I</a:t>
                      </a:r>
                      <a:endParaRPr lang="es-MX" sz="110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dirty="0"/>
                        <a:t>Puebla</a:t>
                      </a:r>
                      <a:endParaRPr lang="es-MX" sz="1100" dirty="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dirty="0"/>
                        <a:t>Guadalupe Victoria, La Fragua; </a:t>
                      </a:r>
                      <a:r>
                        <a:rPr lang="es-MX" sz="1000" dirty="0" err="1"/>
                        <a:t>Tlachichuca</a:t>
                      </a:r>
                      <a:r>
                        <a:rPr lang="es-MX" sz="1000" dirty="0"/>
                        <a:t>, </a:t>
                      </a:r>
                      <a:r>
                        <a:rPr lang="es-MX" sz="1000" dirty="0" err="1"/>
                        <a:t>Chicotla</a:t>
                      </a:r>
                      <a:r>
                        <a:rPr lang="es-MX" sz="1000" dirty="0"/>
                        <a:t>; </a:t>
                      </a:r>
                      <a:r>
                        <a:rPr lang="es-MX" sz="1000" dirty="0" err="1"/>
                        <a:t>Atzinzintla</a:t>
                      </a:r>
                      <a:endParaRPr lang="es-MX" sz="1100" dirty="0">
                        <a:latin typeface="Arial"/>
                        <a:ea typeface="Batang"/>
                        <a:cs typeface="Tahoma"/>
                      </a:endParaRPr>
                    </a:p>
                  </a:txBody>
                  <a:tcPr marL="68580" marR="68580" marT="0" marB="0" anchor="ctr">
                    <a:cell3D prstMaterial="dkEdge">
                      <a:bevel/>
                      <a:lightRig rig="flood" dir="t"/>
                    </a:cell3D>
                  </a:tcPr>
                </a:tc>
              </a:tr>
              <a:tr h="0">
                <a:tc>
                  <a:txBody>
                    <a:bodyPr/>
                    <a:lstStyle/>
                    <a:p>
                      <a:pPr indent="180340" algn="l">
                        <a:lnSpc>
                          <a:spcPct val="130000"/>
                        </a:lnSpc>
                        <a:spcBef>
                          <a:spcPts val="300"/>
                        </a:spcBef>
                        <a:spcAft>
                          <a:spcPts val="300"/>
                        </a:spcAft>
                      </a:pPr>
                      <a:r>
                        <a:rPr lang="es-MX" sz="1000"/>
                        <a:t>Cerdán-Pico de Orizaba II</a:t>
                      </a:r>
                      <a:endParaRPr lang="es-MX" sz="110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a:t>Puebla</a:t>
                      </a:r>
                      <a:endParaRPr lang="es-MX" sz="1100">
                        <a:latin typeface="Arial"/>
                        <a:ea typeface="Batang"/>
                        <a:cs typeface="Tahoma"/>
                      </a:endParaRPr>
                    </a:p>
                  </a:txBody>
                  <a:tcPr marL="68580" marR="68580" marT="0" marB="0" anchor="ctr">
                    <a:cell3D prstMaterial="dkEdge">
                      <a:bevel/>
                      <a:lightRig rig="flood" dir="t"/>
                    </a:cell3D>
                  </a:tcPr>
                </a:tc>
                <a:tc>
                  <a:txBody>
                    <a:bodyPr/>
                    <a:lstStyle/>
                    <a:p>
                      <a:pPr indent="180340" algn="just">
                        <a:lnSpc>
                          <a:spcPct val="130000"/>
                        </a:lnSpc>
                        <a:spcBef>
                          <a:spcPts val="300"/>
                        </a:spcBef>
                        <a:spcAft>
                          <a:spcPts val="300"/>
                        </a:spcAft>
                      </a:pPr>
                      <a:r>
                        <a:rPr lang="es-MX" sz="1000" dirty="0"/>
                        <a:t>San Salvador El Seco; San Juan Atenco</a:t>
                      </a:r>
                      <a:endParaRPr lang="es-MX" sz="1100" dirty="0">
                        <a:latin typeface="Arial"/>
                        <a:ea typeface="Batang"/>
                        <a:cs typeface="Tahoma"/>
                      </a:endParaRPr>
                    </a:p>
                  </a:txBody>
                  <a:tcPr marL="68580" marR="68580" marT="0" marB="0" anchor="ctr">
                    <a:cell3D prstMaterial="dkEdge">
                      <a:bevel/>
                      <a:lightRig rig="flood" dir="t"/>
                    </a:cell3D>
                  </a:tcPr>
                </a:tc>
              </a:tr>
            </a:tbl>
          </a:graphicData>
        </a:graphic>
      </p:graphicFrame>
      <p:sp>
        <p:nvSpPr>
          <p:cNvPr id="5" name="4 CuadroTexto"/>
          <p:cNvSpPr txBox="1"/>
          <p:nvPr/>
        </p:nvSpPr>
        <p:spPr>
          <a:xfrm>
            <a:off x="6143636" y="1500174"/>
            <a:ext cx="2714644" cy="1477328"/>
          </a:xfrm>
          <a:prstGeom prst="rect">
            <a:avLst/>
          </a:prstGeom>
          <a:noFill/>
        </p:spPr>
        <p:txBody>
          <a:bodyPr wrap="square" rtlCol="0">
            <a:spAutoFit/>
          </a:bodyPr>
          <a:lstStyle/>
          <a:p>
            <a:r>
              <a:rPr lang="es-MX" dirty="0" smtClean="0"/>
              <a:t>Se reconocen 4 Áreas Críticas Forestales (ACF) para la zona de influencia del acuífero HLOP</a:t>
            </a:r>
            <a:endParaRPr lang="es-MX" dirty="0"/>
          </a:p>
        </p:txBody>
      </p:sp>
      <p:sp>
        <p:nvSpPr>
          <p:cNvPr id="6" name="5 CuadroTexto"/>
          <p:cNvSpPr txBox="1"/>
          <p:nvPr/>
        </p:nvSpPr>
        <p:spPr>
          <a:xfrm>
            <a:off x="285720" y="4071942"/>
            <a:ext cx="3714776" cy="1754326"/>
          </a:xfrm>
          <a:prstGeom prst="rect">
            <a:avLst/>
          </a:prstGeom>
          <a:noFill/>
        </p:spPr>
        <p:txBody>
          <a:bodyPr wrap="square" rtlCol="0">
            <a:spAutoFit/>
          </a:bodyPr>
          <a:lstStyle/>
          <a:p>
            <a:r>
              <a:rPr lang="es-MX" dirty="0" smtClean="0"/>
              <a:t>Por la configuración del relieve topográfico, dichas ACF inciden directamente en las Áreas Estratégicas Hidrológicas para la continuidad del ciclo hidrológico en el acuífero HLOP</a:t>
            </a:r>
            <a:endParaRPr lang="es-MX" dirty="0"/>
          </a:p>
        </p:txBody>
      </p:sp>
      <p:pic>
        <p:nvPicPr>
          <p:cNvPr id="243714" name="Picture 2" descr="PM_HOLP_Usv_ZCF"/>
          <p:cNvPicPr>
            <a:picLocks noChangeAspect="1" noChangeArrowheads="1"/>
          </p:cNvPicPr>
          <p:nvPr/>
        </p:nvPicPr>
        <p:blipFill>
          <a:blip r:embed="rId2" cstate="print"/>
          <a:srcRect l="3409" t="5109" r="2861" b="4172"/>
          <a:stretch>
            <a:fillRect/>
          </a:stretch>
        </p:blipFill>
        <p:spPr bwMode="auto">
          <a:xfrm>
            <a:off x="4076700" y="3068637"/>
            <a:ext cx="5067300" cy="3789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7 CuadroTexto"/>
          <p:cNvSpPr txBox="1"/>
          <p:nvPr/>
        </p:nvSpPr>
        <p:spPr>
          <a:xfrm>
            <a:off x="1357290" y="142852"/>
            <a:ext cx="6429420" cy="954107"/>
          </a:xfrm>
          <a:prstGeom prst="rect">
            <a:avLst/>
          </a:prstGeom>
          <a:noFill/>
        </p:spPr>
        <p:txBody>
          <a:bodyPr wrap="square" rtlCol="0">
            <a:spAutoFit/>
          </a:bodyPr>
          <a:lstStyle/>
          <a:p>
            <a:pPr algn="ctr"/>
            <a:r>
              <a:rPr lang="es-MX" sz="3600" dirty="0" smtClean="0"/>
              <a:t>MANEJO DE CUENCAS</a:t>
            </a:r>
          </a:p>
          <a:p>
            <a:pPr algn="ctr"/>
            <a:r>
              <a:rPr lang="es-MX" sz="2000" dirty="0" smtClean="0"/>
              <a:t>RECUPERACIÓN DE SUPERFICIE FORESTAL</a:t>
            </a:r>
            <a:endParaRPr lang="es-MX" sz="2000" dirty="0"/>
          </a:p>
        </p:txBody>
      </p:sp>
    </p:spTree>
    <p:extLst>
      <p:ext uri="{BB962C8B-B14F-4D97-AF65-F5344CB8AC3E}">
        <p14:creationId xmlns:p14="http://schemas.microsoft.com/office/powerpoint/2010/main" xmlns="" val="4068787089"/>
      </p:ext>
    </p:extLst>
  </p:cSld>
  <p:clrMapOvr>
    <a:masterClrMapping/>
  </p:clrMapOvr>
  <p:transition spd="med">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2790832" y="1662114"/>
          <a:ext cx="5924572" cy="1981200"/>
        </p:xfrm>
        <a:graphic>
          <a:graphicData uri="http://schemas.openxmlformats.org/drawingml/2006/table">
            <a:tbl>
              <a:tblPr>
                <a:tableStyleId>{8FD4443E-F989-4FC4-A0C8-D5A2AF1F390B}</a:tableStyleId>
              </a:tblPr>
              <a:tblGrid>
                <a:gridCol w="1897073"/>
                <a:gridCol w="1174761"/>
                <a:gridCol w="1000132"/>
                <a:gridCol w="714380"/>
                <a:gridCol w="1138226"/>
              </a:tblGrid>
              <a:tr h="190500">
                <a:tc>
                  <a:txBody>
                    <a:bodyPr/>
                    <a:lstStyle/>
                    <a:p>
                      <a:pPr indent="180340" algn="ctr">
                        <a:lnSpc>
                          <a:spcPct val="130000"/>
                        </a:lnSpc>
                        <a:spcBef>
                          <a:spcPts val="300"/>
                        </a:spcBef>
                        <a:spcAft>
                          <a:spcPts val="0"/>
                        </a:spcAft>
                      </a:pPr>
                      <a:r>
                        <a:rPr lang="es-MX" sz="1000" dirty="0"/>
                        <a:t>ECOSISTEMA</a:t>
                      </a:r>
                      <a:endParaRPr lang="es-MX" sz="1100" dirty="0">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c>
                  <a:txBody>
                    <a:bodyPr/>
                    <a:lstStyle/>
                    <a:p>
                      <a:pPr indent="180340" algn="ctr">
                        <a:lnSpc>
                          <a:spcPct val="130000"/>
                        </a:lnSpc>
                        <a:spcBef>
                          <a:spcPts val="300"/>
                        </a:spcBef>
                        <a:spcAft>
                          <a:spcPts val="0"/>
                        </a:spcAft>
                      </a:pPr>
                      <a:r>
                        <a:rPr lang="es-MX" sz="1000" dirty="0"/>
                        <a:t>CONDICION</a:t>
                      </a:r>
                      <a:endParaRPr lang="es-MX" sz="1100" dirty="0">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c>
                  <a:txBody>
                    <a:bodyPr/>
                    <a:lstStyle/>
                    <a:p>
                      <a:pPr indent="180340" algn="ctr">
                        <a:lnSpc>
                          <a:spcPct val="130000"/>
                        </a:lnSpc>
                        <a:spcBef>
                          <a:spcPts val="300"/>
                        </a:spcBef>
                        <a:spcAft>
                          <a:spcPts val="0"/>
                        </a:spcAft>
                      </a:pPr>
                      <a:r>
                        <a:rPr lang="es-MX" sz="1000" dirty="0"/>
                        <a:t>AREA</a:t>
                      </a:r>
                      <a:endParaRPr lang="es-MX" sz="1100" dirty="0">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c>
                  <a:txBody>
                    <a:bodyPr/>
                    <a:lstStyle/>
                    <a:p>
                      <a:pPr indent="180340" algn="ctr">
                        <a:lnSpc>
                          <a:spcPct val="130000"/>
                        </a:lnSpc>
                        <a:spcBef>
                          <a:spcPts val="300"/>
                        </a:spcBef>
                        <a:spcAft>
                          <a:spcPts val="0"/>
                        </a:spcAft>
                      </a:pPr>
                      <a:r>
                        <a:rPr lang="es-MX" sz="1000" dirty="0"/>
                        <a:t>TASA</a:t>
                      </a:r>
                      <a:endParaRPr lang="es-MX" sz="1100" dirty="0">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c>
                  <a:txBody>
                    <a:bodyPr/>
                    <a:lstStyle/>
                    <a:p>
                      <a:pPr indent="180340" algn="ctr">
                        <a:lnSpc>
                          <a:spcPct val="130000"/>
                        </a:lnSpc>
                        <a:spcBef>
                          <a:spcPts val="300"/>
                        </a:spcBef>
                        <a:spcAft>
                          <a:spcPts val="0"/>
                        </a:spcAft>
                      </a:pPr>
                      <a:r>
                        <a:rPr lang="es-MX" sz="1000" dirty="0"/>
                        <a:t>AFECTACIÓN</a:t>
                      </a:r>
                      <a:endParaRPr lang="es-MX" sz="1100" dirty="0">
                        <a:latin typeface="Arial"/>
                        <a:ea typeface="Batang"/>
                        <a:cs typeface="Tahoma"/>
                      </a:endParaRPr>
                    </a:p>
                  </a:txBody>
                  <a:tcPr marL="68580" marR="68580" marT="0" marB="0">
                    <a:cell3D prstMaterial="dkEdge">
                      <a:bevel/>
                      <a:lightRig rig="flood" dir="t"/>
                    </a:cell3D>
                    <a:solidFill>
                      <a:schemeClr val="accent1">
                        <a:lumMod val="60000"/>
                        <a:lumOff val="40000"/>
                      </a:schemeClr>
                    </a:solidFill>
                  </a:tcPr>
                </a:tc>
              </a:tr>
              <a:tr h="190500">
                <a:tc>
                  <a:txBody>
                    <a:bodyPr/>
                    <a:lstStyle/>
                    <a:p>
                      <a:pPr indent="180340" algn="l">
                        <a:lnSpc>
                          <a:spcPct val="130000"/>
                        </a:lnSpc>
                        <a:spcBef>
                          <a:spcPts val="300"/>
                        </a:spcBef>
                        <a:spcAft>
                          <a:spcPts val="0"/>
                        </a:spcAft>
                      </a:pPr>
                      <a:r>
                        <a:rPr lang="es-MX" sz="1000" dirty="0"/>
                        <a:t>BOSQUE TEMPLADO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l">
                        <a:lnSpc>
                          <a:spcPct val="130000"/>
                        </a:lnSpc>
                        <a:spcBef>
                          <a:spcPts val="300"/>
                        </a:spcBef>
                        <a:spcAft>
                          <a:spcPts val="0"/>
                        </a:spcAft>
                      </a:pPr>
                      <a:r>
                        <a:rPr lang="es-MX" sz="1000"/>
                        <a:t>PRIMARIO</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67,086.38</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2.06</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1,381.98</a:t>
                      </a:r>
                      <a:endParaRPr lang="es-MX" sz="1100">
                        <a:latin typeface="Arial"/>
                        <a:ea typeface="Batang"/>
                        <a:cs typeface="Tahoma"/>
                      </a:endParaRPr>
                    </a:p>
                  </a:txBody>
                  <a:tcPr marL="68580" marR="68580" marT="0" marB="0">
                    <a:cell3D prstMaterial="dkEdge">
                      <a:bevel/>
                      <a:lightRig rig="flood" dir="t"/>
                    </a:cell3D>
                  </a:tcPr>
                </a:tc>
              </a:tr>
              <a:tr h="190500">
                <a:tc>
                  <a:txBody>
                    <a:bodyPr/>
                    <a:lstStyle/>
                    <a:p>
                      <a:pPr indent="180340" algn="l">
                        <a:lnSpc>
                          <a:spcPct val="130000"/>
                        </a:lnSpc>
                        <a:spcBef>
                          <a:spcPts val="300"/>
                        </a:spcBef>
                        <a:spcAft>
                          <a:spcPts val="0"/>
                        </a:spcAft>
                      </a:pPr>
                      <a:r>
                        <a:rPr lang="es-MX" sz="1000" dirty="0"/>
                        <a:t>BOSQUE TEMPLADO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l">
                        <a:lnSpc>
                          <a:spcPct val="130000"/>
                        </a:lnSpc>
                        <a:spcBef>
                          <a:spcPts val="300"/>
                        </a:spcBef>
                        <a:spcAft>
                          <a:spcPts val="0"/>
                        </a:spcAft>
                      </a:pPr>
                      <a:r>
                        <a:rPr lang="es-MX" sz="1000" dirty="0"/>
                        <a:t>SECUNDARIO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29,625.21</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5.58</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1,653.09</a:t>
                      </a:r>
                      <a:endParaRPr lang="es-MX" sz="1100">
                        <a:latin typeface="Arial"/>
                        <a:ea typeface="Batang"/>
                        <a:cs typeface="Tahoma"/>
                      </a:endParaRPr>
                    </a:p>
                  </a:txBody>
                  <a:tcPr marL="68580" marR="68580" marT="0" marB="0">
                    <a:cell3D prstMaterial="dkEdge">
                      <a:bevel/>
                      <a:lightRig rig="flood" dir="t"/>
                    </a:cell3D>
                  </a:tcPr>
                </a:tc>
              </a:tr>
              <a:tr h="190500">
                <a:tc>
                  <a:txBody>
                    <a:bodyPr/>
                    <a:lstStyle/>
                    <a:p>
                      <a:pPr indent="180340" algn="l">
                        <a:lnSpc>
                          <a:spcPct val="130000"/>
                        </a:lnSpc>
                        <a:spcBef>
                          <a:spcPts val="300"/>
                        </a:spcBef>
                        <a:spcAft>
                          <a:spcPts val="0"/>
                        </a:spcAft>
                      </a:pPr>
                      <a:r>
                        <a:rPr lang="es-MX" sz="1000"/>
                        <a:t>BOSQUE MESOFILO DE MONTAÑA</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l">
                        <a:lnSpc>
                          <a:spcPct val="130000"/>
                        </a:lnSpc>
                        <a:spcBef>
                          <a:spcPts val="300"/>
                        </a:spcBef>
                        <a:spcAft>
                          <a:spcPts val="0"/>
                        </a:spcAft>
                      </a:pPr>
                      <a:r>
                        <a:rPr lang="es-MX" sz="1000" dirty="0"/>
                        <a:t>PRIMARIO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dirty="0"/>
                        <a:t>3,294.20</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1.94</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63.91</a:t>
                      </a:r>
                      <a:endParaRPr lang="es-MX" sz="1100">
                        <a:latin typeface="Arial"/>
                        <a:ea typeface="Batang"/>
                        <a:cs typeface="Tahoma"/>
                      </a:endParaRPr>
                    </a:p>
                  </a:txBody>
                  <a:tcPr marL="68580" marR="68580" marT="0" marB="0">
                    <a:cell3D prstMaterial="dkEdge">
                      <a:bevel/>
                      <a:lightRig rig="flood" dir="t"/>
                    </a:cell3D>
                  </a:tcPr>
                </a:tc>
              </a:tr>
              <a:tr h="190500">
                <a:tc>
                  <a:txBody>
                    <a:bodyPr/>
                    <a:lstStyle/>
                    <a:p>
                      <a:pPr indent="180340" algn="l">
                        <a:lnSpc>
                          <a:spcPct val="130000"/>
                        </a:lnSpc>
                        <a:spcBef>
                          <a:spcPts val="300"/>
                        </a:spcBef>
                        <a:spcAft>
                          <a:spcPts val="0"/>
                        </a:spcAft>
                      </a:pPr>
                      <a:r>
                        <a:rPr lang="es-MX" sz="1000"/>
                        <a:t>BOSQUE MESOFILO DE MONTAÑA</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l">
                        <a:lnSpc>
                          <a:spcPct val="130000"/>
                        </a:lnSpc>
                        <a:spcBef>
                          <a:spcPts val="300"/>
                        </a:spcBef>
                        <a:spcAft>
                          <a:spcPts val="0"/>
                        </a:spcAft>
                      </a:pPr>
                      <a:r>
                        <a:rPr lang="es-MX" sz="1000" dirty="0"/>
                        <a:t>SECUNDARIO</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dirty="0"/>
                        <a:t>7,397.16</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6.28</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464.54</a:t>
                      </a:r>
                      <a:endParaRPr lang="es-MX" sz="1100">
                        <a:latin typeface="Arial"/>
                        <a:ea typeface="Batang"/>
                        <a:cs typeface="Tahoma"/>
                      </a:endParaRPr>
                    </a:p>
                  </a:txBody>
                  <a:tcPr marL="68580" marR="68580" marT="0" marB="0">
                    <a:cell3D prstMaterial="dkEdge">
                      <a:bevel/>
                      <a:lightRig rig="flood" dir="t"/>
                    </a:cell3D>
                  </a:tcPr>
                </a:tc>
              </a:tr>
              <a:tr h="190500">
                <a:tc>
                  <a:txBody>
                    <a:bodyPr/>
                    <a:lstStyle/>
                    <a:p>
                      <a:pPr indent="180340" algn="l">
                        <a:lnSpc>
                          <a:spcPct val="130000"/>
                        </a:lnSpc>
                        <a:spcBef>
                          <a:spcPts val="300"/>
                        </a:spcBef>
                        <a:spcAft>
                          <a:spcPts val="0"/>
                        </a:spcAft>
                      </a:pPr>
                      <a:r>
                        <a:rPr lang="es-MX" sz="1000"/>
                        <a:t>SELVA</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l">
                        <a:lnSpc>
                          <a:spcPct val="130000"/>
                        </a:lnSpc>
                        <a:spcBef>
                          <a:spcPts val="300"/>
                        </a:spcBef>
                        <a:spcAft>
                          <a:spcPts val="0"/>
                        </a:spcAft>
                      </a:pPr>
                      <a:r>
                        <a:rPr lang="es-MX" sz="1000"/>
                        <a:t>SECUNDARIO</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dirty="0"/>
                        <a:t>3.96</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dirty="0"/>
                        <a:t>10.23</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0.41</a:t>
                      </a:r>
                      <a:endParaRPr lang="es-MX" sz="1100">
                        <a:latin typeface="Arial"/>
                        <a:ea typeface="Batang"/>
                        <a:cs typeface="Tahoma"/>
                      </a:endParaRPr>
                    </a:p>
                  </a:txBody>
                  <a:tcPr marL="68580" marR="68580" marT="0" marB="0">
                    <a:cell3D prstMaterial="dkEdge">
                      <a:bevel/>
                      <a:lightRig rig="flood" dir="t"/>
                    </a:cell3D>
                  </a:tcPr>
                </a:tc>
              </a:tr>
              <a:tr h="190500">
                <a:tc>
                  <a:txBody>
                    <a:bodyPr/>
                    <a:lstStyle/>
                    <a:p>
                      <a:pPr indent="180340" algn="l">
                        <a:lnSpc>
                          <a:spcPct val="130000"/>
                        </a:lnSpc>
                        <a:spcBef>
                          <a:spcPts val="300"/>
                        </a:spcBef>
                        <a:spcAft>
                          <a:spcPts val="0"/>
                        </a:spcAft>
                      </a:pPr>
                      <a:r>
                        <a:rPr lang="es-MX" sz="1000"/>
                        <a:t>MATORRAL</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l">
                        <a:lnSpc>
                          <a:spcPct val="130000"/>
                        </a:lnSpc>
                        <a:spcBef>
                          <a:spcPts val="300"/>
                        </a:spcBef>
                        <a:spcAft>
                          <a:spcPts val="0"/>
                        </a:spcAft>
                      </a:pPr>
                      <a:r>
                        <a:rPr lang="es-MX" sz="1000"/>
                        <a:t>PRIMARIO</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a:t>103,818.53</a:t>
                      </a:r>
                      <a:endParaRPr lang="es-MX" sz="110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dirty="0"/>
                        <a:t>9.95</a:t>
                      </a:r>
                      <a:endParaRPr lang="es-MX" sz="1100" dirty="0">
                        <a:latin typeface="Arial"/>
                        <a:ea typeface="Batang"/>
                        <a:cs typeface="Tahoma"/>
                      </a:endParaRPr>
                    </a:p>
                  </a:txBody>
                  <a:tcPr marL="68580" marR="68580" marT="0" marB="0">
                    <a:cell3D prstMaterial="dkEdge">
                      <a:bevel/>
                      <a:lightRig rig="flood" dir="t"/>
                    </a:cell3D>
                  </a:tcPr>
                </a:tc>
                <a:tc>
                  <a:txBody>
                    <a:bodyPr/>
                    <a:lstStyle/>
                    <a:p>
                      <a:pPr indent="180340" algn="r">
                        <a:lnSpc>
                          <a:spcPct val="130000"/>
                        </a:lnSpc>
                        <a:spcBef>
                          <a:spcPts val="300"/>
                        </a:spcBef>
                        <a:spcAft>
                          <a:spcPts val="0"/>
                        </a:spcAft>
                      </a:pPr>
                      <a:r>
                        <a:rPr lang="es-MX" sz="1000" dirty="0"/>
                        <a:t>10,329.94</a:t>
                      </a:r>
                      <a:endParaRPr lang="es-MX" sz="1100" dirty="0">
                        <a:latin typeface="Arial"/>
                        <a:ea typeface="Batang"/>
                        <a:cs typeface="Tahoma"/>
                      </a:endParaRPr>
                    </a:p>
                  </a:txBody>
                  <a:tcPr marL="68580" marR="68580" marT="0" marB="0">
                    <a:cell3D prstMaterial="dkEdge">
                      <a:bevel/>
                      <a:lightRig rig="flood" dir="t"/>
                    </a:cell3D>
                  </a:tcPr>
                </a:tc>
              </a:tr>
              <a:tr h="190500">
                <a:tc>
                  <a:txBody>
                    <a:bodyPr/>
                    <a:lstStyle/>
                    <a:p>
                      <a:endParaRPr lang="es-MX" sz="1100" dirty="0">
                        <a:latin typeface="Calibri"/>
                        <a:ea typeface="Times New Roman"/>
                        <a:cs typeface="Times New Roman"/>
                      </a:endParaRPr>
                    </a:p>
                  </a:txBody>
                  <a:tcPr marL="68580" marR="68580" marT="0" marB="0">
                    <a:cell3D prstMaterial="dkEdge">
                      <a:bevel/>
                      <a:lightRig rig="flood" dir="t"/>
                    </a:cell3D>
                    <a:solidFill>
                      <a:srgbClr val="FFFF00"/>
                    </a:solidFill>
                  </a:tcPr>
                </a:tc>
                <a:tc>
                  <a:txBody>
                    <a:bodyPr/>
                    <a:lstStyle/>
                    <a:p>
                      <a:pPr indent="180340" algn="ctr">
                        <a:lnSpc>
                          <a:spcPct val="130000"/>
                        </a:lnSpc>
                        <a:spcBef>
                          <a:spcPts val="300"/>
                        </a:spcBef>
                        <a:spcAft>
                          <a:spcPts val="0"/>
                        </a:spcAft>
                      </a:pPr>
                      <a:r>
                        <a:rPr lang="es-MX" sz="1000" dirty="0"/>
                        <a:t>Total</a:t>
                      </a:r>
                      <a:endParaRPr lang="es-MX" sz="1100" dirty="0">
                        <a:latin typeface="Arial"/>
                        <a:ea typeface="Batang"/>
                        <a:cs typeface="Tahoma"/>
                      </a:endParaRPr>
                    </a:p>
                  </a:txBody>
                  <a:tcPr marL="68580" marR="68580" marT="0" marB="0">
                    <a:cell3D prstMaterial="dkEdge">
                      <a:bevel/>
                      <a:lightRig rig="flood" dir="t"/>
                    </a:cell3D>
                    <a:solidFill>
                      <a:srgbClr val="FFFF00"/>
                    </a:solidFill>
                  </a:tcPr>
                </a:tc>
                <a:tc>
                  <a:txBody>
                    <a:bodyPr/>
                    <a:lstStyle/>
                    <a:p>
                      <a:pPr indent="180340" algn="r">
                        <a:lnSpc>
                          <a:spcPct val="130000"/>
                        </a:lnSpc>
                        <a:spcBef>
                          <a:spcPts val="300"/>
                        </a:spcBef>
                        <a:spcAft>
                          <a:spcPts val="0"/>
                        </a:spcAft>
                      </a:pPr>
                      <a:r>
                        <a:rPr lang="es-MX" sz="1000" dirty="0"/>
                        <a:t>211,225.43</a:t>
                      </a:r>
                      <a:endParaRPr lang="es-MX" sz="1100" dirty="0">
                        <a:latin typeface="Arial"/>
                        <a:ea typeface="Batang"/>
                        <a:cs typeface="Tahoma"/>
                      </a:endParaRPr>
                    </a:p>
                  </a:txBody>
                  <a:tcPr marL="68580" marR="68580" marT="0" marB="0">
                    <a:cell3D prstMaterial="dkEdge">
                      <a:bevel/>
                      <a:lightRig rig="flood" dir="t"/>
                    </a:cell3D>
                    <a:solidFill>
                      <a:srgbClr val="FFFF00"/>
                    </a:solidFill>
                  </a:tcPr>
                </a:tc>
                <a:tc>
                  <a:txBody>
                    <a:bodyPr/>
                    <a:lstStyle/>
                    <a:p>
                      <a:endParaRPr lang="es-MX" sz="1100" dirty="0">
                        <a:latin typeface="Calibri"/>
                        <a:ea typeface="Times New Roman"/>
                        <a:cs typeface="Times New Roman"/>
                      </a:endParaRPr>
                    </a:p>
                  </a:txBody>
                  <a:tcPr marL="68580" marR="68580" marT="0" marB="0">
                    <a:cell3D prstMaterial="dkEdge">
                      <a:bevel/>
                      <a:lightRig rig="flood" dir="t"/>
                    </a:cell3D>
                    <a:solidFill>
                      <a:srgbClr val="FFFF00"/>
                    </a:solidFill>
                  </a:tcPr>
                </a:tc>
                <a:tc>
                  <a:txBody>
                    <a:bodyPr/>
                    <a:lstStyle/>
                    <a:p>
                      <a:pPr indent="180340" algn="r">
                        <a:lnSpc>
                          <a:spcPct val="130000"/>
                        </a:lnSpc>
                        <a:spcBef>
                          <a:spcPts val="300"/>
                        </a:spcBef>
                        <a:spcAft>
                          <a:spcPts val="0"/>
                        </a:spcAft>
                      </a:pPr>
                      <a:r>
                        <a:rPr lang="es-MX" sz="1000" dirty="0"/>
                        <a:t>13,893.86</a:t>
                      </a:r>
                      <a:endParaRPr lang="es-MX" sz="1100" dirty="0">
                        <a:latin typeface="Arial"/>
                        <a:ea typeface="Batang"/>
                        <a:cs typeface="Tahoma"/>
                      </a:endParaRPr>
                    </a:p>
                  </a:txBody>
                  <a:tcPr marL="68580" marR="68580" marT="0" marB="0">
                    <a:cell3D prstMaterial="dkEdge">
                      <a:bevel/>
                      <a:lightRig rig="flood" dir="t"/>
                    </a:cell3D>
                    <a:solidFill>
                      <a:srgbClr val="FFFF00"/>
                    </a:solidFill>
                  </a:tcPr>
                </a:tc>
              </a:tr>
            </a:tbl>
          </a:graphicData>
        </a:graphic>
      </p:graphicFrame>
      <p:sp>
        <p:nvSpPr>
          <p:cNvPr id="4" name="3 CuadroTexto"/>
          <p:cNvSpPr txBox="1"/>
          <p:nvPr/>
        </p:nvSpPr>
        <p:spPr>
          <a:xfrm>
            <a:off x="0" y="1714488"/>
            <a:ext cx="2714644" cy="2031325"/>
          </a:xfrm>
          <a:prstGeom prst="rect">
            <a:avLst/>
          </a:prstGeom>
          <a:noFill/>
        </p:spPr>
        <p:txBody>
          <a:bodyPr wrap="square" rtlCol="0">
            <a:spAutoFit/>
          </a:bodyPr>
          <a:lstStyle/>
          <a:p>
            <a:r>
              <a:rPr lang="es-MX" dirty="0" smtClean="0"/>
              <a:t>Aproximadamente, un 6.5% de  los ecosistemas sufren alteración y/o degradación. Los matorrales son los mayormente afectados</a:t>
            </a:r>
            <a:endParaRPr lang="es-MX" dirty="0"/>
          </a:p>
        </p:txBody>
      </p:sp>
      <p:sp>
        <p:nvSpPr>
          <p:cNvPr id="5" name="4 CuadroTexto"/>
          <p:cNvSpPr txBox="1"/>
          <p:nvPr/>
        </p:nvSpPr>
        <p:spPr>
          <a:xfrm>
            <a:off x="71406" y="4443249"/>
            <a:ext cx="2714644" cy="1200329"/>
          </a:xfrm>
          <a:prstGeom prst="rect">
            <a:avLst/>
          </a:prstGeom>
          <a:noFill/>
        </p:spPr>
        <p:txBody>
          <a:bodyPr wrap="square" rtlCol="0">
            <a:spAutoFit/>
          </a:bodyPr>
          <a:lstStyle/>
          <a:p>
            <a:r>
              <a:rPr lang="es-MX" dirty="0" smtClean="0"/>
              <a:t>Un financiamiento aproximado para las 13,893 ha a recuperar oscilaría en lo 132 MDP</a:t>
            </a:r>
            <a:endParaRPr lang="es-MX" dirty="0"/>
          </a:p>
        </p:txBody>
      </p:sp>
      <p:sp>
        <p:nvSpPr>
          <p:cNvPr id="6" name="5 CuadroTexto"/>
          <p:cNvSpPr txBox="1"/>
          <p:nvPr/>
        </p:nvSpPr>
        <p:spPr>
          <a:xfrm>
            <a:off x="3714744" y="4000505"/>
            <a:ext cx="4357718" cy="923330"/>
          </a:xfrm>
          <a:prstGeom prst="rect">
            <a:avLst/>
          </a:prstGeom>
          <a:noFill/>
        </p:spPr>
        <p:txBody>
          <a:bodyPr wrap="square" rtlCol="0">
            <a:spAutoFit/>
          </a:bodyPr>
          <a:lstStyle/>
          <a:p>
            <a:r>
              <a:rPr lang="es-MX" dirty="0" smtClean="0"/>
              <a:t>El COTAS HLOP debe ser </a:t>
            </a:r>
            <a:r>
              <a:rPr lang="es-MX" dirty="0" err="1" smtClean="0"/>
              <a:t>co</a:t>
            </a:r>
            <a:r>
              <a:rPr lang="es-MX" dirty="0" smtClean="0"/>
              <a:t>-participe y nunca responsable de las acciones de reforestación</a:t>
            </a:r>
            <a:endParaRPr lang="es-MX" dirty="0"/>
          </a:p>
        </p:txBody>
      </p:sp>
      <p:sp>
        <p:nvSpPr>
          <p:cNvPr id="7" name="6 CuadroTexto"/>
          <p:cNvSpPr txBox="1"/>
          <p:nvPr/>
        </p:nvSpPr>
        <p:spPr>
          <a:xfrm>
            <a:off x="3643306" y="5143512"/>
            <a:ext cx="4357718" cy="1477328"/>
          </a:xfrm>
          <a:prstGeom prst="rect">
            <a:avLst/>
          </a:prstGeom>
          <a:noFill/>
        </p:spPr>
        <p:txBody>
          <a:bodyPr wrap="square" rtlCol="0">
            <a:spAutoFit/>
          </a:bodyPr>
          <a:lstStyle/>
          <a:p>
            <a:r>
              <a:rPr lang="es-MX" dirty="0" smtClean="0"/>
              <a:t>No debe promoverse la duplicidad de funciones, tareas y responsabilidades. Es necesario un convenio de colaboración entre instancias federales, estatales y municipales</a:t>
            </a:r>
            <a:endParaRPr lang="es-MX" dirty="0"/>
          </a:p>
        </p:txBody>
      </p:sp>
      <p:sp>
        <p:nvSpPr>
          <p:cNvPr id="8" name="7 CuadroTexto"/>
          <p:cNvSpPr txBox="1"/>
          <p:nvPr/>
        </p:nvSpPr>
        <p:spPr>
          <a:xfrm>
            <a:off x="1357290" y="142852"/>
            <a:ext cx="6429420" cy="954107"/>
          </a:xfrm>
          <a:prstGeom prst="rect">
            <a:avLst/>
          </a:prstGeom>
          <a:noFill/>
        </p:spPr>
        <p:txBody>
          <a:bodyPr wrap="square" rtlCol="0">
            <a:spAutoFit/>
          </a:bodyPr>
          <a:lstStyle/>
          <a:p>
            <a:pPr algn="ctr"/>
            <a:r>
              <a:rPr lang="es-MX" sz="3600" dirty="0" smtClean="0"/>
              <a:t>MANEJO DE CUENCAS</a:t>
            </a:r>
          </a:p>
          <a:p>
            <a:pPr algn="ctr"/>
            <a:r>
              <a:rPr lang="es-MX" sz="2000" dirty="0" smtClean="0"/>
              <a:t>RECUPERACIÓN DE SUPERFICIE FORESTAL</a:t>
            </a:r>
            <a:endParaRPr lang="es-MX" sz="2000" dirty="0"/>
          </a:p>
        </p:txBody>
      </p:sp>
    </p:spTree>
    <p:extLst>
      <p:ext uri="{BB962C8B-B14F-4D97-AF65-F5344CB8AC3E}">
        <p14:creationId xmlns:p14="http://schemas.microsoft.com/office/powerpoint/2010/main" xmlns="" val="1599398307"/>
      </p:ext>
    </p:extLst>
  </p:cSld>
  <p:clrMapOvr>
    <a:masterClrMapping/>
  </p:clrMapOvr>
  <p:transition spd="med">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357290" y="142852"/>
            <a:ext cx="6429420" cy="954107"/>
          </a:xfrm>
          <a:prstGeom prst="rect">
            <a:avLst/>
          </a:prstGeom>
          <a:noFill/>
        </p:spPr>
        <p:txBody>
          <a:bodyPr wrap="square" rtlCol="0">
            <a:spAutoFit/>
          </a:bodyPr>
          <a:lstStyle/>
          <a:p>
            <a:pPr algn="ctr"/>
            <a:r>
              <a:rPr lang="es-MX" sz="3600" dirty="0" smtClean="0"/>
              <a:t>MANEJO DE CUENCAS</a:t>
            </a:r>
          </a:p>
          <a:p>
            <a:pPr algn="ctr"/>
            <a:r>
              <a:rPr lang="es-MX" sz="2000" dirty="0" smtClean="0"/>
              <a:t>INVERSION REQUERIDA POR ACUIFERO</a:t>
            </a:r>
            <a:endParaRPr lang="es-MX" sz="2000" dirty="0"/>
          </a:p>
        </p:txBody>
      </p:sp>
      <p:graphicFrame>
        <p:nvGraphicFramePr>
          <p:cNvPr id="5" name="4 Tabla"/>
          <p:cNvGraphicFramePr>
            <a:graphicFrameLocks noGrp="1"/>
          </p:cNvGraphicFramePr>
          <p:nvPr/>
        </p:nvGraphicFramePr>
        <p:xfrm>
          <a:off x="611560" y="1700808"/>
          <a:ext cx="8136904" cy="4389120"/>
        </p:xfrm>
        <a:graphic>
          <a:graphicData uri="http://schemas.openxmlformats.org/drawingml/2006/table">
            <a:tbl>
              <a:tblPr>
                <a:tableStyleId>{08FB837D-C827-4EFA-A057-4D05807E0F7C}</a:tableStyleId>
              </a:tblPr>
              <a:tblGrid>
                <a:gridCol w="439393"/>
                <a:gridCol w="3593055"/>
                <a:gridCol w="936104"/>
                <a:gridCol w="1080120"/>
                <a:gridCol w="1080120"/>
                <a:gridCol w="1008112"/>
              </a:tblGrid>
              <a:tr h="276738">
                <a:tc>
                  <a:txBody>
                    <a:bodyPr/>
                    <a:lstStyle/>
                    <a:p>
                      <a:pPr indent="0" algn="l">
                        <a:lnSpc>
                          <a:spcPct val="150000"/>
                        </a:lnSpc>
                        <a:spcBef>
                          <a:spcPts val="600"/>
                        </a:spcBef>
                        <a:spcAft>
                          <a:spcPts val="600"/>
                        </a:spcAft>
                      </a:pPr>
                      <a:r>
                        <a:rPr lang="es-MX" sz="1200" dirty="0"/>
                        <a:t>No.</a:t>
                      </a:r>
                      <a:endParaRPr lang="es-MX" sz="1200" dirty="0">
                        <a:latin typeface="Arial"/>
                        <a:ea typeface="Batang"/>
                        <a:cs typeface="Tahoma"/>
                      </a:endParaRPr>
                    </a:p>
                  </a:txBody>
                  <a:tcPr marL="54429" marR="54429" marT="0" marB="0"/>
                </a:tc>
                <a:tc>
                  <a:txBody>
                    <a:bodyPr/>
                    <a:lstStyle/>
                    <a:p>
                      <a:pPr indent="0" algn="ctr">
                        <a:lnSpc>
                          <a:spcPct val="150000"/>
                        </a:lnSpc>
                        <a:spcBef>
                          <a:spcPts val="600"/>
                        </a:spcBef>
                        <a:spcAft>
                          <a:spcPts val="600"/>
                        </a:spcAft>
                      </a:pPr>
                      <a:r>
                        <a:rPr lang="es-MX" sz="1200" dirty="0"/>
                        <a:t>Descripción</a:t>
                      </a:r>
                      <a:endParaRPr lang="es-MX" sz="1200" dirty="0">
                        <a:latin typeface="Arial"/>
                        <a:ea typeface="Batang"/>
                        <a:cs typeface="Tahoma"/>
                      </a:endParaRPr>
                    </a:p>
                  </a:txBody>
                  <a:tcPr marL="54429" marR="54429" marT="0" marB="0"/>
                </a:tc>
                <a:tc>
                  <a:txBody>
                    <a:bodyPr/>
                    <a:lstStyle/>
                    <a:p>
                      <a:pPr indent="0" algn="ctr">
                        <a:lnSpc>
                          <a:spcPct val="150000"/>
                        </a:lnSpc>
                        <a:spcBef>
                          <a:spcPts val="600"/>
                        </a:spcBef>
                        <a:spcAft>
                          <a:spcPts val="600"/>
                        </a:spcAft>
                      </a:pPr>
                      <a:r>
                        <a:rPr lang="es-MX" sz="1200"/>
                        <a:t>Huamantla</a:t>
                      </a:r>
                      <a:endParaRPr lang="es-MX" sz="1200">
                        <a:latin typeface="Arial"/>
                        <a:ea typeface="Batang"/>
                        <a:cs typeface="Tahoma"/>
                      </a:endParaRPr>
                    </a:p>
                  </a:txBody>
                  <a:tcPr marL="54429" marR="54429" marT="0" marB="0" anchor="ctr"/>
                </a:tc>
                <a:tc>
                  <a:txBody>
                    <a:bodyPr/>
                    <a:lstStyle/>
                    <a:p>
                      <a:pPr indent="0" algn="ctr">
                        <a:lnSpc>
                          <a:spcPct val="150000"/>
                        </a:lnSpc>
                        <a:spcBef>
                          <a:spcPts val="600"/>
                        </a:spcBef>
                        <a:spcAft>
                          <a:spcPts val="600"/>
                        </a:spcAft>
                      </a:pPr>
                      <a:r>
                        <a:rPr lang="es-MX" sz="1200"/>
                        <a:t>Libres-Oriental</a:t>
                      </a:r>
                      <a:endParaRPr lang="es-MX" sz="1200">
                        <a:latin typeface="Arial"/>
                        <a:ea typeface="Batang"/>
                        <a:cs typeface="Tahoma"/>
                      </a:endParaRPr>
                    </a:p>
                  </a:txBody>
                  <a:tcPr marL="54429" marR="54429" marT="0" marB="0" anchor="ctr"/>
                </a:tc>
                <a:tc>
                  <a:txBody>
                    <a:bodyPr/>
                    <a:lstStyle/>
                    <a:p>
                      <a:pPr indent="0" algn="ctr">
                        <a:lnSpc>
                          <a:spcPct val="150000"/>
                        </a:lnSpc>
                        <a:spcBef>
                          <a:spcPts val="600"/>
                        </a:spcBef>
                        <a:spcAft>
                          <a:spcPts val="600"/>
                        </a:spcAft>
                      </a:pPr>
                      <a:r>
                        <a:rPr lang="es-MX" sz="1200"/>
                        <a:t>Perote-Zalayeta</a:t>
                      </a:r>
                      <a:endParaRPr lang="es-MX" sz="1200">
                        <a:latin typeface="Arial"/>
                        <a:ea typeface="Batang"/>
                        <a:cs typeface="Tahoma"/>
                      </a:endParaRPr>
                    </a:p>
                  </a:txBody>
                  <a:tcPr marL="54429" marR="54429" marT="0" marB="0" anchor="ctr"/>
                </a:tc>
                <a:tc>
                  <a:txBody>
                    <a:bodyPr/>
                    <a:lstStyle/>
                    <a:p>
                      <a:pPr indent="0" algn="ctr">
                        <a:lnSpc>
                          <a:spcPct val="150000"/>
                        </a:lnSpc>
                        <a:spcBef>
                          <a:spcPts val="600"/>
                        </a:spcBef>
                        <a:spcAft>
                          <a:spcPts val="600"/>
                        </a:spcAft>
                      </a:pPr>
                      <a:r>
                        <a:rPr lang="es-MX" sz="1200"/>
                        <a:t>Total</a:t>
                      </a:r>
                      <a:endParaRPr lang="es-MX" sz="1200">
                        <a:latin typeface="Arial"/>
                        <a:ea typeface="Batang"/>
                        <a:cs typeface="Tahoma"/>
                      </a:endParaRPr>
                    </a:p>
                  </a:txBody>
                  <a:tcPr marL="54429" marR="54429" marT="0" marB="0" anchor="ctr"/>
                </a:tc>
              </a:tr>
              <a:tr h="185946">
                <a:tc>
                  <a:txBody>
                    <a:bodyPr/>
                    <a:lstStyle/>
                    <a:p>
                      <a:pPr indent="0" algn="l">
                        <a:lnSpc>
                          <a:spcPct val="150000"/>
                        </a:lnSpc>
                        <a:spcBef>
                          <a:spcPts val="600"/>
                        </a:spcBef>
                        <a:spcAft>
                          <a:spcPts val="600"/>
                        </a:spcAft>
                      </a:pPr>
                      <a:r>
                        <a:rPr lang="es-MX" sz="1200"/>
                        <a:t>1</a:t>
                      </a:r>
                      <a:endParaRPr lang="es-MX" sz="1200">
                        <a:latin typeface="Arial"/>
                        <a:ea typeface="Batang"/>
                        <a:cs typeface="Tahoma"/>
                      </a:endParaRPr>
                    </a:p>
                  </a:txBody>
                  <a:tcPr marL="54429" marR="54429" marT="0" marB="0"/>
                </a:tc>
                <a:tc>
                  <a:txBody>
                    <a:bodyPr/>
                    <a:lstStyle/>
                    <a:p>
                      <a:pPr indent="0" algn="l">
                        <a:lnSpc>
                          <a:spcPct val="150000"/>
                        </a:lnSpc>
                        <a:spcBef>
                          <a:spcPts val="600"/>
                        </a:spcBef>
                        <a:spcAft>
                          <a:spcPts val="600"/>
                        </a:spcAft>
                      </a:pPr>
                      <a:r>
                        <a:rPr lang="es-MX" sz="1200" dirty="0"/>
                        <a:t>Control y prevención de la contaminación de suelo y agua</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$14,850.00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$14,850.00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$15,300.00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$45,000.00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Manejo </a:t>
                      </a:r>
                      <a:r>
                        <a:rPr lang="es-MX" sz="1200" dirty="0"/>
                        <a:t>de residuos sólidos</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$14,850.00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$14,850.00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$15,300.00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$45,000.00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r>
                        <a:rPr lang="es-MX" sz="1200"/>
                        <a:t>2</a:t>
                      </a:r>
                      <a:endParaRPr lang="es-MX" sz="1200">
                        <a:latin typeface="Arial"/>
                        <a:ea typeface="Batang"/>
                        <a:cs typeface="Tahoma"/>
                      </a:endParaRPr>
                    </a:p>
                  </a:txBody>
                  <a:tcPr marL="54429" marR="54429" marT="0" marB="0"/>
                </a:tc>
                <a:tc>
                  <a:txBody>
                    <a:bodyPr/>
                    <a:lstStyle/>
                    <a:p>
                      <a:pPr marR="22225" indent="0" algn="l">
                        <a:lnSpc>
                          <a:spcPct val="150000"/>
                        </a:lnSpc>
                        <a:spcBef>
                          <a:spcPts val="600"/>
                        </a:spcBef>
                        <a:spcAft>
                          <a:spcPts val="600"/>
                        </a:spcAft>
                      </a:pPr>
                      <a:r>
                        <a:rPr lang="es-MX" sz="1200" dirty="0"/>
                        <a:t>Instrumentos de coordinación institucional</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$1,980.00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$1,980.00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$2,040.00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$6,000.00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Coordinación </a:t>
                      </a:r>
                      <a:r>
                        <a:rPr lang="es-MX" sz="1200" dirty="0"/>
                        <a:t>institucional</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dirty="0"/>
                        <a:t>$1,980.00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$1,980.00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$2,040.00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$6,000.00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r>
                        <a:rPr lang="es-MX" sz="1200"/>
                        <a:t>3</a:t>
                      </a:r>
                      <a:endParaRPr lang="es-MX" sz="1200">
                        <a:latin typeface="Arial"/>
                        <a:ea typeface="Batang"/>
                        <a:cs typeface="Tahoma"/>
                      </a:endParaRPr>
                    </a:p>
                  </a:txBody>
                  <a:tcPr marL="54429" marR="54429" marT="0" marB="0"/>
                </a:tc>
                <a:tc>
                  <a:txBody>
                    <a:bodyPr/>
                    <a:lstStyle/>
                    <a:p>
                      <a:pPr indent="0" algn="l">
                        <a:lnSpc>
                          <a:spcPct val="150000"/>
                        </a:lnSpc>
                        <a:spcBef>
                          <a:spcPts val="600"/>
                        </a:spcBef>
                        <a:spcAft>
                          <a:spcPts val="600"/>
                        </a:spcAft>
                      </a:pPr>
                      <a:r>
                        <a:rPr lang="es-MX" sz="1200"/>
                        <a:t>Manejo de cuencas</a:t>
                      </a:r>
                      <a:endParaRPr lang="es-MX" sz="120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dirty="0"/>
                        <a:t>$89,040.00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$132,815.00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$103,145.00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$325,000.00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Capacitación </a:t>
                      </a:r>
                      <a:r>
                        <a:rPr lang="es-MX" sz="1200" dirty="0"/>
                        <a:t>e información</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dirty="0"/>
                        <a:t>$1,485.00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$1,485.00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$1,530.00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$4,500.00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Fomento </a:t>
                      </a:r>
                      <a:r>
                        <a:rPr lang="es-MX" sz="1200" dirty="0"/>
                        <a:t>de recarga de agua subterránea</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$25,000.00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$26,050.00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$2,450.00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$53,500.00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Manejo </a:t>
                      </a:r>
                      <a:r>
                        <a:rPr lang="es-MX" sz="1200" dirty="0"/>
                        <a:t>Forestal Sustentable</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dirty="0"/>
                        <a:t>$1,350.00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$6,075.00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$6,075.00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$13,500.00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Programa </a:t>
                      </a:r>
                      <a:r>
                        <a:rPr lang="es-MX" sz="1200" dirty="0"/>
                        <a:t>de recuperación de suelos</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dirty="0"/>
                        <a:t>$10,125.00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$30,375.00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$27,000.00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$67,500.00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Protección </a:t>
                      </a:r>
                      <a:r>
                        <a:rPr lang="es-MX" sz="1200" dirty="0"/>
                        <a:t>a la biodiversidad</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$2,970.00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$2,970.00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$3,060.00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$9,000.00</a:t>
                      </a:r>
                      <a:endParaRPr lang="es-MX" sz="120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Reconversión </a:t>
                      </a:r>
                      <a:r>
                        <a:rPr lang="es-MX" sz="1200" dirty="0"/>
                        <a:t>de sistemas productivos</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$14,850.00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$14,850.00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$15,300.00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$45,000.00</a:t>
                      </a:r>
                      <a:endParaRPr lang="es-MX" sz="1200" dirty="0">
                        <a:latin typeface="Arial"/>
                        <a:ea typeface="Batang"/>
                        <a:cs typeface="Tahoma"/>
                      </a:endParaRPr>
                    </a:p>
                  </a:txBody>
                  <a:tcPr marL="54429" marR="54429" marT="0" marB="0" anchor="b"/>
                </a:tc>
              </a:tr>
              <a:tr h="185946">
                <a:tc>
                  <a:txBody>
                    <a:bodyPr/>
                    <a:lstStyle/>
                    <a:p>
                      <a:pPr indent="0" algn="l">
                        <a:lnSpc>
                          <a:spcPct val="150000"/>
                        </a:lnSpc>
                        <a:spcBef>
                          <a:spcPts val="600"/>
                        </a:spcBef>
                        <a:spcAft>
                          <a:spcPts val="600"/>
                        </a:spcAft>
                      </a:pPr>
                      <a:endParaRPr lang="es-MX" sz="1200">
                        <a:latin typeface="Arial"/>
                        <a:ea typeface="Times New Roman"/>
                        <a:cs typeface="Arial"/>
                      </a:endParaRPr>
                    </a:p>
                  </a:txBody>
                  <a:tcPr marL="54429" marR="54429" marT="0" marB="0"/>
                </a:tc>
                <a:tc>
                  <a:txBody>
                    <a:bodyPr/>
                    <a:lstStyle/>
                    <a:p>
                      <a:pPr indent="0" algn="l">
                        <a:lnSpc>
                          <a:spcPct val="150000"/>
                        </a:lnSpc>
                        <a:spcBef>
                          <a:spcPts val="600"/>
                        </a:spcBef>
                        <a:spcAft>
                          <a:spcPts val="600"/>
                        </a:spcAft>
                      </a:pPr>
                      <a:r>
                        <a:rPr lang="es-MX" sz="1200" dirty="0" smtClean="0"/>
                        <a:t>          Recuperación </a:t>
                      </a:r>
                      <a:r>
                        <a:rPr lang="es-MX" sz="1200" dirty="0"/>
                        <a:t>de superficie forestal</a:t>
                      </a:r>
                      <a:endParaRPr lang="es-MX" sz="1200" dirty="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$33,260.00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$51,010.00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$47,730.00</a:t>
                      </a:r>
                      <a:endParaRPr lang="es-MX" sz="1200" dirty="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$132,000.00</a:t>
                      </a:r>
                      <a:endParaRPr lang="es-MX" sz="1200" dirty="0">
                        <a:latin typeface="Arial"/>
                        <a:ea typeface="Batang"/>
                        <a:cs typeface="Tahoma"/>
                      </a:endParaRPr>
                    </a:p>
                  </a:txBody>
                  <a:tcPr marL="54429" marR="54429" marT="0" marB="0" anchor="b"/>
                </a:tc>
              </a:tr>
              <a:tr h="185946">
                <a:tc>
                  <a:txBody>
                    <a:bodyPr/>
                    <a:lstStyle/>
                    <a:p>
                      <a:pPr indent="0" algn="r">
                        <a:lnSpc>
                          <a:spcPct val="150000"/>
                        </a:lnSpc>
                        <a:spcBef>
                          <a:spcPts val="600"/>
                        </a:spcBef>
                        <a:spcAft>
                          <a:spcPts val="600"/>
                        </a:spcAft>
                      </a:pPr>
                      <a:endParaRPr lang="es-MX" sz="1200">
                        <a:latin typeface="Arial"/>
                        <a:ea typeface="Batang"/>
                        <a:cs typeface="Tahoma"/>
                      </a:endParaRPr>
                    </a:p>
                  </a:txBody>
                  <a:tcPr marL="54429" marR="54429" marT="0" marB="0"/>
                </a:tc>
                <a:tc>
                  <a:txBody>
                    <a:bodyPr/>
                    <a:lstStyle/>
                    <a:p>
                      <a:pPr indent="0" algn="ctr">
                        <a:lnSpc>
                          <a:spcPct val="150000"/>
                        </a:lnSpc>
                        <a:spcBef>
                          <a:spcPts val="600"/>
                        </a:spcBef>
                        <a:spcAft>
                          <a:spcPts val="600"/>
                        </a:spcAft>
                      </a:pPr>
                      <a:r>
                        <a:rPr lang="es-MX" sz="1200"/>
                        <a:t>Total General</a:t>
                      </a:r>
                      <a:endParaRPr lang="es-MX" sz="1200">
                        <a:latin typeface="Arial"/>
                        <a:ea typeface="Batang"/>
                        <a:cs typeface="Tahoma"/>
                      </a:endParaRPr>
                    </a:p>
                  </a:txBody>
                  <a:tcPr marL="54429" marR="54429" marT="0" marB="0"/>
                </a:tc>
                <a:tc>
                  <a:txBody>
                    <a:bodyPr/>
                    <a:lstStyle/>
                    <a:p>
                      <a:pPr indent="0" algn="r">
                        <a:lnSpc>
                          <a:spcPct val="150000"/>
                        </a:lnSpc>
                        <a:spcBef>
                          <a:spcPts val="600"/>
                        </a:spcBef>
                        <a:spcAft>
                          <a:spcPts val="600"/>
                        </a:spcAft>
                      </a:pPr>
                      <a:r>
                        <a:rPr lang="es-MX" sz="1200"/>
                        <a:t>$105,870.00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$149,645.00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a:t>$120,485.00</a:t>
                      </a:r>
                      <a:endParaRPr lang="es-MX" sz="1200">
                        <a:latin typeface="Arial"/>
                        <a:ea typeface="Batang"/>
                        <a:cs typeface="Tahoma"/>
                      </a:endParaRPr>
                    </a:p>
                  </a:txBody>
                  <a:tcPr marL="54429" marR="54429" marT="0" marB="0" anchor="b"/>
                </a:tc>
                <a:tc>
                  <a:txBody>
                    <a:bodyPr/>
                    <a:lstStyle/>
                    <a:p>
                      <a:pPr indent="0" algn="r">
                        <a:lnSpc>
                          <a:spcPct val="150000"/>
                        </a:lnSpc>
                        <a:spcBef>
                          <a:spcPts val="600"/>
                        </a:spcBef>
                        <a:spcAft>
                          <a:spcPts val="600"/>
                        </a:spcAft>
                      </a:pPr>
                      <a:r>
                        <a:rPr lang="es-MX" sz="1200" dirty="0"/>
                        <a:t>$376,000.00</a:t>
                      </a:r>
                      <a:endParaRPr lang="es-MX" sz="1200" dirty="0">
                        <a:latin typeface="Arial"/>
                        <a:ea typeface="Batang"/>
                        <a:cs typeface="Tahoma"/>
                      </a:endParaRPr>
                    </a:p>
                  </a:txBody>
                  <a:tcPr marL="54429" marR="54429" marT="0" marB="0" anchor="b"/>
                </a:tc>
              </a:tr>
            </a:tbl>
          </a:graphicData>
        </a:graphic>
      </p:graphicFrame>
    </p:spTree>
    <p:extLst>
      <p:ext uri="{BB962C8B-B14F-4D97-AF65-F5344CB8AC3E}">
        <p14:creationId xmlns:p14="http://schemas.microsoft.com/office/powerpoint/2010/main" xmlns="" val="2243150157"/>
      </p:ext>
    </p:extLst>
  </p:cSld>
  <p:clrMapOvr>
    <a:masterClrMapping/>
  </p:clrMapOvr>
  <p:transition spd="med">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357290" y="142852"/>
            <a:ext cx="6429420" cy="954107"/>
          </a:xfrm>
          <a:prstGeom prst="rect">
            <a:avLst/>
          </a:prstGeom>
          <a:noFill/>
        </p:spPr>
        <p:txBody>
          <a:bodyPr wrap="square" rtlCol="0">
            <a:spAutoFit/>
          </a:bodyPr>
          <a:lstStyle/>
          <a:p>
            <a:pPr algn="ctr"/>
            <a:r>
              <a:rPr lang="es-MX" sz="3600" dirty="0" smtClean="0"/>
              <a:t>MANEJO DE CUENCAS</a:t>
            </a:r>
          </a:p>
          <a:p>
            <a:pPr algn="ctr"/>
            <a:r>
              <a:rPr lang="es-MX" sz="2000" dirty="0" smtClean="0"/>
              <a:t>INVERSION REQUERIDA POR PERIODO</a:t>
            </a:r>
            <a:endParaRPr lang="es-MX" sz="2000" dirty="0"/>
          </a:p>
        </p:txBody>
      </p:sp>
      <p:graphicFrame>
        <p:nvGraphicFramePr>
          <p:cNvPr id="6" name="5 Tabla"/>
          <p:cNvGraphicFramePr>
            <a:graphicFrameLocks noGrp="1"/>
          </p:cNvGraphicFramePr>
          <p:nvPr/>
        </p:nvGraphicFramePr>
        <p:xfrm>
          <a:off x="827584" y="1772816"/>
          <a:ext cx="7958067" cy="4064004"/>
        </p:xfrm>
        <a:graphic>
          <a:graphicData uri="http://schemas.openxmlformats.org/drawingml/2006/table">
            <a:tbl>
              <a:tblPr>
                <a:tableStyleId>{08FB837D-C827-4EFA-A057-4D05807E0F7C}</a:tableStyleId>
              </a:tblPr>
              <a:tblGrid>
                <a:gridCol w="426553"/>
                <a:gridCol w="3945608"/>
                <a:gridCol w="889712"/>
                <a:gridCol w="891303"/>
                <a:gridCol w="892895"/>
                <a:gridCol w="911996"/>
              </a:tblGrid>
              <a:tr h="290286">
                <a:tc>
                  <a:txBody>
                    <a:bodyPr/>
                    <a:lstStyle/>
                    <a:p>
                      <a:pPr indent="0" algn="ctr">
                        <a:lnSpc>
                          <a:spcPct val="100000"/>
                        </a:lnSpc>
                        <a:spcBef>
                          <a:spcPts val="100"/>
                        </a:spcBef>
                        <a:spcAft>
                          <a:spcPts val="100"/>
                        </a:spcAft>
                      </a:pPr>
                      <a:r>
                        <a:rPr lang="es-MX" sz="1200" dirty="0"/>
                        <a:t>No.</a:t>
                      </a:r>
                      <a:endParaRPr lang="es-MX" sz="1200" dirty="0">
                        <a:latin typeface="Arial"/>
                        <a:ea typeface="Batang"/>
                        <a:cs typeface="Tahoma"/>
                      </a:endParaRPr>
                    </a:p>
                  </a:txBody>
                  <a:tcPr marL="54429" marR="54429" marT="0" marB="0"/>
                </a:tc>
                <a:tc>
                  <a:txBody>
                    <a:bodyPr/>
                    <a:lstStyle/>
                    <a:p>
                      <a:pPr indent="0" algn="ctr">
                        <a:lnSpc>
                          <a:spcPct val="100000"/>
                        </a:lnSpc>
                        <a:spcBef>
                          <a:spcPts val="100"/>
                        </a:spcBef>
                        <a:spcAft>
                          <a:spcPts val="100"/>
                        </a:spcAft>
                      </a:pPr>
                      <a:r>
                        <a:rPr lang="es-MX" sz="1200" dirty="0"/>
                        <a:t>Descripción</a:t>
                      </a:r>
                      <a:endParaRPr lang="es-MX" sz="1200" dirty="0">
                        <a:latin typeface="Arial"/>
                        <a:ea typeface="Batang"/>
                        <a:cs typeface="Tahoma"/>
                      </a:endParaRPr>
                    </a:p>
                  </a:txBody>
                  <a:tcPr marL="54429" marR="54429" marT="0" marB="0"/>
                </a:tc>
                <a:tc>
                  <a:txBody>
                    <a:bodyPr/>
                    <a:lstStyle/>
                    <a:p>
                      <a:pPr indent="0" algn="ctr">
                        <a:lnSpc>
                          <a:spcPct val="100000"/>
                        </a:lnSpc>
                        <a:spcBef>
                          <a:spcPts val="100"/>
                        </a:spcBef>
                        <a:spcAft>
                          <a:spcPts val="100"/>
                        </a:spcAft>
                      </a:pPr>
                      <a:r>
                        <a:rPr lang="es-MX" sz="1200"/>
                        <a:t>2011-2012</a:t>
                      </a:r>
                      <a:endParaRPr lang="es-MX" sz="1200">
                        <a:latin typeface="Arial"/>
                        <a:ea typeface="Batang"/>
                        <a:cs typeface="Tahoma"/>
                      </a:endParaRPr>
                    </a:p>
                  </a:txBody>
                  <a:tcPr marL="54429" marR="54429" marT="0" marB="0"/>
                </a:tc>
                <a:tc>
                  <a:txBody>
                    <a:bodyPr/>
                    <a:lstStyle/>
                    <a:p>
                      <a:pPr indent="0" algn="ctr">
                        <a:lnSpc>
                          <a:spcPct val="100000"/>
                        </a:lnSpc>
                        <a:spcBef>
                          <a:spcPts val="100"/>
                        </a:spcBef>
                        <a:spcAft>
                          <a:spcPts val="100"/>
                        </a:spcAft>
                      </a:pPr>
                      <a:r>
                        <a:rPr lang="es-MX" sz="1200"/>
                        <a:t>2013-2018</a:t>
                      </a:r>
                      <a:endParaRPr lang="es-MX" sz="1200">
                        <a:latin typeface="Arial"/>
                        <a:ea typeface="Batang"/>
                        <a:cs typeface="Tahoma"/>
                      </a:endParaRPr>
                    </a:p>
                  </a:txBody>
                  <a:tcPr marL="54429" marR="54429" marT="0" marB="0"/>
                </a:tc>
                <a:tc>
                  <a:txBody>
                    <a:bodyPr/>
                    <a:lstStyle/>
                    <a:p>
                      <a:pPr indent="0" algn="ctr">
                        <a:lnSpc>
                          <a:spcPct val="100000"/>
                        </a:lnSpc>
                        <a:spcBef>
                          <a:spcPts val="100"/>
                        </a:spcBef>
                        <a:spcAft>
                          <a:spcPts val="100"/>
                        </a:spcAft>
                      </a:pPr>
                      <a:r>
                        <a:rPr lang="es-MX" sz="1200"/>
                        <a:t>2019-2040</a:t>
                      </a:r>
                      <a:endParaRPr lang="es-MX" sz="1200">
                        <a:latin typeface="Arial"/>
                        <a:ea typeface="Batang"/>
                        <a:cs typeface="Tahoma"/>
                      </a:endParaRPr>
                    </a:p>
                  </a:txBody>
                  <a:tcPr marL="54429" marR="54429" marT="0" marB="0"/>
                </a:tc>
                <a:tc>
                  <a:txBody>
                    <a:bodyPr/>
                    <a:lstStyle/>
                    <a:p>
                      <a:pPr indent="0" algn="ctr">
                        <a:lnSpc>
                          <a:spcPct val="100000"/>
                        </a:lnSpc>
                        <a:spcBef>
                          <a:spcPts val="100"/>
                        </a:spcBef>
                        <a:spcAft>
                          <a:spcPts val="100"/>
                        </a:spcAft>
                      </a:pPr>
                      <a:r>
                        <a:rPr lang="es-MX" sz="1200"/>
                        <a:t>Total</a:t>
                      </a:r>
                      <a:endParaRPr lang="es-MX" sz="1200">
                        <a:latin typeface="Arial"/>
                        <a:ea typeface="Batang"/>
                        <a:cs typeface="Tahoma"/>
                      </a:endParaRPr>
                    </a:p>
                  </a:txBody>
                  <a:tcPr marL="54429" marR="54429" marT="0" marB="0"/>
                </a:tc>
              </a:tr>
              <a:tr h="290286">
                <a:tc>
                  <a:txBody>
                    <a:bodyPr/>
                    <a:lstStyle/>
                    <a:p>
                      <a:pPr indent="0" algn="l">
                        <a:lnSpc>
                          <a:spcPct val="100000"/>
                        </a:lnSpc>
                        <a:spcBef>
                          <a:spcPts val="100"/>
                        </a:spcBef>
                        <a:spcAft>
                          <a:spcPts val="100"/>
                        </a:spcAft>
                      </a:pPr>
                      <a:r>
                        <a:rPr lang="es-MX" sz="1200"/>
                        <a:t>1</a:t>
                      </a:r>
                      <a:endParaRPr lang="es-MX" sz="1200">
                        <a:latin typeface="Arial"/>
                        <a:ea typeface="Batang"/>
                        <a:cs typeface="Tahoma"/>
                      </a:endParaRPr>
                    </a:p>
                  </a:txBody>
                  <a:tcPr marL="54429" marR="54429" marT="0" marB="0"/>
                </a:tc>
                <a:tc>
                  <a:txBody>
                    <a:bodyPr/>
                    <a:lstStyle/>
                    <a:p>
                      <a:pPr indent="0" algn="l">
                        <a:lnSpc>
                          <a:spcPct val="100000"/>
                        </a:lnSpc>
                        <a:spcBef>
                          <a:spcPts val="100"/>
                        </a:spcBef>
                        <a:spcAft>
                          <a:spcPts val="100"/>
                        </a:spcAft>
                      </a:pPr>
                      <a:r>
                        <a:rPr lang="es-MX" sz="1200" dirty="0"/>
                        <a:t>Control y prevención de la contaminación de suelo y agua</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b="1" dirty="0"/>
                        <a:t>$3,000.00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$9,000.00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$33,000.00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$45,000.00</a:t>
                      </a:r>
                      <a:endParaRPr lang="es-MX" sz="1200" b="1" dirty="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baseline="0" dirty="0" smtClean="0"/>
                        <a:t>          </a:t>
                      </a:r>
                      <a:r>
                        <a:rPr lang="es-MX" sz="1200" dirty="0" smtClean="0"/>
                        <a:t>Manejo </a:t>
                      </a:r>
                      <a:r>
                        <a:rPr lang="es-MX" sz="1200" dirty="0"/>
                        <a:t>de residuos sólidos</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dirty="0"/>
                        <a:t>$3,000.00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$9,000.00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$33,000.00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$45,000.00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r>
                        <a:rPr lang="es-MX" sz="1200"/>
                        <a:t>2</a:t>
                      </a:r>
                      <a:endParaRPr lang="es-MX" sz="1200">
                        <a:latin typeface="Arial"/>
                        <a:ea typeface="Batang"/>
                        <a:cs typeface="Tahoma"/>
                      </a:endParaRPr>
                    </a:p>
                  </a:txBody>
                  <a:tcPr marL="54429" marR="54429" marT="0" marB="0"/>
                </a:tc>
                <a:tc>
                  <a:txBody>
                    <a:bodyPr/>
                    <a:lstStyle/>
                    <a:p>
                      <a:pPr indent="0" algn="l">
                        <a:lnSpc>
                          <a:spcPct val="100000"/>
                        </a:lnSpc>
                        <a:spcBef>
                          <a:spcPts val="100"/>
                        </a:spcBef>
                        <a:spcAft>
                          <a:spcPts val="100"/>
                        </a:spcAft>
                      </a:pPr>
                      <a:r>
                        <a:rPr lang="es-MX" sz="1200" dirty="0"/>
                        <a:t>Instrumentos de coordinación institucional</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b="1" dirty="0"/>
                        <a:t>$400.00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$1,200.00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$4,400.00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$6,000.00</a:t>
                      </a:r>
                      <a:endParaRPr lang="es-MX" sz="1200" b="1" dirty="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Coordinación </a:t>
                      </a:r>
                      <a:r>
                        <a:rPr lang="es-MX" sz="1200" dirty="0"/>
                        <a:t>institucional</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a:t>$400.00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$1,200.00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$4,400.00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$6,000.00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r>
                        <a:rPr lang="es-MX" sz="1200"/>
                        <a:t>3</a:t>
                      </a:r>
                      <a:endParaRPr lang="es-MX" sz="1200">
                        <a:latin typeface="Arial"/>
                        <a:ea typeface="Batang"/>
                        <a:cs typeface="Tahoma"/>
                      </a:endParaRPr>
                    </a:p>
                  </a:txBody>
                  <a:tcPr marL="54429" marR="54429" marT="0" marB="0"/>
                </a:tc>
                <a:tc>
                  <a:txBody>
                    <a:bodyPr/>
                    <a:lstStyle/>
                    <a:p>
                      <a:pPr indent="0" algn="l">
                        <a:lnSpc>
                          <a:spcPct val="100000"/>
                        </a:lnSpc>
                        <a:spcBef>
                          <a:spcPts val="100"/>
                        </a:spcBef>
                        <a:spcAft>
                          <a:spcPts val="100"/>
                        </a:spcAft>
                      </a:pPr>
                      <a:r>
                        <a:rPr lang="es-MX" sz="1200" dirty="0"/>
                        <a:t>Manejo de cuencas</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b="1" dirty="0"/>
                        <a:t>$21,666.67</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$65,000.00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a:t>$238,333.33</a:t>
                      </a:r>
                      <a:endParaRPr lang="es-MX" sz="1200" b="1">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$325,000.00</a:t>
                      </a:r>
                      <a:endParaRPr lang="es-MX" sz="1200" b="1" dirty="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Capacitación </a:t>
                      </a:r>
                      <a:r>
                        <a:rPr lang="es-MX" sz="1200" dirty="0"/>
                        <a:t>e información</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dirty="0"/>
                        <a:t>$300.00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$900.00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$3,300.00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$4,500.00</a:t>
                      </a:r>
                      <a:endParaRPr lang="es-MX" sz="1200" dirty="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Fomento </a:t>
                      </a:r>
                      <a:r>
                        <a:rPr lang="es-MX" sz="1200" dirty="0"/>
                        <a:t>de recarga de agua subterránea</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dirty="0"/>
                        <a:t>$3,566.67</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$10,700.00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$39,233.33</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$53,500.00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Manejo </a:t>
                      </a:r>
                      <a:r>
                        <a:rPr lang="es-MX" sz="1200" dirty="0"/>
                        <a:t>Forestal Sustentable</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dirty="0"/>
                        <a:t>$900.00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$2,700.00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$9,900.00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$13,500.00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Programa </a:t>
                      </a:r>
                      <a:r>
                        <a:rPr lang="es-MX" sz="1200" dirty="0"/>
                        <a:t>de recuperación de suelos</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a:t>$4,500.00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$13,500.00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$49,500.00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$67,500.00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Protección </a:t>
                      </a:r>
                      <a:r>
                        <a:rPr lang="es-MX" sz="1200" dirty="0"/>
                        <a:t>a la biodiversidad</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a:t>$600.00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$1,800.00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$6,600.00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$9,000.00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Reconversión </a:t>
                      </a:r>
                      <a:r>
                        <a:rPr lang="es-MX" sz="1200" dirty="0"/>
                        <a:t>de sistemas productivos</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a:t>$3,000.00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$9,000.00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$33,000.00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$45,000.00</a:t>
                      </a:r>
                      <a:endParaRPr lang="es-MX" sz="120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Times New Roman"/>
                        <a:cs typeface="Arial"/>
                      </a:endParaRPr>
                    </a:p>
                  </a:txBody>
                  <a:tcPr marL="54429" marR="54429" marT="0" marB="0"/>
                </a:tc>
                <a:tc>
                  <a:txBody>
                    <a:bodyPr/>
                    <a:lstStyle/>
                    <a:p>
                      <a:pPr indent="0" algn="l">
                        <a:lnSpc>
                          <a:spcPct val="100000"/>
                        </a:lnSpc>
                        <a:spcBef>
                          <a:spcPts val="100"/>
                        </a:spcBef>
                        <a:spcAft>
                          <a:spcPts val="100"/>
                        </a:spcAft>
                      </a:pPr>
                      <a:r>
                        <a:rPr lang="es-MX" sz="1200" dirty="0" smtClean="0"/>
                        <a:t>          Recuperación </a:t>
                      </a:r>
                      <a:r>
                        <a:rPr lang="es-MX" sz="1200" dirty="0"/>
                        <a:t>de superficie forestal</a:t>
                      </a:r>
                      <a:endParaRPr lang="es-MX" sz="1200" dirty="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a:t>$8,800.00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a:t>$26,400.00</a:t>
                      </a:r>
                      <a:endParaRPr lang="es-MX" sz="120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$96,800.00</a:t>
                      </a:r>
                      <a:endParaRPr lang="es-MX" sz="1200"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dirty="0"/>
                        <a:t>$132,000.00</a:t>
                      </a:r>
                      <a:endParaRPr lang="es-MX" sz="1200" dirty="0">
                        <a:latin typeface="Arial"/>
                        <a:ea typeface="Batang"/>
                        <a:cs typeface="Tahoma"/>
                      </a:endParaRPr>
                    </a:p>
                  </a:txBody>
                  <a:tcPr marL="54429" marR="54429" marT="0" marB="0" anchor="b"/>
                </a:tc>
              </a:tr>
              <a:tr h="290286">
                <a:tc>
                  <a:txBody>
                    <a:bodyPr/>
                    <a:lstStyle/>
                    <a:p>
                      <a:pPr indent="0" algn="l">
                        <a:lnSpc>
                          <a:spcPct val="100000"/>
                        </a:lnSpc>
                        <a:spcBef>
                          <a:spcPts val="100"/>
                        </a:spcBef>
                        <a:spcAft>
                          <a:spcPts val="100"/>
                        </a:spcAft>
                      </a:pPr>
                      <a:endParaRPr lang="es-MX" sz="1200">
                        <a:latin typeface="Arial"/>
                        <a:ea typeface="Batang"/>
                        <a:cs typeface="Tahoma"/>
                      </a:endParaRPr>
                    </a:p>
                  </a:txBody>
                  <a:tcPr marL="54429" marR="54429" marT="0" marB="0"/>
                </a:tc>
                <a:tc>
                  <a:txBody>
                    <a:bodyPr/>
                    <a:lstStyle/>
                    <a:p>
                      <a:pPr indent="0" algn="ctr">
                        <a:lnSpc>
                          <a:spcPct val="100000"/>
                        </a:lnSpc>
                        <a:spcBef>
                          <a:spcPts val="100"/>
                        </a:spcBef>
                        <a:spcAft>
                          <a:spcPts val="100"/>
                        </a:spcAft>
                      </a:pPr>
                      <a:r>
                        <a:rPr lang="es-MX" sz="1200"/>
                        <a:t>Total General</a:t>
                      </a:r>
                      <a:endParaRPr lang="es-MX" sz="1200">
                        <a:latin typeface="Arial"/>
                        <a:ea typeface="Batang"/>
                        <a:cs typeface="Tahoma"/>
                      </a:endParaRPr>
                    </a:p>
                  </a:txBody>
                  <a:tcPr marL="54429" marR="54429" marT="0" marB="0"/>
                </a:tc>
                <a:tc>
                  <a:txBody>
                    <a:bodyPr/>
                    <a:lstStyle/>
                    <a:p>
                      <a:pPr indent="0" algn="r">
                        <a:lnSpc>
                          <a:spcPct val="100000"/>
                        </a:lnSpc>
                        <a:spcBef>
                          <a:spcPts val="100"/>
                        </a:spcBef>
                        <a:spcAft>
                          <a:spcPts val="100"/>
                        </a:spcAft>
                      </a:pPr>
                      <a:r>
                        <a:rPr lang="es-MX" sz="1200" b="1" dirty="0"/>
                        <a:t>$25,066.67</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$75,200.00</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$275,733.33</a:t>
                      </a:r>
                      <a:endParaRPr lang="es-MX" sz="1200" b="1" dirty="0">
                        <a:latin typeface="Arial"/>
                        <a:ea typeface="Batang"/>
                        <a:cs typeface="Tahoma"/>
                      </a:endParaRPr>
                    </a:p>
                  </a:txBody>
                  <a:tcPr marL="54429" marR="54429" marT="0" marB="0" anchor="b"/>
                </a:tc>
                <a:tc>
                  <a:txBody>
                    <a:bodyPr/>
                    <a:lstStyle/>
                    <a:p>
                      <a:pPr indent="0" algn="r">
                        <a:lnSpc>
                          <a:spcPct val="100000"/>
                        </a:lnSpc>
                        <a:spcBef>
                          <a:spcPts val="100"/>
                        </a:spcBef>
                        <a:spcAft>
                          <a:spcPts val="100"/>
                        </a:spcAft>
                      </a:pPr>
                      <a:r>
                        <a:rPr lang="es-MX" sz="1200" b="1" dirty="0"/>
                        <a:t>$376,000.00</a:t>
                      </a:r>
                      <a:endParaRPr lang="es-MX" sz="1200" b="1" dirty="0">
                        <a:latin typeface="Arial"/>
                        <a:ea typeface="Batang"/>
                        <a:cs typeface="Tahoma"/>
                      </a:endParaRPr>
                    </a:p>
                  </a:txBody>
                  <a:tcPr marL="54429" marR="54429" marT="0" marB="0" anchor="b"/>
                </a:tc>
              </a:tr>
            </a:tbl>
          </a:graphicData>
        </a:graphic>
      </p:graphicFrame>
    </p:spTree>
    <p:extLst>
      <p:ext uri="{BB962C8B-B14F-4D97-AF65-F5344CB8AC3E}">
        <p14:creationId xmlns:p14="http://schemas.microsoft.com/office/powerpoint/2010/main" xmlns="" val="2243150157"/>
      </p:ext>
    </p:extLst>
  </p:cSld>
  <p:clrMapOvr>
    <a:masterClrMapping/>
  </p:clrMapOvr>
  <p:transition spd="med">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0"/>
            <a:ext cx="9144000" cy="1143000"/>
          </a:xfrm>
        </p:spPr>
        <p:txBody>
          <a:bodyPr>
            <a:noAutofit/>
          </a:bodyPr>
          <a:lstStyle/>
          <a:p>
            <a:pPr algn="ctr"/>
            <a:r>
              <a:rPr lang="es-MX" sz="3200" dirty="0"/>
              <a:t>Objetivo 4. Mejorar el desarrollo técnico, administrativo y financiero del sector </a:t>
            </a:r>
            <a:r>
              <a:rPr lang="es-MX" sz="3200" dirty="0" smtClean="0"/>
              <a:t>hidráulico</a:t>
            </a:r>
          </a:p>
        </p:txBody>
      </p:sp>
      <p:sp>
        <p:nvSpPr>
          <p:cNvPr id="5" name="4 Marcador de contenido"/>
          <p:cNvSpPr>
            <a:spLocks noGrp="1"/>
          </p:cNvSpPr>
          <p:nvPr>
            <p:ph idx="1"/>
          </p:nvPr>
        </p:nvSpPr>
        <p:spPr>
          <a:xfrm>
            <a:off x="5436096" y="1214422"/>
            <a:ext cx="3707904" cy="5643578"/>
          </a:xfrm>
        </p:spPr>
        <p:txBody>
          <a:bodyPr anchor="ctr">
            <a:noAutofit/>
          </a:bodyPr>
          <a:lstStyle/>
          <a:p>
            <a:pPr>
              <a:spcAft>
                <a:spcPts val="1200"/>
              </a:spcAft>
            </a:pPr>
            <a:r>
              <a:rPr lang="es-MX" sz="2000" dirty="0" smtClean="0"/>
              <a:t>Desarrollo de Organismos Operadores</a:t>
            </a:r>
          </a:p>
          <a:p>
            <a:pPr>
              <a:spcAft>
                <a:spcPts val="1200"/>
              </a:spcAft>
            </a:pPr>
            <a:r>
              <a:rPr lang="es-MX" sz="2000" dirty="0" smtClean="0"/>
              <a:t>Estudios y proyectos</a:t>
            </a:r>
          </a:p>
          <a:p>
            <a:pPr>
              <a:spcAft>
                <a:spcPts val="1200"/>
              </a:spcAft>
            </a:pPr>
            <a:r>
              <a:rPr lang="es-MX" sz="2000" dirty="0" smtClean="0"/>
              <a:t>Gestión de financiamiento</a:t>
            </a:r>
          </a:p>
          <a:p>
            <a:pPr>
              <a:spcAft>
                <a:spcPts val="1200"/>
              </a:spcAft>
            </a:pPr>
            <a:r>
              <a:rPr lang="es-MX" sz="2000" dirty="0" smtClean="0"/>
              <a:t>Gestión de programas de apoyo</a:t>
            </a:r>
          </a:p>
          <a:p>
            <a:pPr>
              <a:spcAft>
                <a:spcPts val="1200"/>
              </a:spcAft>
            </a:pPr>
            <a:r>
              <a:rPr lang="es-MX" sz="2000" dirty="0" smtClean="0"/>
              <a:t>Gestión social y política </a:t>
            </a:r>
          </a:p>
          <a:p>
            <a:pPr>
              <a:spcAft>
                <a:spcPts val="1200"/>
              </a:spcAft>
            </a:pPr>
            <a:r>
              <a:rPr lang="es-MX" sz="2000" dirty="0" smtClean="0"/>
              <a:t>Optimización de tarifas y recursos hídricos</a:t>
            </a:r>
          </a:p>
          <a:p>
            <a:pPr>
              <a:spcAft>
                <a:spcPts val="1200"/>
              </a:spcAft>
            </a:pPr>
            <a:r>
              <a:rPr lang="es-MX" sz="2000" dirty="0" smtClean="0"/>
              <a:t>Sistemas de información</a:t>
            </a:r>
          </a:p>
          <a:p>
            <a:pPr>
              <a:spcAft>
                <a:spcPts val="1200"/>
              </a:spcAft>
            </a:pPr>
            <a:r>
              <a:rPr lang="es-MX" sz="2000" dirty="0" smtClean="0"/>
              <a:t>Banco de derechos de agua a favor del acuífero</a:t>
            </a:r>
          </a:p>
        </p:txBody>
      </p:sp>
      <p:sp>
        <p:nvSpPr>
          <p:cNvPr id="7" name="4 Marcador de contenido"/>
          <p:cNvSpPr txBox="1">
            <a:spLocks/>
          </p:cNvSpPr>
          <p:nvPr/>
        </p:nvSpPr>
        <p:spPr>
          <a:xfrm>
            <a:off x="107504" y="5697083"/>
            <a:ext cx="5328592" cy="1052736"/>
          </a:xfrm>
          <a:prstGeom prst="rect">
            <a:avLst/>
          </a:prstGeom>
          <a:solidFill>
            <a:srgbClr val="0070C0"/>
          </a:solidFill>
          <a:ln>
            <a:solidFill>
              <a:srgbClr val="FFFF00"/>
            </a:solidFill>
          </a:ln>
        </p:spPr>
        <p:txBody>
          <a:bodyPr vert="horz">
            <a:normAutofit fontScale="92500" lnSpcReduction="1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spcAft>
                <a:spcPts val="1200"/>
              </a:spcAft>
              <a:buNone/>
            </a:pPr>
            <a:r>
              <a:rPr lang="es-MX" dirty="0" smtClean="0">
                <a:solidFill>
                  <a:srgbClr val="FFFF00"/>
                </a:solidFill>
                <a:effectLst>
                  <a:outerShdw blurRad="38100" dist="38100" dir="2700000" algn="tl">
                    <a:srgbClr val="000000">
                      <a:alpha val="43137"/>
                    </a:srgbClr>
                  </a:outerShdw>
                </a:effectLst>
              </a:rPr>
              <a:t>279 MDP</a:t>
            </a:r>
          </a:p>
          <a:p>
            <a:pPr marL="36576" indent="0" algn="ctr">
              <a:spcAft>
                <a:spcPts val="1200"/>
              </a:spcAft>
              <a:buNone/>
            </a:pPr>
            <a:r>
              <a:rPr lang="es-MX" sz="2400" dirty="0" smtClean="0">
                <a:solidFill>
                  <a:srgbClr val="FFFF00"/>
                </a:solidFill>
                <a:effectLst>
                  <a:outerShdw blurRad="38100" dist="38100" dir="2700000" algn="tl">
                    <a:srgbClr val="000000">
                      <a:alpha val="43137"/>
                    </a:srgbClr>
                  </a:outerShdw>
                </a:effectLst>
              </a:rPr>
              <a:t>9% de la inversión, 9.3 MDP anuales</a:t>
            </a:r>
          </a:p>
        </p:txBody>
      </p:sp>
      <p:pic>
        <p:nvPicPr>
          <p:cNvPr id="9" name="Imagen 6" descr="moned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8741" y="3881708"/>
            <a:ext cx="1800200" cy="163351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8" name="Imagen 5" descr="AnalisisA12"/>
          <p:cNvPicPr>
            <a:picLocks noChangeAspect="1" noChangeArrowheads="1"/>
          </p:cNvPicPr>
          <p:nvPr/>
        </p:nvPicPr>
        <p:blipFill>
          <a:blip r:embed="rId4" cstate="print">
            <a:extLst>
              <a:ext uri="{28A0092B-C50C-407E-A947-70E740481C1C}">
                <a14:useLocalDpi xmlns:a14="http://schemas.microsoft.com/office/drawing/2010/main" xmlns="" val="0"/>
              </a:ext>
            </a:extLst>
          </a:blip>
          <a:srcRect l="11841" r="3157"/>
          <a:stretch>
            <a:fillRect/>
          </a:stretch>
        </p:blipFill>
        <p:spPr bwMode="auto">
          <a:xfrm>
            <a:off x="3932691" y="1484784"/>
            <a:ext cx="1539570" cy="122413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graphicFrame>
        <p:nvGraphicFramePr>
          <p:cNvPr id="2" name="1 Objeto"/>
          <p:cNvGraphicFramePr>
            <a:graphicFrameLocks noChangeAspect="1"/>
          </p:cNvGraphicFramePr>
          <p:nvPr>
            <p:extLst>
              <p:ext uri="{D42A27DB-BD31-4B8C-83A1-F6EECF244321}">
                <p14:modId xmlns:p14="http://schemas.microsoft.com/office/powerpoint/2010/main" xmlns="" val="3133711145"/>
              </p:ext>
            </p:extLst>
          </p:nvPr>
        </p:nvGraphicFramePr>
        <p:xfrm>
          <a:off x="3707904" y="4340488"/>
          <a:ext cx="1764357" cy="1174735"/>
        </p:xfrm>
        <a:graphic>
          <a:graphicData uri="http://schemas.openxmlformats.org/presentationml/2006/ole">
            <p:oleObj spid="_x0000_s7249" name="CorelDRAW" r:id="rId5" imgW="3615120" imgH="2257200" progId="CorelDraw.Graphic.12">
              <p:embed/>
            </p:oleObj>
          </a:graphicData>
        </a:graphic>
      </p:graphicFrame>
      <p:pic>
        <p:nvPicPr>
          <p:cNvPr id="10" name="Imagen 7" descr="Medidorh"/>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38741" y="1484784"/>
            <a:ext cx="1768196" cy="122413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1" name="Imagen 4" descr="Cutza 07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110405" y="1484784"/>
            <a:ext cx="1618819" cy="1214873"/>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2" name="Imagen 5" descr="cadf 482-13"/>
          <p:cNvPicPr>
            <a:picLocks noChangeAspect="1" noChangeArrowheads="1"/>
          </p:cNvPicPr>
          <p:nvPr/>
        </p:nvPicPr>
        <p:blipFill>
          <a:blip r:embed="rId8" cstate="print">
            <a:extLst>
              <a:ext uri="{28A0092B-C50C-407E-A947-70E740481C1C}">
                <a14:useLocalDpi xmlns:a14="http://schemas.microsoft.com/office/drawing/2010/main" xmlns="" val="0"/>
              </a:ext>
            </a:extLst>
          </a:blip>
          <a:srcRect b="1228"/>
          <a:stretch>
            <a:fillRect/>
          </a:stretch>
        </p:blipFill>
        <p:spPr bwMode="auto">
          <a:xfrm>
            <a:off x="1987744" y="2968101"/>
            <a:ext cx="1648495" cy="254712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3" name="Imagen 6"/>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23928" y="2826636"/>
            <a:ext cx="1547689" cy="1394452"/>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med">
    <p:fad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smtClean="0"/>
              <a:t>Objetivo </a:t>
            </a:r>
            <a:r>
              <a:rPr lang="es-MX" sz="1800" dirty="0"/>
              <a:t>4. Mejorar el desarrollo técnico, administrativo y financiero del sector </a:t>
            </a:r>
            <a:r>
              <a:rPr lang="es-MX" sz="1800" dirty="0" smtClean="0"/>
              <a:t>hidráulico</a:t>
            </a:r>
            <a:endParaRPr lang="es-MX" sz="3200" dirty="0" smtClean="0"/>
          </a:p>
        </p:txBody>
      </p:sp>
      <p:graphicFrame>
        <p:nvGraphicFramePr>
          <p:cNvPr id="7" name="6 Marcador de contenido"/>
          <p:cNvGraphicFramePr>
            <a:graphicFrameLocks noGrp="1"/>
          </p:cNvGraphicFramePr>
          <p:nvPr>
            <p:ph idx="1"/>
          </p:nvPr>
        </p:nvGraphicFramePr>
        <p:xfrm>
          <a:off x="827584" y="1254881"/>
          <a:ext cx="7704853" cy="5339640"/>
        </p:xfrm>
        <a:graphic>
          <a:graphicData uri="http://schemas.openxmlformats.org/drawingml/2006/table">
            <a:tbl>
              <a:tblPr>
                <a:tableStyleId>{35758FB7-9AC5-4552-8A53-C91805E547FA}</a:tableStyleId>
              </a:tblPr>
              <a:tblGrid>
                <a:gridCol w="417433"/>
                <a:gridCol w="3801134"/>
                <a:gridCol w="893999"/>
                <a:gridCol w="829873"/>
                <a:gridCol w="898319"/>
                <a:gridCol w="864095"/>
              </a:tblGrid>
              <a:tr h="278967">
                <a:tc>
                  <a:txBody>
                    <a:bodyPr/>
                    <a:lstStyle/>
                    <a:p>
                      <a:pPr indent="0" algn="ctr">
                        <a:lnSpc>
                          <a:spcPct val="100000"/>
                        </a:lnSpc>
                        <a:spcBef>
                          <a:spcPts val="100"/>
                        </a:spcBef>
                        <a:spcAft>
                          <a:spcPts val="100"/>
                        </a:spcAft>
                      </a:pPr>
                      <a:r>
                        <a:rPr lang="es-MX" sz="1000"/>
                        <a:t>No.</a:t>
                      </a:r>
                      <a:endParaRPr lang="es-MX" sz="1000">
                        <a:latin typeface="Arial"/>
                        <a:ea typeface="Batang"/>
                        <a:cs typeface="Tahoma"/>
                      </a:endParaRPr>
                    </a:p>
                  </a:txBody>
                  <a:tcPr marL="6941" marR="6941" marT="0" marB="0" anchor="ctr"/>
                </a:tc>
                <a:tc>
                  <a:txBody>
                    <a:bodyPr/>
                    <a:lstStyle/>
                    <a:p>
                      <a:pPr indent="0" algn="ctr">
                        <a:lnSpc>
                          <a:spcPct val="100000"/>
                        </a:lnSpc>
                        <a:spcBef>
                          <a:spcPts val="100"/>
                        </a:spcBef>
                        <a:spcAft>
                          <a:spcPts val="100"/>
                        </a:spcAft>
                      </a:pPr>
                      <a:r>
                        <a:rPr lang="es-MX" sz="1000"/>
                        <a:t>Descripción</a:t>
                      </a:r>
                      <a:endParaRPr lang="es-MX" sz="1000">
                        <a:latin typeface="Arial"/>
                        <a:ea typeface="Batang"/>
                        <a:cs typeface="Tahoma"/>
                      </a:endParaRPr>
                    </a:p>
                  </a:txBody>
                  <a:tcPr marL="6941" marR="6941" marT="0" marB="0" anchor="ctr"/>
                </a:tc>
                <a:tc>
                  <a:txBody>
                    <a:bodyPr/>
                    <a:lstStyle/>
                    <a:p>
                      <a:pPr indent="0" algn="ctr">
                        <a:lnSpc>
                          <a:spcPct val="100000"/>
                        </a:lnSpc>
                        <a:spcBef>
                          <a:spcPts val="100"/>
                        </a:spcBef>
                        <a:spcAft>
                          <a:spcPts val="100"/>
                        </a:spcAft>
                      </a:pPr>
                      <a:r>
                        <a:rPr lang="es-MX" sz="1000"/>
                        <a:t>Huamantla</a:t>
                      </a:r>
                      <a:endParaRPr lang="es-MX" sz="1000">
                        <a:latin typeface="Arial"/>
                        <a:ea typeface="Batang"/>
                        <a:cs typeface="Tahoma"/>
                      </a:endParaRPr>
                    </a:p>
                  </a:txBody>
                  <a:tcPr marL="6941" marR="6941" marT="0" marB="0" anchor="ctr"/>
                </a:tc>
                <a:tc>
                  <a:txBody>
                    <a:bodyPr/>
                    <a:lstStyle/>
                    <a:p>
                      <a:pPr indent="0" algn="ctr">
                        <a:lnSpc>
                          <a:spcPct val="100000"/>
                        </a:lnSpc>
                        <a:spcBef>
                          <a:spcPts val="100"/>
                        </a:spcBef>
                        <a:spcAft>
                          <a:spcPts val="100"/>
                        </a:spcAft>
                      </a:pPr>
                      <a:r>
                        <a:rPr lang="es-MX" sz="1000"/>
                        <a:t>Libres-Oriental</a:t>
                      </a:r>
                      <a:endParaRPr lang="es-MX" sz="1000">
                        <a:latin typeface="Arial"/>
                        <a:ea typeface="Batang"/>
                        <a:cs typeface="Tahoma"/>
                      </a:endParaRPr>
                    </a:p>
                  </a:txBody>
                  <a:tcPr marL="6941" marR="6941" marT="0" marB="0" anchor="ctr"/>
                </a:tc>
                <a:tc>
                  <a:txBody>
                    <a:bodyPr/>
                    <a:lstStyle/>
                    <a:p>
                      <a:pPr indent="0" algn="ctr">
                        <a:lnSpc>
                          <a:spcPct val="100000"/>
                        </a:lnSpc>
                        <a:spcBef>
                          <a:spcPts val="100"/>
                        </a:spcBef>
                        <a:spcAft>
                          <a:spcPts val="100"/>
                        </a:spcAft>
                      </a:pPr>
                      <a:r>
                        <a:rPr lang="es-MX" sz="1000"/>
                        <a:t>Perote-Zalayeta</a:t>
                      </a:r>
                      <a:endParaRPr lang="es-MX" sz="1000">
                        <a:latin typeface="Arial"/>
                        <a:ea typeface="Batang"/>
                        <a:cs typeface="Tahoma"/>
                      </a:endParaRPr>
                    </a:p>
                  </a:txBody>
                  <a:tcPr marL="6941" marR="6941" marT="0" marB="0" anchor="ctr"/>
                </a:tc>
                <a:tc>
                  <a:txBody>
                    <a:bodyPr/>
                    <a:lstStyle/>
                    <a:p>
                      <a:pPr indent="0" algn="ctr">
                        <a:lnSpc>
                          <a:spcPct val="100000"/>
                        </a:lnSpc>
                        <a:spcBef>
                          <a:spcPts val="100"/>
                        </a:spcBef>
                        <a:spcAft>
                          <a:spcPts val="100"/>
                        </a:spcAft>
                      </a:pPr>
                      <a:r>
                        <a:rPr lang="es-MX" sz="1000"/>
                        <a:t>Total</a:t>
                      </a:r>
                      <a:endParaRPr lang="es-MX" sz="1000">
                        <a:latin typeface="Arial"/>
                        <a:ea typeface="Batang"/>
                        <a:cs typeface="Tahoma"/>
                      </a:endParaRPr>
                    </a:p>
                  </a:txBody>
                  <a:tcPr marL="6941" marR="6941" marT="0" marB="0" anchor="ctr"/>
                </a:tc>
              </a:tr>
              <a:tr h="130184">
                <a:tc>
                  <a:txBody>
                    <a:bodyPr/>
                    <a:lstStyle/>
                    <a:p>
                      <a:pPr indent="0" algn="l">
                        <a:lnSpc>
                          <a:spcPct val="100000"/>
                        </a:lnSpc>
                        <a:spcBef>
                          <a:spcPts val="100"/>
                        </a:spcBef>
                        <a:spcAft>
                          <a:spcPts val="100"/>
                        </a:spcAft>
                      </a:pPr>
                      <a:r>
                        <a:rPr lang="es-MX" sz="1000"/>
                        <a:t>1</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Banco de derechos del agua a favor del acuífero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$2,000.00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Banco de derechos del agua a favor del acuífero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$2,000.00</a:t>
                      </a:r>
                      <a:endParaRPr lang="es-MX" sz="1000">
                        <a:latin typeface="Arial"/>
                        <a:ea typeface="Batang"/>
                        <a:cs typeface="Tahoma"/>
                      </a:endParaRPr>
                    </a:p>
                  </a:txBody>
                  <a:tcPr marL="6941" marR="6941" marT="0" marB="0"/>
                </a:tc>
              </a:tr>
              <a:tr h="185977">
                <a:tc>
                  <a:txBody>
                    <a:bodyPr/>
                    <a:lstStyle/>
                    <a:p>
                      <a:pPr indent="0" algn="l">
                        <a:lnSpc>
                          <a:spcPct val="100000"/>
                        </a:lnSpc>
                        <a:spcBef>
                          <a:spcPts val="100"/>
                        </a:spcBef>
                        <a:spcAft>
                          <a:spcPts val="100"/>
                        </a:spcAft>
                      </a:pPr>
                      <a:r>
                        <a:rPr lang="es-MX" sz="1000"/>
                        <a:t>2</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Desarrollo de Organismos Operadores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$12,870.00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$12,870.00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$13,260.00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$39,000.00</a:t>
                      </a:r>
                      <a:endParaRPr lang="es-MX" sz="1000">
                        <a:latin typeface="Arial"/>
                        <a:ea typeface="Batang"/>
                        <a:cs typeface="Tahoma"/>
                      </a:endParaRPr>
                    </a:p>
                  </a:txBody>
                  <a:tcPr marL="6941" marR="6941" marT="0" marB="0"/>
                </a:tc>
              </a:tr>
              <a:tr h="185977">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Creación y consolidación de organismos operadores o instituciones similares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$12,870.00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$12,870.00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$13,260.00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$39,000.00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r>
                        <a:rPr lang="es-MX" sz="1000"/>
                        <a:t>3</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Estudios y proyectos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$8,910.00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$8,910.00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$9,180.00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$27,000.00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Planeación</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$1,485.00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$1,485.00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$4,500.00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Programa de desarrollo en zonas rurales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$4,455.00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$4,455.00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$4,590.00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$13,500.00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Programa de desarrollo en zonas rurales, servicios ambientales, empleo y turismo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$2,970.00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$2,970.00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$3,060.00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$9,000.00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r>
                        <a:rPr lang="es-MX" sz="1000"/>
                        <a:t>4</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Gestión de financiamiento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$693.00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$693.00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$714.00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$2,100.00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Gestión de financiamiento hacia instituciones ejecutoras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$693.00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$693.00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$714.00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$2,100.00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r>
                        <a:rPr lang="es-MX" sz="1000"/>
                        <a:t>5</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Gestión de programas de apoyo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$297.00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$297.00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$306.00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Gestionar recursos financieros para fomentar la participación social e institucional</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$297.00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$297.00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$306.00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r>
                        <a:rPr lang="es-MX" sz="1000"/>
                        <a:t>6 </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Gestión social y política </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$510.00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Gestión de políticas y programas de incidencia hídrica</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$510.00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$1,500.00</a:t>
                      </a:r>
                      <a:endParaRPr lang="es-MX" sz="1000">
                        <a:latin typeface="Arial"/>
                        <a:ea typeface="Batang"/>
                        <a:cs typeface="Tahoma"/>
                      </a:endParaRPr>
                    </a:p>
                  </a:txBody>
                  <a:tcPr marL="6941" marR="6941" marT="0" marB="0"/>
                </a:tc>
              </a:tr>
              <a:tr h="185977">
                <a:tc>
                  <a:txBody>
                    <a:bodyPr/>
                    <a:lstStyle/>
                    <a:p>
                      <a:pPr indent="0" algn="l">
                        <a:lnSpc>
                          <a:spcPct val="100000"/>
                        </a:lnSpc>
                        <a:spcBef>
                          <a:spcPts val="100"/>
                        </a:spcBef>
                        <a:spcAft>
                          <a:spcPts val="100"/>
                        </a:spcAft>
                      </a:pPr>
                      <a:r>
                        <a:rPr lang="es-MX" sz="1000"/>
                        <a:t>7</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Optimización de tarifas y recursos hídricos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$11,880.00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$11,880.00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$12,240.00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$36,000.00</a:t>
                      </a:r>
                      <a:endParaRPr lang="es-MX" sz="1000">
                        <a:latin typeface="Arial"/>
                        <a:ea typeface="Batang"/>
                        <a:cs typeface="Tahoma"/>
                      </a:endParaRPr>
                    </a:p>
                  </a:txBody>
                  <a:tcPr marL="6941" marR="6941" marT="0" marB="0"/>
                </a:tc>
              </a:tr>
              <a:tr h="130184">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Difusión del concepto de pago por servicios ambientales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$510.00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Identificación de áreas de oportunidad para el desarrollo socioeconómico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$4,455.00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$4,455.00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$4,590.00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$13,500.00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Valoración económica del agua</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$6,930.00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$6,930.00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$7,140.00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$21,000.00</a:t>
                      </a:r>
                      <a:endParaRPr lang="es-MX" sz="1000">
                        <a:latin typeface="Arial"/>
                        <a:ea typeface="Batang"/>
                        <a:cs typeface="Tahoma"/>
                      </a:endParaRPr>
                    </a:p>
                  </a:txBody>
                  <a:tcPr marL="6941" marR="6941" marT="0" marB="0"/>
                </a:tc>
              </a:tr>
              <a:tr h="185977">
                <a:tc>
                  <a:txBody>
                    <a:bodyPr/>
                    <a:lstStyle/>
                    <a:p>
                      <a:pPr indent="0" algn="l">
                        <a:lnSpc>
                          <a:spcPct val="100000"/>
                        </a:lnSpc>
                        <a:spcBef>
                          <a:spcPts val="100"/>
                        </a:spcBef>
                        <a:spcAft>
                          <a:spcPts val="100"/>
                        </a:spcAft>
                      </a:pPr>
                      <a:r>
                        <a:rPr lang="es-MX" sz="1000"/>
                        <a:t>8</a:t>
                      </a:r>
                      <a:endParaRPr lang="es-MX" sz="1000">
                        <a:latin typeface="Arial"/>
                        <a:ea typeface="Batang"/>
                        <a:cs typeface="Tahoma"/>
                      </a:endParaRPr>
                    </a:p>
                  </a:txBody>
                  <a:tcPr marL="6941" marR="6941" marT="0" marB="0"/>
                </a:tc>
                <a:tc>
                  <a:txBody>
                    <a:bodyPr/>
                    <a:lstStyle/>
                    <a:p>
                      <a:pPr indent="0" algn="l">
                        <a:lnSpc>
                          <a:spcPct val="100000"/>
                        </a:lnSpc>
                        <a:spcBef>
                          <a:spcPts val="100"/>
                        </a:spcBef>
                        <a:spcAft>
                          <a:spcPts val="100"/>
                        </a:spcAft>
                      </a:pPr>
                      <a:r>
                        <a:rPr lang="es-MX" sz="1000"/>
                        <a:t>Sistemas de información</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$56,430.00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$56,430.00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$58,140.00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$171,000.00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Censo de infraestructura hidráulica</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$1,485.00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$1,485.00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$4,500.00</a:t>
                      </a:r>
                      <a:endParaRPr lang="es-MX" sz="1000">
                        <a:latin typeface="Arial"/>
                        <a:ea typeface="Batang"/>
                        <a:cs typeface="Tahoma"/>
                      </a:endParaRPr>
                    </a:p>
                  </a:txBody>
                  <a:tcPr marL="6941" marR="6941" marT="0" marB="0"/>
                </a:tc>
              </a:tr>
              <a:tr h="185977">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Hidrología </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$14,850.00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$14,850.00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$15,300.00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$45,000.00</a:t>
                      </a:r>
                      <a:endParaRPr lang="es-MX" sz="1000">
                        <a:latin typeface="Arial"/>
                        <a:ea typeface="Batang"/>
                        <a:cs typeface="Tahoma"/>
                      </a:endParaRPr>
                    </a:p>
                  </a:txBody>
                  <a:tcPr marL="6941" marR="6941" marT="0" marB="0"/>
                </a:tc>
              </a:tr>
              <a:tr h="185977">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Hidrometría</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$26,730.00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$26,730.00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$27,540.00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$81,000.00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Inventario oficial de aprovechamientos y descargas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$4,455.00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$4,455.00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$4,590.00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$13,500.00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Medición y monitoreo de indicadores</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$1,980.00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$1,980.00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$2,040.00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$6,000.00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Modernizar los lineamientos para mejorar la calidad del agua</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$1,980.00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$1,980.00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$2,040.00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$6,000.00</a:t>
                      </a:r>
                      <a:endParaRPr lang="es-MX" sz="1000">
                        <a:latin typeface="Arial"/>
                        <a:ea typeface="Batang"/>
                        <a:cs typeface="Tahoma"/>
                      </a:endParaRPr>
                    </a:p>
                  </a:txBody>
                  <a:tcPr marL="6941" marR="6941" marT="0" marB="0"/>
                </a:tc>
              </a:tr>
              <a:tr h="167379">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941" marR="6941" marT="0" marB="0"/>
                </a:tc>
                <a:tc>
                  <a:txBody>
                    <a:bodyPr/>
                    <a:lstStyle/>
                    <a:p>
                      <a:pPr indent="0" algn="l">
                        <a:lnSpc>
                          <a:spcPct val="100000"/>
                        </a:lnSpc>
                        <a:spcBef>
                          <a:spcPts val="100"/>
                        </a:spcBef>
                        <a:spcAft>
                          <a:spcPts val="100"/>
                        </a:spcAft>
                      </a:pPr>
                      <a:r>
                        <a:rPr lang="es-MX" sz="1000"/>
                        <a:t>Ordenamiento geográfico</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$4,950.00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$5,100.00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$15,000.00</a:t>
                      </a:r>
                      <a:endParaRPr lang="es-MX" sz="1000">
                        <a:latin typeface="Arial"/>
                        <a:ea typeface="Batang"/>
                        <a:cs typeface="Tahoma"/>
                      </a:endParaRPr>
                    </a:p>
                  </a:txBody>
                  <a:tcPr marL="6941" marR="6941" marT="0" marB="0"/>
                </a:tc>
              </a:tr>
              <a:tr h="185977">
                <a:tc>
                  <a:txBody>
                    <a:bodyPr/>
                    <a:lstStyle/>
                    <a:p>
                      <a:pPr indent="0" algn="ctr">
                        <a:lnSpc>
                          <a:spcPct val="100000"/>
                        </a:lnSpc>
                        <a:spcBef>
                          <a:spcPts val="100"/>
                        </a:spcBef>
                        <a:spcAft>
                          <a:spcPts val="100"/>
                        </a:spcAft>
                      </a:pPr>
                      <a:endParaRPr lang="es-MX" sz="1000">
                        <a:latin typeface="Arial"/>
                        <a:ea typeface="Batang"/>
                        <a:cs typeface="Tahoma"/>
                      </a:endParaRPr>
                    </a:p>
                  </a:txBody>
                  <a:tcPr marL="6941" marR="6941" marT="0" marB="0"/>
                </a:tc>
                <a:tc>
                  <a:txBody>
                    <a:bodyPr/>
                    <a:lstStyle/>
                    <a:p>
                      <a:pPr indent="0" algn="ctr">
                        <a:lnSpc>
                          <a:spcPct val="100000"/>
                        </a:lnSpc>
                        <a:spcBef>
                          <a:spcPts val="100"/>
                        </a:spcBef>
                        <a:spcAft>
                          <a:spcPts val="100"/>
                        </a:spcAft>
                      </a:pPr>
                      <a:r>
                        <a:rPr lang="es-MX" sz="1000"/>
                        <a:t>Total General</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$92,235.00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$92,235.00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a:t>$95,030.00</a:t>
                      </a:r>
                      <a:endParaRPr lang="es-MX" sz="1000">
                        <a:latin typeface="Arial"/>
                        <a:ea typeface="Batang"/>
                        <a:cs typeface="Tahoma"/>
                      </a:endParaRPr>
                    </a:p>
                  </a:txBody>
                  <a:tcPr marL="6941" marR="6941" marT="0" marB="0"/>
                </a:tc>
                <a:tc>
                  <a:txBody>
                    <a:bodyPr/>
                    <a:lstStyle/>
                    <a:p>
                      <a:pPr indent="0" algn="r">
                        <a:lnSpc>
                          <a:spcPct val="100000"/>
                        </a:lnSpc>
                        <a:spcBef>
                          <a:spcPts val="100"/>
                        </a:spcBef>
                        <a:spcAft>
                          <a:spcPts val="100"/>
                        </a:spcAft>
                      </a:pPr>
                      <a:r>
                        <a:rPr lang="es-MX" sz="1000" dirty="0"/>
                        <a:t>$279,500.00</a:t>
                      </a:r>
                      <a:endParaRPr lang="es-MX" sz="1000" dirty="0">
                        <a:latin typeface="Arial"/>
                        <a:ea typeface="Batang"/>
                        <a:cs typeface="Tahoma"/>
                      </a:endParaRPr>
                    </a:p>
                  </a:txBody>
                  <a:tcPr marL="6941" marR="6941" marT="0" marB="0"/>
                </a:tc>
              </a:tr>
            </a:tbl>
          </a:graphicData>
        </a:graphic>
      </p:graphicFrame>
    </p:spTree>
    <p:extLst>
      <p:ext uri="{BB962C8B-B14F-4D97-AF65-F5344CB8AC3E}">
        <p14:creationId xmlns:p14="http://schemas.microsoft.com/office/powerpoint/2010/main" xmlns="" val="827776461"/>
      </p:ext>
    </p:extLst>
  </p:cSld>
  <p:clrMapOvr>
    <a:masterClrMapping/>
  </p:clrMapOvr>
  <p:transition spd="med">
    <p:fad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smtClean="0"/>
              <a:t>Objetivo </a:t>
            </a:r>
            <a:r>
              <a:rPr lang="es-MX" sz="1800" dirty="0"/>
              <a:t>4. Mejorar el desarrollo técnico, administrativo y financiero del sector </a:t>
            </a:r>
            <a:r>
              <a:rPr lang="es-MX" sz="1800" dirty="0" smtClean="0"/>
              <a:t>hidráulico</a:t>
            </a:r>
            <a:endParaRPr lang="es-MX" sz="3200" dirty="0" smtClean="0"/>
          </a:p>
        </p:txBody>
      </p:sp>
      <p:graphicFrame>
        <p:nvGraphicFramePr>
          <p:cNvPr id="6" name="5 Marcador de contenido"/>
          <p:cNvGraphicFramePr>
            <a:graphicFrameLocks noGrp="1"/>
          </p:cNvGraphicFramePr>
          <p:nvPr>
            <p:ph idx="1"/>
          </p:nvPr>
        </p:nvGraphicFramePr>
        <p:xfrm>
          <a:off x="755576" y="1124744"/>
          <a:ext cx="7920878" cy="5233648"/>
        </p:xfrm>
        <a:graphic>
          <a:graphicData uri="http://schemas.openxmlformats.org/drawingml/2006/table">
            <a:tbl>
              <a:tblPr>
                <a:tableStyleId>{35758FB7-9AC5-4552-8A53-C91805E547FA}</a:tableStyleId>
              </a:tblPr>
              <a:tblGrid>
                <a:gridCol w="329509"/>
                <a:gridCol w="4095093"/>
                <a:gridCol w="967931"/>
                <a:gridCol w="782583"/>
                <a:gridCol w="874465"/>
                <a:gridCol w="871297"/>
              </a:tblGrid>
              <a:tr h="246851">
                <a:tc>
                  <a:txBody>
                    <a:bodyPr/>
                    <a:lstStyle/>
                    <a:p>
                      <a:pPr indent="0" algn="ctr">
                        <a:lnSpc>
                          <a:spcPct val="100000"/>
                        </a:lnSpc>
                        <a:spcBef>
                          <a:spcPts val="100"/>
                        </a:spcBef>
                        <a:spcAft>
                          <a:spcPts val="100"/>
                        </a:spcAft>
                      </a:pPr>
                      <a:r>
                        <a:rPr lang="es-MX" sz="1000" dirty="0"/>
                        <a:t>No.</a:t>
                      </a:r>
                      <a:endParaRPr lang="es-MX" sz="1000" dirty="0">
                        <a:latin typeface="Arial"/>
                        <a:ea typeface="Batang"/>
                        <a:cs typeface="Tahoma"/>
                      </a:endParaRPr>
                    </a:p>
                  </a:txBody>
                  <a:tcPr marL="30616" marR="30616" marT="0" marB="0"/>
                </a:tc>
                <a:tc>
                  <a:txBody>
                    <a:bodyPr/>
                    <a:lstStyle/>
                    <a:p>
                      <a:pPr indent="0" algn="ctr">
                        <a:lnSpc>
                          <a:spcPct val="100000"/>
                        </a:lnSpc>
                        <a:spcBef>
                          <a:spcPts val="100"/>
                        </a:spcBef>
                        <a:spcAft>
                          <a:spcPts val="100"/>
                        </a:spcAft>
                      </a:pPr>
                      <a:r>
                        <a:rPr lang="es-MX" sz="1000"/>
                        <a:t>Descripción</a:t>
                      </a:r>
                      <a:endParaRPr lang="es-MX" sz="1000">
                        <a:latin typeface="Arial"/>
                        <a:ea typeface="Batang"/>
                        <a:cs typeface="Tahoma"/>
                      </a:endParaRPr>
                    </a:p>
                  </a:txBody>
                  <a:tcPr marL="30616" marR="30616" marT="0" marB="0"/>
                </a:tc>
                <a:tc>
                  <a:txBody>
                    <a:bodyPr/>
                    <a:lstStyle/>
                    <a:p>
                      <a:pPr indent="0" algn="ctr">
                        <a:lnSpc>
                          <a:spcPct val="100000"/>
                        </a:lnSpc>
                        <a:spcBef>
                          <a:spcPts val="100"/>
                        </a:spcBef>
                        <a:spcAft>
                          <a:spcPts val="100"/>
                        </a:spcAft>
                      </a:pPr>
                      <a:r>
                        <a:rPr lang="es-MX" sz="1000"/>
                        <a:t>2011-2012</a:t>
                      </a:r>
                      <a:endParaRPr lang="es-MX" sz="1000">
                        <a:latin typeface="Arial"/>
                        <a:ea typeface="Batang"/>
                        <a:cs typeface="Tahoma"/>
                      </a:endParaRPr>
                    </a:p>
                  </a:txBody>
                  <a:tcPr marL="30616" marR="30616" marT="0" marB="0"/>
                </a:tc>
                <a:tc>
                  <a:txBody>
                    <a:bodyPr/>
                    <a:lstStyle/>
                    <a:p>
                      <a:pPr indent="0" algn="ctr">
                        <a:lnSpc>
                          <a:spcPct val="100000"/>
                        </a:lnSpc>
                        <a:spcBef>
                          <a:spcPts val="100"/>
                        </a:spcBef>
                        <a:spcAft>
                          <a:spcPts val="100"/>
                        </a:spcAft>
                      </a:pPr>
                      <a:r>
                        <a:rPr lang="es-MX" sz="1000"/>
                        <a:t>2013-2018</a:t>
                      </a:r>
                      <a:endParaRPr lang="es-MX" sz="1000">
                        <a:latin typeface="Arial"/>
                        <a:ea typeface="Batang"/>
                        <a:cs typeface="Tahoma"/>
                      </a:endParaRPr>
                    </a:p>
                  </a:txBody>
                  <a:tcPr marL="30616" marR="30616" marT="0" marB="0"/>
                </a:tc>
                <a:tc>
                  <a:txBody>
                    <a:bodyPr/>
                    <a:lstStyle/>
                    <a:p>
                      <a:pPr indent="0" algn="ctr">
                        <a:lnSpc>
                          <a:spcPct val="100000"/>
                        </a:lnSpc>
                        <a:spcBef>
                          <a:spcPts val="100"/>
                        </a:spcBef>
                        <a:spcAft>
                          <a:spcPts val="100"/>
                        </a:spcAft>
                      </a:pPr>
                      <a:r>
                        <a:rPr lang="es-MX" sz="1000"/>
                        <a:t>2019-2040</a:t>
                      </a:r>
                      <a:endParaRPr lang="es-MX" sz="1000">
                        <a:latin typeface="Arial"/>
                        <a:ea typeface="Batang"/>
                        <a:cs typeface="Tahoma"/>
                      </a:endParaRPr>
                    </a:p>
                  </a:txBody>
                  <a:tcPr marL="30616" marR="30616" marT="0" marB="0"/>
                </a:tc>
                <a:tc>
                  <a:txBody>
                    <a:bodyPr/>
                    <a:lstStyle/>
                    <a:p>
                      <a:pPr indent="0" algn="ctr">
                        <a:lnSpc>
                          <a:spcPct val="100000"/>
                        </a:lnSpc>
                        <a:spcBef>
                          <a:spcPts val="100"/>
                        </a:spcBef>
                        <a:spcAft>
                          <a:spcPts val="100"/>
                        </a:spcAft>
                      </a:pPr>
                      <a:r>
                        <a:rPr lang="es-MX" sz="1000"/>
                        <a:t>Total</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1</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Banco de derechos del agua a favor del acuífero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$133.33</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$1,466.67</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Banco de derechos del agua a favor del acuífero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$133.33</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$1,466.67</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2</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Desarrollo de Organismos Operadores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$2,600.00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$7,800.00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$28,600.00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$39,000.00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Creación y consolidación de organismos operadores o instituciones similares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$2,600.00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$7,800.00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$28,600.00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$39,000.00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3</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Estudios y proyectos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$1,800.00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$5,400.00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$19,800.00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$27,000.00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Planeación</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Programa de desarrollo en zonas rurales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$2,700.00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$13,500.00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Programa de desarrollo en zonas rurales, servicios ambientales, empleo y turismo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$1,800.00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$6,600.00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4</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Gestión de financiamiento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$140.00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dirty="0"/>
                        <a:t>$420.00</a:t>
                      </a:r>
                      <a:endParaRPr lang="es-MX" sz="1000" dirty="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$1,540.00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$2,100.00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Gestión de financiamiento hacia instituciones ejecutoras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$140.00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$420.00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$1,540.00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$2,100.00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5</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Gestión de programas de apoyo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$180.00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$660.00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Gestionar recursos financieros para fomentar la participación social e institucional</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dirty="0"/>
                        <a:t>$60.00</a:t>
                      </a:r>
                      <a:endParaRPr lang="es-MX" sz="1000" dirty="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$180.00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$660.00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6</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Gestión social y política </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$1,100.00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Gestión de políticas y programas de incidencia hídrica</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$1,100.00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r>
                        <a:rPr lang="es-MX" sz="1000"/>
                        <a:t>7</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Optimización de tarifas y recursos hídricos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$7,200.00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$26,400.00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$36,000.00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Difusión del concepto de pago por servicios ambientales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$1,100.00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Identificación de áreas de oportunidad para el desarrollo socioeconómico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$2,700.00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$13,500.00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Valoración económica del agua</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$4,200.00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$21,000.00</a:t>
                      </a:r>
                      <a:endParaRPr lang="es-MX" sz="1000">
                        <a:latin typeface="Arial"/>
                        <a:ea typeface="Batang"/>
                        <a:cs typeface="Tahoma"/>
                      </a:endParaRPr>
                    </a:p>
                  </a:txBody>
                  <a:tcPr marL="30616" marR="30616" marT="0" marB="0"/>
                </a:tc>
              </a:tr>
              <a:tr h="246851">
                <a:tc>
                  <a:txBody>
                    <a:bodyPr/>
                    <a:lstStyle/>
                    <a:p>
                      <a:pPr indent="0" algn="l">
                        <a:lnSpc>
                          <a:spcPct val="100000"/>
                        </a:lnSpc>
                        <a:spcBef>
                          <a:spcPts val="100"/>
                        </a:spcBef>
                        <a:spcAft>
                          <a:spcPts val="100"/>
                        </a:spcAft>
                      </a:pPr>
                      <a:r>
                        <a:rPr lang="es-MX" sz="1000"/>
                        <a:t>8</a:t>
                      </a:r>
                      <a:endParaRPr lang="es-MX" sz="1000">
                        <a:latin typeface="Arial"/>
                        <a:ea typeface="Batang"/>
                        <a:cs typeface="Tahoma"/>
                      </a:endParaRPr>
                    </a:p>
                  </a:txBody>
                  <a:tcPr marL="30616" marR="30616" marT="0" marB="0"/>
                </a:tc>
                <a:tc>
                  <a:txBody>
                    <a:bodyPr/>
                    <a:lstStyle/>
                    <a:p>
                      <a:pPr indent="0" algn="l">
                        <a:lnSpc>
                          <a:spcPct val="100000"/>
                        </a:lnSpc>
                        <a:spcBef>
                          <a:spcPts val="100"/>
                        </a:spcBef>
                        <a:spcAft>
                          <a:spcPts val="100"/>
                        </a:spcAft>
                      </a:pPr>
                      <a:r>
                        <a:rPr lang="es-MX" sz="1000"/>
                        <a:t>Sistemas de información</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$11,400.00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$34,200.00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$125,400.00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$171,000.00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Censo de infraestructura hidráulica</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$3,300.00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Hidrología </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$33,000.00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$45,000.00</a:t>
                      </a:r>
                      <a:endParaRPr lang="es-MX" sz="1000">
                        <a:latin typeface="Arial"/>
                        <a:ea typeface="Batang"/>
                        <a:cs typeface="Tahoma"/>
                      </a:endParaRPr>
                    </a:p>
                  </a:txBody>
                  <a:tcPr marL="30616" marR="30616" marT="0" marB="0"/>
                </a:tc>
              </a:tr>
              <a:tr h="246851">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Hidrometría</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$5,400.00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$16,200.00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$59,400.00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$81,000.00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Inventario oficial de aprovechamientos y descargas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$2,700.00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$9,900.00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$13,500.00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Medición y monitoreo de indicadores</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$1,200.00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Modernizar los lineamientos para mejorar la calidad del agua</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$1,200.00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$4,400.00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$6,000.00</a:t>
                      </a:r>
                      <a:endParaRPr lang="es-MX" sz="1000">
                        <a:latin typeface="Arial"/>
                        <a:ea typeface="Batang"/>
                        <a:cs typeface="Tahoma"/>
                      </a:endParaRPr>
                    </a:p>
                  </a:txBody>
                  <a:tcPr marL="30616" marR="30616" marT="0" marB="0"/>
                </a:tc>
              </a:tr>
              <a:tr h="165302">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30616" marR="30616" marT="0" marB="0"/>
                </a:tc>
                <a:tc>
                  <a:txBody>
                    <a:bodyPr/>
                    <a:lstStyle/>
                    <a:p>
                      <a:pPr indent="0" algn="l">
                        <a:lnSpc>
                          <a:spcPct val="100000"/>
                        </a:lnSpc>
                        <a:spcBef>
                          <a:spcPts val="100"/>
                        </a:spcBef>
                        <a:spcAft>
                          <a:spcPts val="100"/>
                        </a:spcAft>
                      </a:pPr>
                      <a:r>
                        <a:rPr lang="es-MX" sz="1000"/>
                        <a:t>Ordenamiento geográfico</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$1,000.00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$3,000.00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$11,000.00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$15,000.00</a:t>
                      </a:r>
                      <a:endParaRPr lang="es-MX" sz="1000">
                        <a:latin typeface="Arial"/>
                        <a:ea typeface="Batang"/>
                        <a:cs typeface="Tahoma"/>
                      </a:endParaRPr>
                    </a:p>
                  </a:txBody>
                  <a:tcPr marL="30616" marR="30616" marT="0" marB="0"/>
                </a:tc>
              </a:tr>
              <a:tr h="246851">
                <a:tc>
                  <a:txBody>
                    <a:bodyPr/>
                    <a:lstStyle/>
                    <a:p>
                      <a:pPr indent="0" algn="ctr">
                        <a:lnSpc>
                          <a:spcPct val="100000"/>
                        </a:lnSpc>
                        <a:spcBef>
                          <a:spcPts val="100"/>
                        </a:spcBef>
                        <a:spcAft>
                          <a:spcPts val="100"/>
                        </a:spcAft>
                      </a:pPr>
                      <a:endParaRPr lang="es-MX" sz="1000">
                        <a:latin typeface="Arial"/>
                        <a:ea typeface="Batang"/>
                        <a:cs typeface="Tahoma"/>
                      </a:endParaRPr>
                    </a:p>
                  </a:txBody>
                  <a:tcPr marL="30616" marR="30616" marT="0" marB="0"/>
                </a:tc>
                <a:tc>
                  <a:txBody>
                    <a:bodyPr/>
                    <a:lstStyle/>
                    <a:p>
                      <a:pPr indent="0" algn="ctr">
                        <a:lnSpc>
                          <a:spcPct val="100000"/>
                        </a:lnSpc>
                        <a:spcBef>
                          <a:spcPts val="100"/>
                        </a:spcBef>
                        <a:spcAft>
                          <a:spcPts val="100"/>
                        </a:spcAft>
                      </a:pPr>
                      <a:r>
                        <a:rPr lang="es-MX" sz="1000"/>
                        <a:t>Total General</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$18,633.33</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$55,900.00</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a:t>$204,966.67</a:t>
                      </a:r>
                      <a:endParaRPr lang="es-MX" sz="1000">
                        <a:latin typeface="Arial"/>
                        <a:ea typeface="Batang"/>
                        <a:cs typeface="Tahoma"/>
                      </a:endParaRPr>
                    </a:p>
                  </a:txBody>
                  <a:tcPr marL="30616" marR="30616" marT="0" marB="0"/>
                </a:tc>
                <a:tc>
                  <a:txBody>
                    <a:bodyPr/>
                    <a:lstStyle/>
                    <a:p>
                      <a:pPr indent="0" algn="r">
                        <a:lnSpc>
                          <a:spcPct val="100000"/>
                        </a:lnSpc>
                        <a:spcBef>
                          <a:spcPts val="100"/>
                        </a:spcBef>
                        <a:spcAft>
                          <a:spcPts val="100"/>
                        </a:spcAft>
                      </a:pPr>
                      <a:r>
                        <a:rPr lang="es-MX" sz="1000" dirty="0"/>
                        <a:t>$279,500.00</a:t>
                      </a:r>
                      <a:endParaRPr lang="es-MX" sz="1000" dirty="0">
                        <a:latin typeface="Arial"/>
                        <a:ea typeface="Batang"/>
                        <a:cs typeface="Tahoma"/>
                      </a:endParaRPr>
                    </a:p>
                  </a:txBody>
                  <a:tcPr marL="30616" marR="30616" marT="0" marB="0"/>
                </a:tc>
              </a:tr>
            </a:tbl>
          </a:graphicData>
        </a:graphic>
      </p:graphicFrame>
    </p:spTree>
    <p:extLst>
      <p:ext uri="{BB962C8B-B14F-4D97-AF65-F5344CB8AC3E}">
        <p14:creationId xmlns:p14="http://schemas.microsoft.com/office/powerpoint/2010/main" xmlns="" val="136826790"/>
      </p:ext>
    </p:extLst>
  </p:cSld>
  <p:clrMapOvr>
    <a:masterClrMapping/>
  </p:clrMapOvr>
  <p:transition spd="med">
    <p:fad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3 Marcador de contenido" descr="DSCF1073.JPG"/>
          <p:cNvPicPr>
            <a:picLocks noChangeAspect="1"/>
          </p:cNvPicPr>
          <p:nvPr/>
        </p:nvPicPr>
        <p:blipFill rotWithShape="1">
          <a:blip r:embed="rId2" cstate="print"/>
          <a:srcRect l="433" t="84" r="208"/>
          <a:stretch/>
        </p:blipFill>
        <p:spPr>
          <a:xfrm>
            <a:off x="-119945" y="1250498"/>
            <a:ext cx="7500257" cy="5656658"/>
          </a:xfrm>
          <a:prstGeom prst="rect">
            <a:avLst/>
          </a:prstGeom>
        </p:spPr>
      </p:pic>
      <p:sp>
        <p:nvSpPr>
          <p:cNvPr id="2" name="1 Título"/>
          <p:cNvSpPr>
            <a:spLocks noGrp="1"/>
          </p:cNvSpPr>
          <p:nvPr>
            <p:ph type="title"/>
          </p:nvPr>
        </p:nvSpPr>
        <p:spPr>
          <a:xfrm>
            <a:off x="0" y="0"/>
            <a:ext cx="9144000" cy="1196752"/>
          </a:xfrm>
        </p:spPr>
        <p:txBody>
          <a:bodyPr>
            <a:noAutofit/>
          </a:bodyPr>
          <a:lstStyle/>
          <a:p>
            <a:r>
              <a:rPr lang="es-MX" sz="2800" dirty="0"/>
              <a:t>Objetivo 5.  Consolidar la participación de los usuarios y la sociedad organizada en el manejo del agua y promover la cultura del buen </a:t>
            </a:r>
            <a:r>
              <a:rPr lang="es-MX" sz="2800" dirty="0" smtClean="0"/>
              <a:t>uso</a:t>
            </a:r>
            <a:endParaRPr lang="es-MX" sz="2800" dirty="0"/>
          </a:p>
        </p:txBody>
      </p:sp>
      <p:pic>
        <p:nvPicPr>
          <p:cNvPr id="4" name="Imagen 3" descr="usoefic"/>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28792" y="5381092"/>
            <a:ext cx="2123728" cy="1491884"/>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5" name="Imagen 4" descr="21-regadera 30"/>
          <p:cNvPicPr>
            <a:picLocks noChangeAspect="1" noChangeArrowheads="1"/>
          </p:cNvPicPr>
          <p:nvPr/>
        </p:nvPicPr>
        <p:blipFill>
          <a:blip r:embed="rId4" cstate="print">
            <a:lum contrast="12000"/>
            <a:extLst>
              <a:ext uri="{28A0092B-C50C-407E-A947-70E740481C1C}">
                <a14:useLocalDpi xmlns:a14="http://schemas.microsoft.com/office/drawing/2010/main" xmlns="" val="0"/>
              </a:ext>
            </a:extLst>
          </a:blip>
          <a:srcRect/>
          <a:stretch>
            <a:fillRect/>
          </a:stretch>
        </p:blipFill>
        <p:spPr bwMode="auto">
          <a:xfrm>
            <a:off x="7128792" y="4005064"/>
            <a:ext cx="2123728" cy="138859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6" name="Imagen 8" descr="usorac"/>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28792" y="2545027"/>
            <a:ext cx="2051720" cy="146404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7" name="Imagen 4" descr="F16 FUTUR NIÑOS"/>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28792" y="1248104"/>
            <a:ext cx="2015208" cy="129814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9" name="8 CuadroTexto"/>
          <p:cNvSpPr txBox="1"/>
          <p:nvPr/>
        </p:nvSpPr>
        <p:spPr>
          <a:xfrm>
            <a:off x="0" y="1520078"/>
            <a:ext cx="6768752" cy="1391150"/>
          </a:xfrm>
          <a:prstGeom prst="rect">
            <a:avLst/>
          </a:prstGeom>
          <a:noFill/>
        </p:spPr>
        <p:txBody>
          <a:bodyPr wrap="square" rtlCol="0">
            <a:spAutoFit/>
          </a:bodyPr>
          <a:lstStyle/>
          <a:p>
            <a:pPr marL="420624" indent="-384048">
              <a:lnSpc>
                <a:spcPct val="80000"/>
              </a:lnSpc>
              <a:spcBef>
                <a:spcPct val="20000"/>
              </a:spcBef>
              <a:spcAft>
                <a:spcPts val="1200"/>
              </a:spcAft>
              <a:buClr>
                <a:schemeClr val="accent1"/>
              </a:buClr>
              <a:buSzPct val="80000"/>
              <a:buFont typeface="Wingdings 2"/>
              <a:buChar char=""/>
            </a:pPr>
            <a:r>
              <a:rPr lang="es-MX" sz="2300" dirty="0">
                <a:solidFill>
                  <a:schemeClr val="bg1"/>
                </a:solidFill>
              </a:rPr>
              <a:t>Comunicación y </a:t>
            </a:r>
            <a:r>
              <a:rPr lang="es-MX" sz="2300" dirty="0" smtClean="0">
                <a:solidFill>
                  <a:schemeClr val="bg1"/>
                </a:solidFill>
              </a:rPr>
              <a:t>difusión de la cultura del agua</a:t>
            </a:r>
            <a:endParaRPr lang="es-MX" sz="2300" dirty="0">
              <a:solidFill>
                <a:schemeClr val="bg1"/>
              </a:solidFill>
            </a:endParaRPr>
          </a:p>
          <a:p>
            <a:pPr marL="420624" indent="-384048">
              <a:lnSpc>
                <a:spcPct val="80000"/>
              </a:lnSpc>
              <a:spcBef>
                <a:spcPct val="20000"/>
              </a:spcBef>
              <a:spcAft>
                <a:spcPts val="1200"/>
              </a:spcAft>
              <a:buClr>
                <a:schemeClr val="accent1"/>
              </a:buClr>
              <a:buSzPct val="80000"/>
              <a:buFont typeface="Wingdings 2"/>
              <a:buChar char=""/>
            </a:pPr>
            <a:r>
              <a:rPr lang="es-MX" sz="2300" dirty="0">
                <a:solidFill>
                  <a:schemeClr val="bg1"/>
                </a:solidFill>
              </a:rPr>
              <a:t>Reglamentación del acuífero</a:t>
            </a:r>
          </a:p>
          <a:p>
            <a:pPr marL="420624" indent="-384048">
              <a:lnSpc>
                <a:spcPct val="80000"/>
              </a:lnSpc>
              <a:spcBef>
                <a:spcPct val="20000"/>
              </a:spcBef>
              <a:spcAft>
                <a:spcPts val="1200"/>
              </a:spcAft>
              <a:buClr>
                <a:schemeClr val="accent1"/>
              </a:buClr>
              <a:buSzPct val="80000"/>
              <a:buFont typeface="Wingdings 2"/>
              <a:buChar char=""/>
            </a:pPr>
            <a:r>
              <a:rPr lang="es-MX" sz="2300" dirty="0">
                <a:solidFill>
                  <a:schemeClr val="bg1"/>
                </a:solidFill>
              </a:rPr>
              <a:t>Consolidación técnica y financiera del COTAS</a:t>
            </a:r>
          </a:p>
        </p:txBody>
      </p:sp>
      <p:sp>
        <p:nvSpPr>
          <p:cNvPr id="10" name="4 Marcador de contenido"/>
          <p:cNvSpPr txBox="1">
            <a:spLocks/>
          </p:cNvSpPr>
          <p:nvPr/>
        </p:nvSpPr>
        <p:spPr>
          <a:xfrm>
            <a:off x="-144016" y="5643578"/>
            <a:ext cx="2843808" cy="1241806"/>
          </a:xfrm>
          <a:prstGeom prst="rect">
            <a:avLst/>
          </a:prstGeom>
          <a:solidFill>
            <a:srgbClr val="0070C0"/>
          </a:solidFill>
          <a:ln>
            <a:solidFill>
              <a:srgbClr val="FFFF00"/>
            </a:solidFill>
          </a:ln>
        </p:spPr>
        <p:txBody>
          <a:bodyPr vert="horz">
            <a:normAutofit fontScale="925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lnSpc>
                <a:spcPct val="120000"/>
              </a:lnSpc>
              <a:spcBef>
                <a:spcPts val="0"/>
              </a:spcBef>
              <a:buNone/>
            </a:pPr>
            <a:r>
              <a:rPr lang="es-MX" dirty="0" smtClean="0">
                <a:solidFill>
                  <a:srgbClr val="FFFF00"/>
                </a:solidFill>
                <a:effectLst>
                  <a:outerShdw blurRad="38100" dist="38100" dir="2700000" algn="tl">
                    <a:srgbClr val="000000">
                      <a:alpha val="43137"/>
                    </a:srgbClr>
                  </a:outerShdw>
                </a:effectLst>
              </a:rPr>
              <a:t>320 MDP</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10% de la inversión, </a:t>
            </a:r>
          </a:p>
          <a:p>
            <a:pPr marL="36576" indent="0" algn="ctr">
              <a:lnSpc>
                <a:spcPct val="120000"/>
              </a:lnSpc>
              <a:spcBef>
                <a:spcPts val="0"/>
              </a:spcBef>
              <a:buNone/>
            </a:pPr>
            <a:r>
              <a:rPr lang="es-MX" sz="2400" dirty="0" smtClean="0">
                <a:solidFill>
                  <a:srgbClr val="FFFF00"/>
                </a:solidFill>
                <a:effectLst>
                  <a:outerShdw blurRad="38100" dist="38100" dir="2700000" algn="tl">
                    <a:srgbClr val="000000">
                      <a:alpha val="43137"/>
                    </a:srgbClr>
                  </a:outerShdw>
                </a:effectLst>
              </a:rPr>
              <a:t>10.6  MDP anuales</a:t>
            </a:r>
          </a:p>
        </p:txBody>
      </p:sp>
    </p:spTree>
    <p:extLst>
      <p:ext uri="{BB962C8B-B14F-4D97-AF65-F5344CB8AC3E}">
        <p14:creationId xmlns:p14="http://schemas.microsoft.com/office/powerpoint/2010/main" xmlns="" val="625617428"/>
      </p:ext>
    </p:extLst>
  </p:cSld>
  <p:clrMapOvr>
    <a:masterClrMapping/>
  </p:clrMapOvr>
  <p:transition spd="med">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ángulo 2"/>
          <p:cNvSpPr>
            <a:spLocks noGrp="1" noChangeArrowheads="1"/>
          </p:cNvSpPr>
          <p:nvPr>
            <p:ph type="title"/>
          </p:nvPr>
        </p:nvSpPr>
        <p:spPr>
          <a:xfrm>
            <a:off x="0" y="0"/>
            <a:ext cx="9144000" cy="1125538"/>
          </a:xfrm>
          <a:noFill/>
        </p:spPr>
        <p:txBody>
          <a:bodyPr/>
          <a:lstStyle/>
          <a:p>
            <a:r>
              <a:rPr lang="es-MX" sz="2400" b="1" dirty="0">
                <a:solidFill>
                  <a:schemeClr val="tx1"/>
                </a:solidFill>
                <a:effectLst/>
              </a:rPr>
              <a:t>Consolidar la participación de los usuarios y la sociedad organizada en el manejo del agua y promover la cultura de su buen uso</a:t>
            </a:r>
            <a:endParaRPr lang="es-ES" sz="2400" b="1" dirty="0">
              <a:solidFill>
                <a:schemeClr val="tx1"/>
              </a:solidFill>
              <a:effectLst/>
            </a:endParaRPr>
          </a:p>
        </p:txBody>
      </p:sp>
      <p:sp>
        <p:nvSpPr>
          <p:cNvPr id="928771" name="Cuadro de texto 3">
            <a:hlinkClick r:id="rId3" action="ppaction://hlinksldjump"/>
          </p:cNvPr>
          <p:cNvSpPr txBox="1">
            <a:spLocks noChangeArrowheads="1"/>
          </p:cNvSpPr>
          <p:nvPr/>
        </p:nvSpPr>
        <p:spPr bwMode="auto">
          <a:xfrm>
            <a:off x="1763713" y="5805488"/>
            <a:ext cx="5292725" cy="1015663"/>
          </a:xfrm>
          <a:prstGeom prst="rect">
            <a:avLst/>
          </a:prstGeom>
          <a:solidFill>
            <a:srgbClr val="3333FF"/>
          </a:solidFill>
          <a:ln w="9525" algn="ctr">
            <a:solidFill>
              <a:srgbClr val="FF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s-MX" sz="2400" b="1" dirty="0" smtClean="0">
                <a:solidFill>
                  <a:srgbClr val="FFFF66"/>
                </a:solidFill>
                <a:effectLst>
                  <a:outerShdw blurRad="38100" dist="38100" dir="2700000" algn="tl">
                    <a:srgbClr val="000000"/>
                  </a:outerShdw>
                </a:effectLst>
                <a:latin typeface="Futura Md BT" pitchFamily="34" charset="0"/>
              </a:rPr>
              <a:t>INVERSION TOTAL </a:t>
            </a:r>
            <a:r>
              <a:rPr lang="es-ES" sz="2400" b="1" dirty="0" smtClean="0">
                <a:solidFill>
                  <a:srgbClr val="FFFF66"/>
                </a:solidFill>
                <a:effectLst>
                  <a:outerShdw blurRad="38100" dist="38100" dir="2700000" algn="tl">
                    <a:srgbClr val="000000"/>
                  </a:outerShdw>
                </a:effectLst>
                <a:latin typeface="Futura Md BT" pitchFamily="34" charset="0"/>
              </a:rPr>
              <a:t>320 MDP</a:t>
            </a:r>
          </a:p>
          <a:p>
            <a:pPr algn="ctr" fontAlgn="base">
              <a:spcBef>
                <a:spcPct val="50000"/>
              </a:spcBef>
              <a:spcAft>
                <a:spcPct val="0"/>
              </a:spcAft>
            </a:pPr>
            <a:r>
              <a:rPr lang="es-ES" sz="2400" b="1" dirty="0" smtClean="0">
                <a:solidFill>
                  <a:srgbClr val="FFFF66"/>
                </a:solidFill>
                <a:effectLst>
                  <a:outerShdw blurRad="38100" dist="38100" dir="2700000" algn="tl">
                    <a:srgbClr val="000000"/>
                  </a:outerShdw>
                </a:effectLst>
                <a:latin typeface="Futura Md BT" pitchFamily="34" charset="0"/>
              </a:rPr>
              <a:t>10.6 MDP/AÑO</a:t>
            </a:r>
          </a:p>
        </p:txBody>
      </p:sp>
      <p:sp>
        <p:nvSpPr>
          <p:cNvPr id="928772" name="Línea 4"/>
          <p:cNvSpPr>
            <a:spLocks noChangeShapeType="1"/>
          </p:cNvSpPr>
          <p:nvPr/>
        </p:nvSpPr>
        <p:spPr bwMode="auto">
          <a:xfrm>
            <a:off x="177800" y="5181600"/>
            <a:ext cx="8137525" cy="0"/>
          </a:xfrm>
          <a:prstGeom prst="line">
            <a:avLst/>
          </a:prstGeom>
          <a:noFill/>
          <a:ln w="9525">
            <a:solidFill>
              <a:schemeClr val="tx1"/>
            </a:solidFill>
            <a:round/>
            <a:headEnd/>
            <a:tailEnd/>
          </a:ln>
          <a:effectLst/>
          <a:scene3d>
            <a:camera prst="legacyObliqueTopRight"/>
            <a:lightRig rig="legacyFlat3" dir="b"/>
          </a:scene3d>
          <a:sp3d extrusionH="1801800" prstMaterial="legacyMatte">
            <a:bevelT w="13500" h="13500" prst="angle"/>
            <a:bevelB w="13500" h="13500" prst="angle"/>
            <a:extrusionClr>
              <a:srgbClr val="FFFF99"/>
            </a:extrusionClr>
          </a:sp3d>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flatTx/>
          </a:bodyPr>
          <a:lstStyle/>
          <a:p>
            <a:pPr fontAlgn="base">
              <a:spcBef>
                <a:spcPct val="0"/>
              </a:spcBef>
              <a:spcAft>
                <a:spcPct val="0"/>
              </a:spcAft>
            </a:pPr>
            <a:endParaRPr lang="es-MX" sz="2000" smtClean="0">
              <a:solidFill>
                <a:srgbClr val="FFFFFF"/>
              </a:solidFill>
            </a:endParaRPr>
          </a:p>
        </p:txBody>
      </p:sp>
      <p:grpSp>
        <p:nvGrpSpPr>
          <p:cNvPr id="928773" name="Grupo 5"/>
          <p:cNvGrpSpPr>
            <a:grpSpLocks/>
          </p:cNvGrpSpPr>
          <p:nvPr/>
        </p:nvGrpSpPr>
        <p:grpSpPr bwMode="auto">
          <a:xfrm>
            <a:off x="106363" y="2949575"/>
            <a:ext cx="2160587" cy="2159000"/>
            <a:chOff x="1111" y="2750"/>
            <a:chExt cx="1361" cy="1360"/>
          </a:xfrm>
        </p:grpSpPr>
        <p:grpSp>
          <p:nvGrpSpPr>
            <p:cNvPr id="928774" name="Grupo 6"/>
            <p:cNvGrpSpPr>
              <a:grpSpLocks/>
            </p:cNvGrpSpPr>
            <p:nvPr/>
          </p:nvGrpSpPr>
          <p:grpSpPr bwMode="auto">
            <a:xfrm>
              <a:off x="1111" y="2750"/>
              <a:ext cx="1315" cy="1360"/>
              <a:chOff x="340" y="2704"/>
              <a:chExt cx="1315" cy="1360"/>
            </a:xfrm>
          </p:grpSpPr>
          <p:sp>
            <p:nvSpPr>
              <p:cNvPr id="928775" name="Elipse 7"/>
              <p:cNvSpPr>
                <a:spLocks noChangeArrowheads="1"/>
              </p:cNvSpPr>
              <p:nvPr/>
            </p:nvSpPr>
            <p:spPr bwMode="auto">
              <a:xfrm>
                <a:off x="340" y="2704"/>
                <a:ext cx="1315" cy="1360"/>
              </a:xfrm>
              <a:prstGeom prst="ellipse">
                <a:avLst/>
              </a:prstGeom>
              <a:gradFill rotWithShape="1">
                <a:gsLst>
                  <a:gs pos="0">
                    <a:srgbClr val="FFFFFF"/>
                  </a:gs>
                  <a:gs pos="100000">
                    <a:srgbClr val="FFFFFF">
                      <a:gamma/>
                      <a:shade val="56078"/>
                      <a:invGamma/>
                    </a:srgbClr>
                  </a:gs>
                </a:gsLst>
                <a:path path="shape">
                  <a:fillToRect l="50000" t="50000" r="50000" b="50000"/>
                </a:path>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sy="50000" kx="-2453608"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776" name="WordArt 8"/>
              <p:cNvSpPr>
                <a:spLocks noChangeArrowheads="1" noChangeShapeType="1" noTextEdit="1"/>
              </p:cNvSpPr>
              <p:nvPr/>
            </p:nvSpPr>
            <p:spPr bwMode="auto">
              <a:xfrm rot="1129325">
                <a:off x="490" y="3385"/>
                <a:ext cx="939" cy="295"/>
              </a:xfrm>
              <a:prstGeom prst="rect">
                <a:avLst/>
              </a:prstGeom>
              <a:extLst>
                <a:ext uri="{91240B29-F687-4F45-9708-019B960494DF}">
                  <a14:hiddenLine xmlns:a14="http://schemas.microsoft.com/office/drawing/2010/main" xmlns="" w="9525">
                    <a:solidFill>
                      <a:srgbClr xmlns:mc="http://schemas.openxmlformats.org/markup-compatibility/2006" val="000000" mc:Ignorable=""/>
                    </a:solidFill>
                    <a:round/>
                    <a:headEnd/>
                    <a:tailEnd/>
                  </a14:hiddenLine>
                </a:ext>
                <a:ext uri="{AF507438-7753-43E0-B8FC-AC1667EBCBE1}">
                  <a14:hiddenEffects xmlns:a14="http://schemas.microsoft.com/office/drawing/2010/main" xmlns="">
                    <a:effectLst/>
                  </a14:hiddenEffects>
                </a:ext>
              </a:extLst>
            </p:spPr>
            <p:txBody>
              <a:bodyPr wrap="none" fromWordArt="1">
                <a:prstTxWarp prst="textCanDown">
                  <a:avLst>
                    <a:gd name="adj" fmla="val 33333"/>
                  </a:avLst>
                </a:prstTxWarp>
              </a:bodyPr>
              <a:lstStyle/>
              <a:p>
                <a:pPr algn="ctr" fontAlgn="base">
                  <a:spcBef>
                    <a:spcPct val="0"/>
                  </a:spcBef>
                  <a:spcAft>
                    <a:spcPct val="0"/>
                  </a:spcAft>
                </a:pPr>
                <a:r>
                  <a:rPr lang="es-MX" sz="2800" b="1" kern="10" smtClean="0">
                    <a:solidFill>
                      <a:srgbClr val="FF0000"/>
                    </a:solidFill>
                    <a:latin typeface="Tahoma"/>
                    <a:ea typeface="Tahoma"/>
                    <a:cs typeface="Tahoma"/>
                  </a:rPr>
                  <a:t>SOCIEDAD</a:t>
                </a:r>
              </a:p>
              <a:p>
                <a:pPr algn="ctr" fontAlgn="base">
                  <a:spcBef>
                    <a:spcPct val="0"/>
                  </a:spcBef>
                  <a:spcAft>
                    <a:spcPct val="0"/>
                  </a:spcAft>
                </a:pPr>
                <a:r>
                  <a:rPr lang="es-MX" sz="2800" b="1" kern="10" smtClean="0">
                    <a:solidFill>
                      <a:srgbClr val="FF0000"/>
                    </a:solidFill>
                    <a:latin typeface="Tahoma"/>
                    <a:ea typeface="Tahoma"/>
                    <a:cs typeface="Tahoma"/>
                  </a:rPr>
                  <a:t>ORGANIZADA</a:t>
                </a:r>
              </a:p>
            </p:txBody>
          </p:sp>
        </p:grpSp>
        <p:sp>
          <p:nvSpPr>
            <p:cNvPr id="928777" name="Cuadro de texto 9"/>
            <p:cNvSpPr txBox="1">
              <a:spLocks noChangeArrowheads="1"/>
            </p:cNvSpPr>
            <p:nvPr/>
          </p:nvSpPr>
          <p:spPr bwMode="auto">
            <a:xfrm>
              <a:off x="2109" y="3351"/>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s-MX" sz="4000" smtClean="0">
                  <a:solidFill>
                    <a:srgbClr val="FFFF00"/>
                  </a:solidFill>
                  <a:effectLst>
                    <a:outerShdw blurRad="38100" dist="38100" dir="2700000" algn="tl">
                      <a:srgbClr val="000000"/>
                    </a:outerShdw>
                  </a:effectLst>
                  <a:latin typeface="Arial" charset="0"/>
                </a:rPr>
                <a:t>*</a:t>
              </a:r>
              <a:endParaRPr lang="es-ES" sz="4000" smtClean="0">
                <a:solidFill>
                  <a:srgbClr val="FFFF00"/>
                </a:solidFill>
                <a:effectLst>
                  <a:outerShdw blurRad="38100" dist="38100" dir="2700000" algn="tl">
                    <a:srgbClr val="000000"/>
                  </a:outerShdw>
                </a:effectLst>
                <a:latin typeface="Arial" charset="0"/>
              </a:endParaRPr>
            </a:p>
          </p:txBody>
        </p:sp>
      </p:grpSp>
      <p:grpSp>
        <p:nvGrpSpPr>
          <p:cNvPr id="928778" name="Grupo 10"/>
          <p:cNvGrpSpPr>
            <a:grpSpLocks/>
          </p:cNvGrpSpPr>
          <p:nvPr/>
        </p:nvGrpSpPr>
        <p:grpSpPr bwMode="auto">
          <a:xfrm>
            <a:off x="6443663" y="2876550"/>
            <a:ext cx="2230437" cy="2159000"/>
            <a:chOff x="4287" y="2750"/>
            <a:chExt cx="1405" cy="1360"/>
          </a:xfrm>
        </p:grpSpPr>
        <p:grpSp>
          <p:nvGrpSpPr>
            <p:cNvPr id="928779" name="Grupo 11"/>
            <p:cNvGrpSpPr>
              <a:grpSpLocks/>
            </p:cNvGrpSpPr>
            <p:nvPr/>
          </p:nvGrpSpPr>
          <p:grpSpPr bwMode="auto">
            <a:xfrm>
              <a:off x="4287" y="2750"/>
              <a:ext cx="1315" cy="1360"/>
              <a:chOff x="3995" y="2523"/>
              <a:chExt cx="1315" cy="1360"/>
            </a:xfrm>
          </p:grpSpPr>
          <p:sp>
            <p:nvSpPr>
              <p:cNvPr id="928780" name="Elipse 12"/>
              <p:cNvSpPr>
                <a:spLocks noChangeArrowheads="1"/>
              </p:cNvSpPr>
              <p:nvPr/>
            </p:nvSpPr>
            <p:spPr bwMode="auto">
              <a:xfrm>
                <a:off x="3995" y="2523"/>
                <a:ext cx="1315" cy="1360"/>
              </a:xfrm>
              <a:prstGeom prst="ellipse">
                <a:avLst/>
              </a:prstGeom>
              <a:gradFill rotWithShape="1">
                <a:gsLst>
                  <a:gs pos="0">
                    <a:srgbClr val="FFFFFF"/>
                  </a:gs>
                  <a:gs pos="100000">
                    <a:srgbClr val="FFFFFF">
                      <a:gamma/>
                      <a:shade val="56078"/>
                      <a:invGamma/>
                    </a:srgbClr>
                  </a:gs>
                </a:gsLst>
                <a:path path="shape">
                  <a:fillToRect l="50000" t="50000" r="50000" b="50000"/>
                </a:path>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sy="50000" kx="-2453608"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781" name="WordArt 13"/>
              <p:cNvSpPr>
                <a:spLocks noChangeArrowheads="1" noChangeShapeType="1" noTextEdit="1"/>
              </p:cNvSpPr>
              <p:nvPr/>
            </p:nvSpPr>
            <p:spPr bwMode="auto">
              <a:xfrm>
                <a:off x="4195" y="3249"/>
                <a:ext cx="939" cy="295"/>
              </a:xfrm>
              <a:prstGeom prst="rect">
                <a:avLst/>
              </a:prstGeom>
              <a:extLst>
                <a:ext uri="{91240B29-F687-4F45-9708-019B960494DF}">
                  <a14:hiddenLine xmlns:a14="http://schemas.microsoft.com/office/drawing/2010/main" xmlns="" w="9525">
                    <a:solidFill>
                      <a:srgbClr xmlns:mc="http://schemas.openxmlformats.org/markup-compatibility/2006" val="000000" mc:Ignorable=""/>
                    </a:solidFill>
                    <a:round/>
                    <a:headEnd/>
                    <a:tailEnd/>
                  </a14:hiddenLine>
                </a:ext>
                <a:ext uri="{AF507438-7753-43E0-B8FC-AC1667EBCBE1}">
                  <a14:hiddenEffects xmlns:a14="http://schemas.microsoft.com/office/drawing/2010/main" xmlns="">
                    <a:effectLst/>
                  </a14:hiddenEffects>
                </a:ext>
              </a:extLst>
            </p:spPr>
            <p:txBody>
              <a:bodyPr wrap="none" fromWordArt="1">
                <a:prstTxWarp prst="textCanDown">
                  <a:avLst>
                    <a:gd name="adj" fmla="val 33333"/>
                  </a:avLst>
                </a:prstTxWarp>
              </a:bodyPr>
              <a:lstStyle/>
              <a:p>
                <a:pPr algn="ctr" fontAlgn="base">
                  <a:spcBef>
                    <a:spcPct val="0"/>
                  </a:spcBef>
                  <a:spcAft>
                    <a:spcPct val="0"/>
                  </a:spcAft>
                </a:pPr>
                <a:r>
                  <a:rPr lang="es-MX" sz="2800" kern="10" smtClean="0">
                    <a:solidFill>
                      <a:srgbClr val="000000"/>
                    </a:solidFill>
                    <a:latin typeface="Times New Roman"/>
                    <a:cs typeface="Times New Roman"/>
                  </a:rPr>
                  <a:t>ASOCIACIONES</a:t>
                </a:r>
              </a:p>
              <a:p>
                <a:pPr algn="ctr" fontAlgn="base">
                  <a:spcBef>
                    <a:spcPct val="0"/>
                  </a:spcBef>
                  <a:spcAft>
                    <a:spcPct val="0"/>
                  </a:spcAft>
                </a:pPr>
                <a:r>
                  <a:rPr lang="es-MX" sz="2800" kern="10" smtClean="0">
                    <a:solidFill>
                      <a:srgbClr val="000000"/>
                    </a:solidFill>
                    <a:latin typeface="Times New Roman"/>
                    <a:cs typeface="Times New Roman"/>
                  </a:rPr>
                  <a:t>CIVILES</a:t>
                </a:r>
              </a:p>
            </p:txBody>
          </p:sp>
        </p:grpSp>
        <p:sp>
          <p:nvSpPr>
            <p:cNvPr id="928782" name="Cuadro de texto 14"/>
            <p:cNvSpPr txBox="1">
              <a:spLocks noChangeArrowheads="1"/>
            </p:cNvSpPr>
            <p:nvPr/>
          </p:nvSpPr>
          <p:spPr bwMode="auto">
            <a:xfrm>
              <a:off x="5329" y="3306"/>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s-MX" sz="4000" smtClean="0">
                  <a:solidFill>
                    <a:srgbClr val="00FF00"/>
                  </a:solidFill>
                  <a:effectLst>
                    <a:outerShdw blurRad="38100" dist="38100" dir="2700000" algn="tl">
                      <a:srgbClr val="000000"/>
                    </a:outerShdw>
                  </a:effectLst>
                  <a:latin typeface="Arial" charset="0"/>
                </a:rPr>
                <a:t>*</a:t>
              </a:r>
              <a:endParaRPr lang="es-ES" sz="4000" smtClean="0">
                <a:solidFill>
                  <a:srgbClr val="00FF00"/>
                </a:solidFill>
                <a:effectLst>
                  <a:outerShdw blurRad="38100" dist="38100" dir="2700000" algn="tl">
                    <a:srgbClr val="000000"/>
                  </a:outerShdw>
                </a:effectLst>
                <a:latin typeface="Arial" charset="0"/>
              </a:endParaRPr>
            </a:p>
          </p:txBody>
        </p:sp>
      </p:grpSp>
      <p:grpSp>
        <p:nvGrpSpPr>
          <p:cNvPr id="928783" name="Grupo 15"/>
          <p:cNvGrpSpPr>
            <a:grpSpLocks/>
          </p:cNvGrpSpPr>
          <p:nvPr/>
        </p:nvGrpSpPr>
        <p:grpSpPr bwMode="auto">
          <a:xfrm>
            <a:off x="1978025" y="2949575"/>
            <a:ext cx="2087563" cy="2159000"/>
            <a:chOff x="3153" y="2568"/>
            <a:chExt cx="1315" cy="1360"/>
          </a:xfrm>
        </p:grpSpPr>
        <p:sp>
          <p:nvSpPr>
            <p:cNvPr id="928784" name="Elipse 16"/>
            <p:cNvSpPr>
              <a:spLocks noChangeArrowheads="1"/>
            </p:cNvSpPr>
            <p:nvPr/>
          </p:nvSpPr>
          <p:spPr bwMode="auto">
            <a:xfrm>
              <a:off x="3153" y="2568"/>
              <a:ext cx="1315" cy="1360"/>
            </a:xfrm>
            <a:prstGeom prst="ellipse">
              <a:avLst/>
            </a:prstGeom>
            <a:gradFill rotWithShape="1">
              <a:gsLst>
                <a:gs pos="0">
                  <a:srgbClr val="FF6600"/>
                </a:gs>
                <a:gs pos="100000">
                  <a:srgbClr val="FF6600">
                    <a:gamma/>
                    <a:shade val="46275"/>
                    <a:invGamma/>
                  </a:srgbClr>
                </a:gs>
              </a:gsLst>
              <a:path path="shape">
                <a:fillToRect l="50000" t="50000" r="50000" b="50000"/>
              </a:path>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sy="50000" kx="-2453608"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785" name="WordArt 17"/>
            <p:cNvSpPr>
              <a:spLocks noChangeArrowheads="1" noChangeShapeType="1" noTextEdit="1"/>
            </p:cNvSpPr>
            <p:nvPr/>
          </p:nvSpPr>
          <p:spPr bwMode="auto">
            <a:xfrm rot="2015079">
              <a:off x="3465" y="3158"/>
              <a:ext cx="784" cy="265"/>
            </a:xfrm>
            <a:prstGeom prst="rect">
              <a:avLst/>
            </a:prstGeom>
            <a:extLst>
              <a:ext uri="{91240B29-F687-4F45-9708-019B960494DF}">
                <a14:hiddenLine xmlns:a14="http://schemas.microsoft.com/office/drawing/2010/main" xmlns="" w="9525">
                  <a:solidFill>
                    <a:srgbClr xmlns:mc="http://schemas.openxmlformats.org/markup-compatibility/2006" val="000000" mc:Ignorable=""/>
                  </a:solidFill>
                  <a:round/>
                  <a:headEnd/>
                  <a:tailEnd/>
                </a14:hiddenLine>
              </a:ext>
              <a:ext uri="{AF507438-7753-43E0-B8FC-AC1667EBCBE1}">
                <a14:hiddenEffects xmlns:a14="http://schemas.microsoft.com/office/drawing/2010/main" xmlns="">
                  <a:effectLst/>
                </a14:hiddenEffects>
              </a:ext>
            </a:extLst>
          </p:spPr>
          <p:txBody>
            <a:bodyPr spcFirstLastPara="1" wrap="none" fromWordArt="1">
              <a:prstTxWarp prst="textArchUp">
                <a:avLst>
                  <a:gd name="adj" fmla="val 11401404"/>
                </a:avLst>
              </a:prstTxWarp>
            </a:bodyPr>
            <a:lstStyle/>
            <a:p>
              <a:pPr algn="ctr" fontAlgn="base">
                <a:spcBef>
                  <a:spcPct val="0"/>
                </a:spcBef>
                <a:spcAft>
                  <a:spcPct val="0"/>
                </a:spcAft>
              </a:pPr>
              <a:r>
                <a:rPr lang="es-MX" sz="900" b="1" kern="10" dirty="0" smtClean="0">
                  <a:solidFill>
                    <a:srgbClr val="FFFFFF"/>
                  </a:solidFill>
                  <a:latin typeface="Times New Roman"/>
                  <a:cs typeface="Times New Roman"/>
                </a:rPr>
                <a:t>CCB</a:t>
              </a:r>
            </a:p>
          </p:txBody>
        </p:sp>
        <p:sp>
          <p:nvSpPr>
            <p:cNvPr id="928786" name="Cuadro de texto 18"/>
            <p:cNvSpPr txBox="1">
              <a:spLocks noChangeArrowheads="1"/>
            </p:cNvSpPr>
            <p:nvPr/>
          </p:nvSpPr>
          <p:spPr bwMode="auto">
            <a:xfrm>
              <a:off x="4105" y="3079"/>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s-MX" sz="4000" smtClean="0">
                  <a:solidFill>
                    <a:srgbClr val="FFFF00"/>
                  </a:solidFill>
                  <a:effectLst>
                    <a:outerShdw blurRad="38100" dist="38100" dir="2700000" algn="tl">
                      <a:srgbClr val="000000"/>
                    </a:outerShdw>
                  </a:effectLst>
                  <a:latin typeface="Arial" charset="0"/>
                </a:rPr>
                <a:t>*</a:t>
              </a:r>
              <a:endParaRPr lang="es-ES" sz="4000" smtClean="0">
                <a:solidFill>
                  <a:srgbClr val="FFFF00"/>
                </a:solidFill>
                <a:effectLst>
                  <a:outerShdw blurRad="38100" dist="38100" dir="2700000" algn="tl">
                    <a:srgbClr val="000000"/>
                  </a:outerShdw>
                </a:effectLst>
                <a:latin typeface="Arial" charset="0"/>
              </a:endParaRPr>
            </a:p>
          </p:txBody>
        </p:sp>
      </p:grpSp>
      <p:grpSp>
        <p:nvGrpSpPr>
          <p:cNvPr id="928787" name="Grupo 19"/>
          <p:cNvGrpSpPr>
            <a:grpSpLocks/>
          </p:cNvGrpSpPr>
          <p:nvPr/>
        </p:nvGrpSpPr>
        <p:grpSpPr bwMode="auto">
          <a:xfrm>
            <a:off x="682625" y="1652588"/>
            <a:ext cx="2376488" cy="2159000"/>
            <a:chOff x="4014" y="1570"/>
            <a:chExt cx="1497" cy="1360"/>
          </a:xfrm>
        </p:grpSpPr>
        <p:grpSp>
          <p:nvGrpSpPr>
            <p:cNvPr id="928788" name="Grupo 20"/>
            <p:cNvGrpSpPr>
              <a:grpSpLocks/>
            </p:cNvGrpSpPr>
            <p:nvPr/>
          </p:nvGrpSpPr>
          <p:grpSpPr bwMode="auto">
            <a:xfrm>
              <a:off x="4014" y="1570"/>
              <a:ext cx="1361" cy="1360"/>
              <a:chOff x="3288" y="1525"/>
              <a:chExt cx="1361" cy="1360"/>
            </a:xfrm>
          </p:grpSpPr>
          <p:sp>
            <p:nvSpPr>
              <p:cNvPr id="928789" name="Elipse 21"/>
              <p:cNvSpPr>
                <a:spLocks noChangeArrowheads="1"/>
              </p:cNvSpPr>
              <p:nvPr/>
            </p:nvSpPr>
            <p:spPr bwMode="auto">
              <a:xfrm>
                <a:off x="3334" y="1525"/>
                <a:ext cx="1315" cy="1360"/>
              </a:xfrm>
              <a:prstGeom prst="ellipse">
                <a:avLst/>
              </a:prstGeom>
              <a:gradFill rotWithShape="1">
                <a:gsLst>
                  <a:gs pos="0">
                    <a:srgbClr val="FFFF99"/>
                  </a:gs>
                  <a:gs pos="100000">
                    <a:srgbClr val="FFFF99">
                      <a:gamma/>
                      <a:shade val="56078"/>
                      <a:invGamma/>
                    </a:srgbClr>
                  </a:gs>
                </a:gsLst>
                <a:path path="shape">
                  <a:fillToRect l="50000" t="50000" r="50000" b="50000"/>
                </a:path>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sy="50000" kx="-2453608"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790" name="WordArt 22"/>
              <p:cNvSpPr>
                <a:spLocks noChangeArrowheads="1" noChangeShapeType="1" noTextEdit="1"/>
              </p:cNvSpPr>
              <p:nvPr/>
            </p:nvSpPr>
            <p:spPr bwMode="auto">
              <a:xfrm rot="638713">
                <a:off x="3288" y="2115"/>
                <a:ext cx="1269" cy="635"/>
              </a:xfrm>
              <a:prstGeom prst="rect">
                <a:avLst/>
              </a:prstGeom>
              <a:extLst>
                <a:ext uri="{91240B29-F687-4F45-9708-019B960494DF}">
                  <a14:hiddenLine xmlns:a14="http://schemas.microsoft.com/office/drawing/2010/main" xmlns="" w="9525">
                    <a:solidFill>
                      <a:srgbClr xmlns:mc="http://schemas.openxmlformats.org/markup-compatibility/2006" val="000000" mc:Ignorable=""/>
                    </a:solidFill>
                    <a:round/>
                    <a:headEnd/>
                    <a:tailEnd/>
                  </a14:hiddenLine>
                </a:ext>
                <a:ext uri="{AF507438-7753-43E0-B8FC-AC1667EBCBE1}">
                  <a14:hiddenEffects xmlns:a14="http://schemas.microsoft.com/office/drawing/2010/main" xmlns="">
                    <a:effectLst/>
                  </a14:hiddenEffects>
                </a:ext>
              </a:extLst>
            </p:spPr>
            <p:txBody>
              <a:bodyPr spcFirstLastPara="1" wrap="none" fromWordArt="1">
                <a:prstTxWarp prst="textArchUp">
                  <a:avLst>
                    <a:gd name="adj" fmla="val 12040967"/>
                  </a:avLst>
                </a:prstTxWarp>
              </a:bodyPr>
              <a:lstStyle/>
              <a:p>
                <a:pPr algn="ctr" fontAlgn="base">
                  <a:spcBef>
                    <a:spcPct val="0"/>
                  </a:spcBef>
                  <a:spcAft>
                    <a:spcPct val="0"/>
                  </a:spcAft>
                </a:pPr>
                <a:r>
                  <a:rPr lang="es-MX" kern="10" smtClean="0">
                    <a:solidFill>
                      <a:srgbClr val="0000FF"/>
                    </a:solidFill>
                    <a:latin typeface="Arial Black"/>
                  </a:rPr>
                  <a:t>COTAS</a:t>
                </a:r>
              </a:p>
            </p:txBody>
          </p:sp>
        </p:grpSp>
        <p:sp>
          <p:nvSpPr>
            <p:cNvPr id="928791" name="Cuadro de texto 23"/>
            <p:cNvSpPr txBox="1">
              <a:spLocks noChangeArrowheads="1"/>
            </p:cNvSpPr>
            <p:nvPr/>
          </p:nvSpPr>
          <p:spPr bwMode="auto">
            <a:xfrm>
              <a:off x="5148" y="1990"/>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s-MX" sz="4000" smtClean="0">
                  <a:solidFill>
                    <a:srgbClr val="FFFF00"/>
                  </a:solidFill>
                  <a:effectLst>
                    <a:outerShdw blurRad="38100" dist="38100" dir="2700000" algn="tl">
                      <a:srgbClr val="000000"/>
                    </a:outerShdw>
                  </a:effectLst>
                  <a:latin typeface="Arial" charset="0"/>
                </a:rPr>
                <a:t>*</a:t>
              </a:r>
              <a:endParaRPr lang="es-ES" sz="4000" smtClean="0">
                <a:solidFill>
                  <a:srgbClr val="FFFF00"/>
                </a:solidFill>
                <a:effectLst>
                  <a:outerShdw blurRad="38100" dist="38100" dir="2700000" algn="tl">
                    <a:srgbClr val="000000"/>
                  </a:outerShdw>
                </a:effectLst>
                <a:latin typeface="Arial" charset="0"/>
              </a:endParaRPr>
            </a:p>
          </p:txBody>
        </p:sp>
      </p:grpSp>
      <p:grpSp>
        <p:nvGrpSpPr>
          <p:cNvPr id="928792" name="Grupo 24"/>
          <p:cNvGrpSpPr>
            <a:grpSpLocks/>
          </p:cNvGrpSpPr>
          <p:nvPr/>
        </p:nvGrpSpPr>
        <p:grpSpPr bwMode="auto">
          <a:xfrm>
            <a:off x="4643438" y="2878138"/>
            <a:ext cx="2230437" cy="2159000"/>
            <a:chOff x="2155" y="2704"/>
            <a:chExt cx="1405" cy="1360"/>
          </a:xfrm>
        </p:grpSpPr>
        <p:grpSp>
          <p:nvGrpSpPr>
            <p:cNvPr id="928793" name="Grupo 25"/>
            <p:cNvGrpSpPr>
              <a:grpSpLocks/>
            </p:cNvGrpSpPr>
            <p:nvPr/>
          </p:nvGrpSpPr>
          <p:grpSpPr bwMode="auto">
            <a:xfrm>
              <a:off x="2155" y="2704"/>
              <a:ext cx="1315" cy="1360"/>
              <a:chOff x="1519" y="2568"/>
              <a:chExt cx="1315" cy="1360"/>
            </a:xfrm>
          </p:grpSpPr>
          <p:sp>
            <p:nvSpPr>
              <p:cNvPr id="928794" name="Elipse 26"/>
              <p:cNvSpPr>
                <a:spLocks noChangeArrowheads="1"/>
              </p:cNvSpPr>
              <p:nvPr/>
            </p:nvSpPr>
            <p:spPr bwMode="auto">
              <a:xfrm>
                <a:off x="1519" y="2568"/>
                <a:ext cx="1315" cy="1360"/>
              </a:xfrm>
              <a:prstGeom prst="ellipse">
                <a:avLst/>
              </a:prstGeom>
              <a:gradFill rotWithShape="1">
                <a:gsLst>
                  <a:gs pos="0">
                    <a:srgbClr val="CCFFCC"/>
                  </a:gs>
                  <a:gs pos="100000">
                    <a:srgbClr val="CCFFCC">
                      <a:gamma/>
                      <a:shade val="56078"/>
                      <a:invGamma/>
                    </a:srgb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sy="50000" kx="-2453608"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795" name="WordArt 27"/>
              <p:cNvSpPr>
                <a:spLocks noChangeArrowheads="1" noChangeShapeType="1" noTextEdit="1"/>
              </p:cNvSpPr>
              <p:nvPr/>
            </p:nvSpPr>
            <p:spPr bwMode="auto">
              <a:xfrm rot="-1500504">
                <a:off x="1669" y="3203"/>
                <a:ext cx="1075" cy="499"/>
              </a:xfrm>
              <a:prstGeom prst="rect">
                <a:avLst/>
              </a:prstGeom>
              <a:extLst>
                <a:ext uri="{91240B29-F687-4F45-9708-019B960494DF}">
                  <a14:hiddenLine xmlns:a14="http://schemas.microsoft.com/office/drawing/2010/main" xmlns="" w="9525">
                    <a:solidFill>
                      <a:srgbClr xmlns:mc="http://schemas.openxmlformats.org/markup-compatibility/2006" val="000000" mc:Ignorable=""/>
                    </a:solidFill>
                    <a:round/>
                    <a:headEnd/>
                    <a:tailEnd/>
                  </a14:hiddenLine>
                </a:ext>
                <a:ext uri="{AF507438-7753-43E0-B8FC-AC1667EBCBE1}">
                  <a14:hiddenEffects xmlns:a14="http://schemas.microsoft.com/office/drawing/2010/main" xmlns="">
                    <a:effectLst/>
                  </a14:hiddenEffects>
                </a:ext>
              </a:extLst>
            </p:spPr>
            <p:txBody>
              <a:bodyPr wrap="none" fromWordArt="1">
                <a:prstTxWarp prst="textCanDown">
                  <a:avLst>
                    <a:gd name="adj" fmla="val 33333"/>
                  </a:avLst>
                </a:prstTxWarp>
              </a:bodyPr>
              <a:lstStyle/>
              <a:p>
                <a:pPr algn="ctr" fontAlgn="base">
                  <a:spcBef>
                    <a:spcPct val="0"/>
                  </a:spcBef>
                  <a:spcAft>
                    <a:spcPct val="0"/>
                  </a:spcAft>
                </a:pPr>
                <a:r>
                  <a:rPr lang="es-MX" sz="2800" kern="10" smtClean="0">
                    <a:solidFill>
                      <a:srgbClr val="000000"/>
                    </a:solidFill>
                    <a:latin typeface="Times New Roman"/>
                    <a:cs typeface="Times New Roman"/>
                  </a:rPr>
                  <a:t>COMISIONES</a:t>
                </a:r>
              </a:p>
              <a:p>
                <a:pPr algn="ctr" fontAlgn="base">
                  <a:spcBef>
                    <a:spcPct val="0"/>
                  </a:spcBef>
                  <a:spcAft>
                    <a:spcPct val="0"/>
                  </a:spcAft>
                </a:pPr>
                <a:r>
                  <a:rPr lang="es-MX" sz="2800" kern="10" smtClean="0">
                    <a:solidFill>
                      <a:srgbClr val="000000"/>
                    </a:solidFill>
                    <a:latin typeface="Times New Roman"/>
                    <a:cs typeface="Times New Roman"/>
                  </a:rPr>
                  <a:t>DE CUENCA</a:t>
                </a:r>
              </a:p>
            </p:txBody>
          </p:sp>
        </p:grpSp>
        <p:sp>
          <p:nvSpPr>
            <p:cNvPr id="928796" name="Cuadro de texto 28"/>
            <p:cNvSpPr txBox="1">
              <a:spLocks noChangeArrowheads="1"/>
            </p:cNvSpPr>
            <p:nvPr/>
          </p:nvSpPr>
          <p:spPr bwMode="auto">
            <a:xfrm>
              <a:off x="3197" y="2988"/>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s-MX" sz="4000" smtClean="0">
                  <a:solidFill>
                    <a:srgbClr val="00FF00"/>
                  </a:solidFill>
                  <a:effectLst>
                    <a:outerShdw blurRad="38100" dist="38100" dir="2700000" algn="tl">
                      <a:srgbClr val="000000"/>
                    </a:outerShdw>
                  </a:effectLst>
                  <a:latin typeface="Arial" charset="0"/>
                </a:rPr>
                <a:t>*</a:t>
              </a:r>
              <a:endParaRPr lang="es-ES" sz="4000" smtClean="0">
                <a:solidFill>
                  <a:srgbClr val="00FF00"/>
                </a:solidFill>
                <a:effectLst>
                  <a:outerShdw blurRad="38100" dist="38100" dir="2700000" algn="tl">
                    <a:srgbClr val="000000"/>
                  </a:outerShdw>
                </a:effectLst>
                <a:latin typeface="Arial" charset="0"/>
              </a:endParaRPr>
            </a:p>
          </p:txBody>
        </p:sp>
      </p:grpSp>
      <p:grpSp>
        <p:nvGrpSpPr>
          <p:cNvPr id="928797" name="Grupo 29"/>
          <p:cNvGrpSpPr>
            <a:grpSpLocks/>
          </p:cNvGrpSpPr>
          <p:nvPr/>
        </p:nvGrpSpPr>
        <p:grpSpPr bwMode="auto">
          <a:xfrm>
            <a:off x="5651500" y="1412875"/>
            <a:ext cx="2159000" cy="2159000"/>
            <a:chOff x="1701" y="1706"/>
            <a:chExt cx="1360" cy="1360"/>
          </a:xfrm>
        </p:grpSpPr>
        <p:grpSp>
          <p:nvGrpSpPr>
            <p:cNvPr id="928798" name="Grupo 30"/>
            <p:cNvGrpSpPr>
              <a:grpSpLocks/>
            </p:cNvGrpSpPr>
            <p:nvPr/>
          </p:nvGrpSpPr>
          <p:grpSpPr bwMode="auto">
            <a:xfrm>
              <a:off x="1701" y="1706"/>
              <a:ext cx="1315" cy="1360"/>
              <a:chOff x="839" y="1616"/>
              <a:chExt cx="1315" cy="1360"/>
            </a:xfrm>
          </p:grpSpPr>
          <p:sp>
            <p:nvSpPr>
              <p:cNvPr id="928799" name="Elipse 31"/>
              <p:cNvSpPr>
                <a:spLocks noChangeArrowheads="1"/>
              </p:cNvSpPr>
              <p:nvPr/>
            </p:nvSpPr>
            <p:spPr bwMode="auto">
              <a:xfrm>
                <a:off x="839" y="1616"/>
                <a:ext cx="1315" cy="1360"/>
              </a:xfrm>
              <a:prstGeom prst="ellipse">
                <a:avLst/>
              </a:prstGeom>
              <a:gradFill rotWithShape="1">
                <a:gsLst>
                  <a:gs pos="0">
                    <a:srgbClr val="000080"/>
                  </a:gs>
                  <a:gs pos="100000">
                    <a:srgbClr val="000080">
                      <a:gamma/>
                      <a:shade val="56078"/>
                      <a:invGamma/>
                    </a:srgbClr>
                  </a:gs>
                </a:gsLst>
                <a:path path="shape">
                  <a:fillToRect l="50000" t="50000" r="50000" b="50000"/>
                </a:path>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sy="50000" kx="-2453608"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00" name="WordArt 32"/>
              <p:cNvSpPr>
                <a:spLocks noChangeArrowheads="1" noChangeShapeType="1" noTextEdit="1"/>
              </p:cNvSpPr>
              <p:nvPr/>
            </p:nvSpPr>
            <p:spPr bwMode="auto">
              <a:xfrm rot="-1676453">
                <a:off x="980" y="2306"/>
                <a:ext cx="1081" cy="272"/>
              </a:xfrm>
              <a:prstGeom prst="rect">
                <a:avLst/>
              </a:prstGeom>
              <a:extLst>
                <a:ext uri="{91240B29-F687-4F45-9708-019B960494DF}">
                  <a14:hiddenLine xmlns:a14="http://schemas.microsoft.com/office/drawing/2010/main" xmlns="" w="9525">
                    <a:solidFill>
                      <a:srgbClr xmlns:mc="http://schemas.openxmlformats.org/markup-compatibility/2006" val="000000" mc:Ignorable=""/>
                    </a:solidFill>
                    <a:round/>
                    <a:headEnd/>
                    <a:tailEnd/>
                  </a14:hiddenLine>
                </a:ext>
                <a:ext uri="{AF507438-7753-43E0-B8FC-AC1667EBCBE1}">
                  <a14:hiddenEffects xmlns:a14="http://schemas.microsoft.com/office/drawing/2010/main" xmlns="">
                    <a:effectLst/>
                  </a14:hiddenEffects>
                </a:ext>
              </a:extLst>
            </p:spPr>
            <p:txBody>
              <a:bodyPr wrap="none" fromWordArt="1">
                <a:prstTxWarp prst="textCanDown">
                  <a:avLst>
                    <a:gd name="adj" fmla="val 33333"/>
                  </a:avLst>
                </a:prstTxWarp>
              </a:bodyPr>
              <a:lstStyle/>
              <a:p>
                <a:pPr algn="ctr" fontAlgn="base">
                  <a:spcBef>
                    <a:spcPct val="0"/>
                  </a:spcBef>
                  <a:spcAft>
                    <a:spcPct val="0"/>
                  </a:spcAft>
                </a:pPr>
                <a:r>
                  <a:rPr lang="es-MX" sz="2800" b="1" kern="10" smtClean="0">
                    <a:solidFill>
                      <a:srgbClr val="FFFF00"/>
                    </a:solidFill>
                    <a:latin typeface="Arial"/>
                    <a:cs typeface="Arial"/>
                  </a:rPr>
                  <a:t>CONSEJO</a:t>
                </a:r>
              </a:p>
              <a:p>
                <a:pPr algn="ctr" fontAlgn="base">
                  <a:spcBef>
                    <a:spcPct val="0"/>
                  </a:spcBef>
                  <a:spcAft>
                    <a:spcPct val="0"/>
                  </a:spcAft>
                </a:pPr>
                <a:r>
                  <a:rPr lang="es-MX" sz="2800" b="1" kern="10" smtClean="0">
                    <a:solidFill>
                      <a:srgbClr val="FFFF00"/>
                    </a:solidFill>
                    <a:latin typeface="Arial"/>
                    <a:cs typeface="Arial"/>
                  </a:rPr>
                  <a:t>CONSULTIVO</a:t>
                </a:r>
              </a:p>
            </p:txBody>
          </p:sp>
        </p:grpSp>
        <p:sp>
          <p:nvSpPr>
            <p:cNvPr id="928801" name="Cuadro de texto 33"/>
            <p:cNvSpPr txBox="1">
              <a:spLocks noChangeArrowheads="1"/>
            </p:cNvSpPr>
            <p:nvPr/>
          </p:nvSpPr>
          <p:spPr bwMode="auto">
            <a:xfrm>
              <a:off x="2698" y="1945"/>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s-MX" sz="4000" smtClean="0">
                <a:solidFill>
                  <a:srgbClr val="00FF00"/>
                </a:solidFill>
                <a:effectLst>
                  <a:outerShdw blurRad="38100" dist="38100" dir="2700000" algn="tl">
                    <a:srgbClr val="000000"/>
                  </a:outerShdw>
                </a:effectLst>
                <a:latin typeface="Arial" charset="0"/>
              </a:endParaRPr>
            </a:p>
          </p:txBody>
        </p:sp>
      </p:grpSp>
      <p:grpSp>
        <p:nvGrpSpPr>
          <p:cNvPr id="928802" name="Grupo 34"/>
          <p:cNvGrpSpPr>
            <a:grpSpLocks/>
          </p:cNvGrpSpPr>
          <p:nvPr/>
        </p:nvGrpSpPr>
        <p:grpSpPr bwMode="auto">
          <a:xfrm>
            <a:off x="3348038" y="1773238"/>
            <a:ext cx="2087562" cy="2159000"/>
            <a:chOff x="2835" y="1480"/>
            <a:chExt cx="1315" cy="1360"/>
          </a:xfrm>
        </p:grpSpPr>
        <p:grpSp>
          <p:nvGrpSpPr>
            <p:cNvPr id="928803" name="Grupo 35"/>
            <p:cNvGrpSpPr>
              <a:grpSpLocks/>
            </p:cNvGrpSpPr>
            <p:nvPr/>
          </p:nvGrpSpPr>
          <p:grpSpPr bwMode="auto">
            <a:xfrm>
              <a:off x="2835" y="1480"/>
              <a:ext cx="1315" cy="1360"/>
              <a:chOff x="2200" y="2205"/>
              <a:chExt cx="1315" cy="1360"/>
            </a:xfrm>
          </p:grpSpPr>
          <p:sp>
            <p:nvSpPr>
              <p:cNvPr id="928804" name="Elipse 36"/>
              <p:cNvSpPr>
                <a:spLocks noChangeArrowheads="1"/>
              </p:cNvSpPr>
              <p:nvPr/>
            </p:nvSpPr>
            <p:spPr bwMode="auto">
              <a:xfrm>
                <a:off x="2200" y="2205"/>
                <a:ext cx="1315" cy="1360"/>
              </a:xfrm>
              <a:prstGeom prst="ellipse">
                <a:avLst/>
              </a:prstGeom>
              <a:gradFill rotWithShape="1">
                <a:gsLst>
                  <a:gs pos="0">
                    <a:srgbClr val="CCFFFF"/>
                  </a:gs>
                  <a:gs pos="100000">
                    <a:srgbClr val="CCFFFF">
                      <a:gamma/>
                      <a:shade val="56078"/>
                      <a:invGamma/>
                    </a:srgbClr>
                  </a:gs>
                </a:gsLst>
                <a:path path="shape">
                  <a:fillToRect l="50000" t="50000" r="50000" b="50000"/>
                </a:path>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kx="-3284103" algn="br" rotWithShape="0">
                        <a:schemeClr val="tx2">
                          <a:alpha val="50000"/>
                        </a:schemeClr>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05" name="Autoforma 37"/>
              <p:cNvSpPr>
                <a:spLocks noChangeArrowheads="1"/>
              </p:cNvSpPr>
              <p:nvPr/>
            </p:nvSpPr>
            <p:spPr bwMode="auto">
              <a:xfrm>
                <a:off x="2320" y="2633"/>
                <a:ext cx="1024" cy="524"/>
              </a:xfrm>
              <a:prstGeom prst="plaque">
                <a:avLst>
                  <a:gd name="adj" fmla="val 16667"/>
                </a:avLst>
              </a:prstGeom>
              <a:noFill/>
              <a:ln>
                <a:noFill/>
              </a:ln>
              <a:effectLst/>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18000" tIns="18000" rIns="18000" bIns="18000" anchor="ctr">
                <a:spAutoFit/>
                <a:flatTx/>
              </a:bodyPr>
              <a:lstStyle/>
              <a:p>
                <a:pPr algn="ctr" fontAlgn="base">
                  <a:spcBef>
                    <a:spcPct val="0"/>
                  </a:spcBef>
                  <a:spcAft>
                    <a:spcPct val="0"/>
                  </a:spcAft>
                </a:pPr>
                <a:r>
                  <a:rPr lang="es-MX" sz="2000" b="1" smtClean="0">
                    <a:solidFill>
                      <a:srgbClr val="666A5C"/>
                    </a:solidFill>
                    <a:latin typeface="Arial Black" pitchFamily="34" charset="0"/>
                  </a:rPr>
                  <a:t>INSTITU-CIONES</a:t>
                </a:r>
                <a:endParaRPr lang="es-ES" sz="2000" b="1" smtClean="0">
                  <a:solidFill>
                    <a:srgbClr val="666A5C"/>
                  </a:solidFill>
                  <a:latin typeface="Arial Black" pitchFamily="34" charset="0"/>
                </a:endParaRPr>
              </a:p>
            </p:txBody>
          </p:sp>
        </p:grpSp>
        <p:sp>
          <p:nvSpPr>
            <p:cNvPr id="928806" name="Cuadro de texto 38"/>
            <p:cNvSpPr txBox="1">
              <a:spLocks noChangeArrowheads="1"/>
            </p:cNvSpPr>
            <p:nvPr/>
          </p:nvSpPr>
          <p:spPr bwMode="auto">
            <a:xfrm>
              <a:off x="3651" y="1809"/>
              <a:ext cx="363"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s-MX" sz="4000" smtClean="0">
                <a:solidFill>
                  <a:srgbClr val="4D4F45"/>
                </a:solidFill>
                <a:effectLst>
                  <a:outerShdw blurRad="38100" dist="38100" dir="2700000" algn="tl">
                    <a:srgbClr val="000000"/>
                  </a:outerShdw>
                </a:effectLst>
                <a:latin typeface="Arial" charset="0"/>
              </a:endParaRPr>
            </a:p>
          </p:txBody>
        </p:sp>
      </p:grpSp>
      <p:sp>
        <p:nvSpPr>
          <p:cNvPr id="928807" name="Elipse 39">
            <a:hlinkClick r:id="rId4" action="ppaction://hlinksldjump"/>
          </p:cNvPr>
          <p:cNvSpPr>
            <a:spLocks noChangeArrowheads="1"/>
          </p:cNvSpPr>
          <p:nvPr/>
        </p:nvSpPr>
        <p:spPr bwMode="auto">
          <a:xfrm>
            <a:off x="827088" y="1700213"/>
            <a:ext cx="1944687" cy="201612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08" name="Elipse 40">
            <a:hlinkClick r:id="rId5" action="ppaction://hlinksldjump"/>
          </p:cNvPr>
          <p:cNvSpPr>
            <a:spLocks noChangeArrowheads="1"/>
          </p:cNvSpPr>
          <p:nvPr/>
        </p:nvSpPr>
        <p:spPr bwMode="auto">
          <a:xfrm>
            <a:off x="107950" y="3068638"/>
            <a:ext cx="1944688" cy="201612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xmlns:mc="http://schemas.openxmlformats.org/markup-compatibility/2006" val="FF0000" mc:Ignorable=""/>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09" name="Elipse 41">
            <a:hlinkClick r:id="rId6" action="ppaction://hlinksldjump"/>
          </p:cNvPr>
          <p:cNvSpPr>
            <a:spLocks noChangeArrowheads="1"/>
          </p:cNvSpPr>
          <p:nvPr/>
        </p:nvSpPr>
        <p:spPr bwMode="auto">
          <a:xfrm>
            <a:off x="2051050" y="3284538"/>
            <a:ext cx="1944688" cy="180022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s-MX" dirty="0" smtClean="0">
              <a:solidFill>
                <a:srgbClr val="FFFFFF"/>
              </a:solidFill>
            </a:endParaRPr>
          </a:p>
        </p:txBody>
      </p:sp>
      <p:sp>
        <p:nvSpPr>
          <p:cNvPr id="928810" name="Elipse 42">
            <a:hlinkClick r:id="rId7" action="ppaction://hlinksldjump"/>
          </p:cNvPr>
          <p:cNvSpPr>
            <a:spLocks noChangeArrowheads="1"/>
          </p:cNvSpPr>
          <p:nvPr/>
        </p:nvSpPr>
        <p:spPr bwMode="auto">
          <a:xfrm>
            <a:off x="3419475" y="1773238"/>
            <a:ext cx="1944688" cy="2089150"/>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xmlns:mc="http://schemas.openxmlformats.org/markup-compatibility/2006" val="FF0000" mc:Ignorable=""/>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11" name="Elipse 43">
            <a:hlinkClick r:id="rId8" action="ppaction://hlinksldjump"/>
          </p:cNvPr>
          <p:cNvSpPr>
            <a:spLocks noChangeArrowheads="1"/>
          </p:cNvSpPr>
          <p:nvPr/>
        </p:nvSpPr>
        <p:spPr bwMode="auto">
          <a:xfrm>
            <a:off x="4716463" y="3429000"/>
            <a:ext cx="1944687" cy="1512888"/>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12" name="Elipse 44">
            <a:hlinkClick r:id="rId7" action="ppaction://hlinksldjump"/>
          </p:cNvPr>
          <p:cNvSpPr>
            <a:spLocks noChangeArrowheads="1"/>
          </p:cNvSpPr>
          <p:nvPr/>
        </p:nvSpPr>
        <p:spPr bwMode="auto">
          <a:xfrm>
            <a:off x="5653088" y="1533525"/>
            <a:ext cx="2089150" cy="201612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xmlns:mc="http://schemas.openxmlformats.org/markup-compatibility/2006" val="FF0000" mc:Ignorable=""/>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
        <p:nvSpPr>
          <p:cNvPr id="928813" name="Elipse 45">
            <a:hlinkClick r:id="rId8" action="ppaction://hlinksldjump"/>
          </p:cNvPr>
          <p:cNvSpPr>
            <a:spLocks noChangeArrowheads="1"/>
          </p:cNvSpPr>
          <p:nvPr/>
        </p:nvSpPr>
        <p:spPr bwMode="auto">
          <a:xfrm>
            <a:off x="6659563" y="3284538"/>
            <a:ext cx="1946275" cy="1728787"/>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xmlns:mc="http://schemas.openxmlformats.org/markup-compatibility/2006" val="FF0000" mc:Ignorable=""/>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s-MX" sz="2000" smtClean="0">
              <a:solidFill>
                <a:srgbClr val="FFFFFF"/>
              </a:solidFill>
            </a:endParaRPr>
          </a:p>
        </p:txBody>
      </p:sp>
    </p:spTree>
    <p:extLst>
      <p:ext uri="{BB962C8B-B14F-4D97-AF65-F5344CB8AC3E}">
        <p14:creationId xmlns:p14="http://schemas.microsoft.com/office/powerpoint/2010/main" xmlns="" val="34192338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928783"/>
                                        </p:tgtEl>
                                        <p:attrNameLst>
                                          <p:attrName>style.visibility</p:attrName>
                                        </p:attrNameLst>
                                      </p:cBhvr>
                                      <p:to>
                                        <p:strVal val="visible"/>
                                      </p:to>
                                    </p:set>
                                    <p:animEffect transition="in" filter="wipe(down)">
                                      <p:cBhvr>
                                        <p:cTn id="7" dur="290">
                                          <p:stCondLst>
                                            <p:cond delay="0"/>
                                          </p:stCondLst>
                                        </p:cTn>
                                        <p:tgtEl>
                                          <p:spTgt spid="928783"/>
                                        </p:tgtEl>
                                      </p:cBhvr>
                                    </p:animEffect>
                                    <p:anim calcmode="lin" valueType="num">
                                      <p:cBhvr>
                                        <p:cTn id="8" dur="911" tmFilter="0,0; 0.14,0.36; 0.43,0.73; 0.71,0.91; 1.0,1.0">
                                          <p:stCondLst>
                                            <p:cond delay="0"/>
                                          </p:stCondLst>
                                        </p:cTn>
                                        <p:tgtEl>
                                          <p:spTgt spid="92878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92878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92878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92878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928783"/>
                                        </p:tgtEl>
                                        <p:attrNameLst>
                                          <p:attrName>ppt_y</p:attrName>
                                        </p:attrNameLst>
                                      </p:cBhvr>
                                      <p:tavLst>
                                        <p:tav tm="0" fmla="#ppt_y-sin(pi*$)/81">
                                          <p:val>
                                            <p:fltVal val="0"/>
                                          </p:val>
                                        </p:tav>
                                        <p:tav tm="100000">
                                          <p:val>
                                            <p:fltVal val="1"/>
                                          </p:val>
                                        </p:tav>
                                      </p:tavLst>
                                    </p:anim>
                                    <p:animScale>
                                      <p:cBhvr>
                                        <p:cTn id="13" dur="13">
                                          <p:stCondLst>
                                            <p:cond delay="325"/>
                                          </p:stCondLst>
                                        </p:cTn>
                                        <p:tgtEl>
                                          <p:spTgt spid="928783"/>
                                        </p:tgtEl>
                                      </p:cBhvr>
                                      <p:to x="100000" y="60000"/>
                                    </p:animScale>
                                    <p:animScale>
                                      <p:cBhvr>
                                        <p:cTn id="14" dur="83" decel="50000">
                                          <p:stCondLst>
                                            <p:cond delay="338"/>
                                          </p:stCondLst>
                                        </p:cTn>
                                        <p:tgtEl>
                                          <p:spTgt spid="928783"/>
                                        </p:tgtEl>
                                      </p:cBhvr>
                                      <p:to x="100000" y="100000"/>
                                    </p:animScale>
                                    <p:animScale>
                                      <p:cBhvr>
                                        <p:cTn id="15" dur="13">
                                          <p:stCondLst>
                                            <p:cond delay="656"/>
                                          </p:stCondLst>
                                        </p:cTn>
                                        <p:tgtEl>
                                          <p:spTgt spid="928783"/>
                                        </p:tgtEl>
                                      </p:cBhvr>
                                      <p:to x="100000" y="80000"/>
                                    </p:animScale>
                                    <p:animScale>
                                      <p:cBhvr>
                                        <p:cTn id="16" dur="83" decel="50000">
                                          <p:stCondLst>
                                            <p:cond delay="669"/>
                                          </p:stCondLst>
                                        </p:cTn>
                                        <p:tgtEl>
                                          <p:spTgt spid="928783"/>
                                        </p:tgtEl>
                                      </p:cBhvr>
                                      <p:to x="100000" y="100000"/>
                                    </p:animScale>
                                    <p:animScale>
                                      <p:cBhvr>
                                        <p:cTn id="17" dur="13">
                                          <p:stCondLst>
                                            <p:cond delay="821"/>
                                          </p:stCondLst>
                                        </p:cTn>
                                        <p:tgtEl>
                                          <p:spTgt spid="928783"/>
                                        </p:tgtEl>
                                      </p:cBhvr>
                                      <p:to x="100000" y="90000"/>
                                    </p:animScale>
                                    <p:animScale>
                                      <p:cBhvr>
                                        <p:cTn id="18" dur="83" decel="50000">
                                          <p:stCondLst>
                                            <p:cond delay="834"/>
                                          </p:stCondLst>
                                        </p:cTn>
                                        <p:tgtEl>
                                          <p:spTgt spid="928783"/>
                                        </p:tgtEl>
                                      </p:cBhvr>
                                      <p:to x="100000" y="100000"/>
                                    </p:animScale>
                                    <p:animScale>
                                      <p:cBhvr>
                                        <p:cTn id="19" dur="13">
                                          <p:stCondLst>
                                            <p:cond delay="904"/>
                                          </p:stCondLst>
                                        </p:cTn>
                                        <p:tgtEl>
                                          <p:spTgt spid="928783"/>
                                        </p:tgtEl>
                                      </p:cBhvr>
                                      <p:to x="100000" y="95000"/>
                                    </p:animScale>
                                    <p:animScale>
                                      <p:cBhvr>
                                        <p:cTn id="20" dur="83" decel="50000">
                                          <p:stCondLst>
                                            <p:cond delay="917"/>
                                          </p:stCondLst>
                                        </p:cTn>
                                        <p:tgtEl>
                                          <p:spTgt spid="928783"/>
                                        </p:tgtEl>
                                      </p:cBhvr>
                                      <p:to x="100000" y="100000"/>
                                    </p:animScale>
                                  </p:childTnLst>
                                </p:cTn>
                              </p:par>
                            </p:childTnLst>
                          </p:cTn>
                        </p:par>
                        <p:par>
                          <p:cTn id="21" fill="hold" nodeType="afterGroup">
                            <p:stCondLst>
                              <p:cond delay="1000"/>
                            </p:stCondLst>
                            <p:childTnLst>
                              <p:par>
                                <p:cTn id="22" presetID="26" presetClass="entr" presetSubtype="0" fill="hold" nodeType="afterEffect">
                                  <p:stCondLst>
                                    <p:cond delay="0"/>
                                  </p:stCondLst>
                                  <p:childTnLst>
                                    <p:set>
                                      <p:cBhvr>
                                        <p:cTn id="23" dur="1" fill="hold">
                                          <p:stCondLst>
                                            <p:cond delay="0"/>
                                          </p:stCondLst>
                                        </p:cTn>
                                        <p:tgtEl>
                                          <p:spTgt spid="928773"/>
                                        </p:tgtEl>
                                        <p:attrNameLst>
                                          <p:attrName>style.visibility</p:attrName>
                                        </p:attrNameLst>
                                      </p:cBhvr>
                                      <p:to>
                                        <p:strVal val="visible"/>
                                      </p:to>
                                    </p:set>
                                    <p:animEffect transition="in" filter="wipe(down)">
                                      <p:cBhvr>
                                        <p:cTn id="24" dur="290">
                                          <p:stCondLst>
                                            <p:cond delay="0"/>
                                          </p:stCondLst>
                                        </p:cTn>
                                        <p:tgtEl>
                                          <p:spTgt spid="928773"/>
                                        </p:tgtEl>
                                      </p:cBhvr>
                                    </p:animEffect>
                                    <p:anim calcmode="lin" valueType="num">
                                      <p:cBhvr>
                                        <p:cTn id="25" dur="911" tmFilter="0,0; 0.14,0.36; 0.43,0.73; 0.71,0.91; 1.0,1.0">
                                          <p:stCondLst>
                                            <p:cond delay="0"/>
                                          </p:stCondLst>
                                        </p:cTn>
                                        <p:tgtEl>
                                          <p:spTgt spid="928773"/>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928773"/>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928773"/>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928773"/>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928773"/>
                                        </p:tgtEl>
                                        <p:attrNameLst>
                                          <p:attrName>ppt_y</p:attrName>
                                        </p:attrNameLst>
                                      </p:cBhvr>
                                      <p:tavLst>
                                        <p:tav tm="0" fmla="#ppt_y-sin(pi*$)/81">
                                          <p:val>
                                            <p:fltVal val="0"/>
                                          </p:val>
                                        </p:tav>
                                        <p:tav tm="100000">
                                          <p:val>
                                            <p:fltVal val="1"/>
                                          </p:val>
                                        </p:tav>
                                      </p:tavLst>
                                    </p:anim>
                                    <p:animScale>
                                      <p:cBhvr>
                                        <p:cTn id="30" dur="13">
                                          <p:stCondLst>
                                            <p:cond delay="325"/>
                                          </p:stCondLst>
                                        </p:cTn>
                                        <p:tgtEl>
                                          <p:spTgt spid="928773"/>
                                        </p:tgtEl>
                                      </p:cBhvr>
                                      <p:to x="100000" y="60000"/>
                                    </p:animScale>
                                    <p:animScale>
                                      <p:cBhvr>
                                        <p:cTn id="31" dur="83" decel="50000">
                                          <p:stCondLst>
                                            <p:cond delay="338"/>
                                          </p:stCondLst>
                                        </p:cTn>
                                        <p:tgtEl>
                                          <p:spTgt spid="928773"/>
                                        </p:tgtEl>
                                      </p:cBhvr>
                                      <p:to x="100000" y="100000"/>
                                    </p:animScale>
                                    <p:animScale>
                                      <p:cBhvr>
                                        <p:cTn id="32" dur="13">
                                          <p:stCondLst>
                                            <p:cond delay="656"/>
                                          </p:stCondLst>
                                        </p:cTn>
                                        <p:tgtEl>
                                          <p:spTgt spid="928773"/>
                                        </p:tgtEl>
                                      </p:cBhvr>
                                      <p:to x="100000" y="80000"/>
                                    </p:animScale>
                                    <p:animScale>
                                      <p:cBhvr>
                                        <p:cTn id="33" dur="83" decel="50000">
                                          <p:stCondLst>
                                            <p:cond delay="669"/>
                                          </p:stCondLst>
                                        </p:cTn>
                                        <p:tgtEl>
                                          <p:spTgt spid="928773"/>
                                        </p:tgtEl>
                                      </p:cBhvr>
                                      <p:to x="100000" y="100000"/>
                                    </p:animScale>
                                    <p:animScale>
                                      <p:cBhvr>
                                        <p:cTn id="34" dur="13">
                                          <p:stCondLst>
                                            <p:cond delay="821"/>
                                          </p:stCondLst>
                                        </p:cTn>
                                        <p:tgtEl>
                                          <p:spTgt spid="928773"/>
                                        </p:tgtEl>
                                      </p:cBhvr>
                                      <p:to x="100000" y="90000"/>
                                    </p:animScale>
                                    <p:animScale>
                                      <p:cBhvr>
                                        <p:cTn id="35" dur="83" decel="50000">
                                          <p:stCondLst>
                                            <p:cond delay="834"/>
                                          </p:stCondLst>
                                        </p:cTn>
                                        <p:tgtEl>
                                          <p:spTgt spid="928773"/>
                                        </p:tgtEl>
                                      </p:cBhvr>
                                      <p:to x="100000" y="100000"/>
                                    </p:animScale>
                                    <p:animScale>
                                      <p:cBhvr>
                                        <p:cTn id="36" dur="13">
                                          <p:stCondLst>
                                            <p:cond delay="904"/>
                                          </p:stCondLst>
                                        </p:cTn>
                                        <p:tgtEl>
                                          <p:spTgt spid="928773"/>
                                        </p:tgtEl>
                                      </p:cBhvr>
                                      <p:to x="100000" y="95000"/>
                                    </p:animScale>
                                    <p:animScale>
                                      <p:cBhvr>
                                        <p:cTn id="37" dur="83" decel="50000">
                                          <p:stCondLst>
                                            <p:cond delay="917"/>
                                          </p:stCondLst>
                                        </p:cTn>
                                        <p:tgtEl>
                                          <p:spTgt spid="928773"/>
                                        </p:tgtEl>
                                      </p:cBhvr>
                                      <p:to x="100000" y="100000"/>
                                    </p:animScale>
                                  </p:childTnLst>
                                </p:cTn>
                              </p:par>
                            </p:childTnLst>
                          </p:cTn>
                        </p:par>
                        <p:par>
                          <p:cTn id="38" fill="hold" nodeType="afterGroup">
                            <p:stCondLst>
                              <p:cond delay="2000"/>
                            </p:stCondLst>
                            <p:childTnLst>
                              <p:par>
                                <p:cTn id="39" presetID="26" presetClass="entr" presetSubtype="0" fill="hold" nodeType="afterEffect">
                                  <p:stCondLst>
                                    <p:cond delay="0"/>
                                  </p:stCondLst>
                                  <p:childTnLst>
                                    <p:set>
                                      <p:cBhvr>
                                        <p:cTn id="40" dur="1" fill="hold">
                                          <p:stCondLst>
                                            <p:cond delay="0"/>
                                          </p:stCondLst>
                                        </p:cTn>
                                        <p:tgtEl>
                                          <p:spTgt spid="928787"/>
                                        </p:tgtEl>
                                        <p:attrNameLst>
                                          <p:attrName>style.visibility</p:attrName>
                                        </p:attrNameLst>
                                      </p:cBhvr>
                                      <p:to>
                                        <p:strVal val="visible"/>
                                      </p:to>
                                    </p:set>
                                    <p:animEffect transition="in" filter="wipe(down)">
                                      <p:cBhvr>
                                        <p:cTn id="41" dur="290">
                                          <p:stCondLst>
                                            <p:cond delay="0"/>
                                          </p:stCondLst>
                                        </p:cTn>
                                        <p:tgtEl>
                                          <p:spTgt spid="928787"/>
                                        </p:tgtEl>
                                      </p:cBhvr>
                                    </p:animEffect>
                                    <p:anim calcmode="lin" valueType="num">
                                      <p:cBhvr>
                                        <p:cTn id="42" dur="911" tmFilter="0,0; 0.14,0.36; 0.43,0.73; 0.71,0.91; 1.0,1.0">
                                          <p:stCondLst>
                                            <p:cond delay="0"/>
                                          </p:stCondLst>
                                        </p:cTn>
                                        <p:tgtEl>
                                          <p:spTgt spid="92878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92878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92878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92878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928787"/>
                                        </p:tgtEl>
                                        <p:attrNameLst>
                                          <p:attrName>ppt_y</p:attrName>
                                        </p:attrNameLst>
                                      </p:cBhvr>
                                      <p:tavLst>
                                        <p:tav tm="0" fmla="#ppt_y-sin(pi*$)/81">
                                          <p:val>
                                            <p:fltVal val="0"/>
                                          </p:val>
                                        </p:tav>
                                        <p:tav tm="100000">
                                          <p:val>
                                            <p:fltVal val="1"/>
                                          </p:val>
                                        </p:tav>
                                      </p:tavLst>
                                    </p:anim>
                                    <p:animScale>
                                      <p:cBhvr>
                                        <p:cTn id="47" dur="13">
                                          <p:stCondLst>
                                            <p:cond delay="325"/>
                                          </p:stCondLst>
                                        </p:cTn>
                                        <p:tgtEl>
                                          <p:spTgt spid="928787"/>
                                        </p:tgtEl>
                                      </p:cBhvr>
                                      <p:to x="100000" y="60000"/>
                                    </p:animScale>
                                    <p:animScale>
                                      <p:cBhvr>
                                        <p:cTn id="48" dur="83" decel="50000">
                                          <p:stCondLst>
                                            <p:cond delay="338"/>
                                          </p:stCondLst>
                                        </p:cTn>
                                        <p:tgtEl>
                                          <p:spTgt spid="928787"/>
                                        </p:tgtEl>
                                      </p:cBhvr>
                                      <p:to x="100000" y="100000"/>
                                    </p:animScale>
                                    <p:animScale>
                                      <p:cBhvr>
                                        <p:cTn id="49" dur="13">
                                          <p:stCondLst>
                                            <p:cond delay="656"/>
                                          </p:stCondLst>
                                        </p:cTn>
                                        <p:tgtEl>
                                          <p:spTgt spid="928787"/>
                                        </p:tgtEl>
                                      </p:cBhvr>
                                      <p:to x="100000" y="80000"/>
                                    </p:animScale>
                                    <p:animScale>
                                      <p:cBhvr>
                                        <p:cTn id="50" dur="83" decel="50000">
                                          <p:stCondLst>
                                            <p:cond delay="669"/>
                                          </p:stCondLst>
                                        </p:cTn>
                                        <p:tgtEl>
                                          <p:spTgt spid="928787"/>
                                        </p:tgtEl>
                                      </p:cBhvr>
                                      <p:to x="100000" y="100000"/>
                                    </p:animScale>
                                    <p:animScale>
                                      <p:cBhvr>
                                        <p:cTn id="51" dur="13">
                                          <p:stCondLst>
                                            <p:cond delay="821"/>
                                          </p:stCondLst>
                                        </p:cTn>
                                        <p:tgtEl>
                                          <p:spTgt spid="928787"/>
                                        </p:tgtEl>
                                      </p:cBhvr>
                                      <p:to x="100000" y="90000"/>
                                    </p:animScale>
                                    <p:animScale>
                                      <p:cBhvr>
                                        <p:cTn id="52" dur="83" decel="50000">
                                          <p:stCondLst>
                                            <p:cond delay="834"/>
                                          </p:stCondLst>
                                        </p:cTn>
                                        <p:tgtEl>
                                          <p:spTgt spid="928787"/>
                                        </p:tgtEl>
                                      </p:cBhvr>
                                      <p:to x="100000" y="100000"/>
                                    </p:animScale>
                                    <p:animScale>
                                      <p:cBhvr>
                                        <p:cTn id="53" dur="13">
                                          <p:stCondLst>
                                            <p:cond delay="904"/>
                                          </p:stCondLst>
                                        </p:cTn>
                                        <p:tgtEl>
                                          <p:spTgt spid="928787"/>
                                        </p:tgtEl>
                                      </p:cBhvr>
                                      <p:to x="100000" y="95000"/>
                                    </p:animScale>
                                    <p:animScale>
                                      <p:cBhvr>
                                        <p:cTn id="54" dur="83" decel="50000">
                                          <p:stCondLst>
                                            <p:cond delay="917"/>
                                          </p:stCondLst>
                                        </p:cTn>
                                        <p:tgtEl>
                                          <p:spTgt spid="928787"/>
                                        </p:tgtEl>
                                      </p:cBhvr>
                                      <p:to x="100000" y="100000"/>
                                    </p:animScale>
                                  </p:childTnLst>
                                </p:cTn>
                              </p:par>
                            </p:childTnLst>
                          </p:cTn>
                        </p:par>
                        <p:par>
                          <p:cTn id="55" fill="hold" nodeType="afterGroup">
                            <p:stCondLst>
                              <p:cond delay="3000"/>
                            </p:stCondLst>
                            <p:childTnLst>
                              <p:par>
                                <p:cTn id="56" presetID="26" presetClass="entr" presetSubtype="0" fill="hold" nodeType="afterEffect">
                                  <p:stCondLst>
                                    <p:cond delay="0"/>
                                  </p:stCondLst>
                                  <p:childTnLst>
                                    <p:set>
                                      <p:cBhvr>
                                        <p:cTn id="57" dur="1" fill="hold">
                                          <p:stCondLst>
                                            <p:cond delay="0"/>
                                          </p:stCondLst>
                                        </p:cTn>
                                        <p:tgtEl>
                                          <p:spTgt spid="928778"/>
                                        </p:tgtEl>
                                        <p:attrNameLst>
                                          <p:attrName>style.visibility</p:attrName>
                                        </p:attrNameLst>
                                      </p:cBhvr>
                                      <p:to>
                                        <p:strVal val="visible"/>
                                      </p:to>
                                    </p:set>
                                    <p:animEffect transition="in" filter="wipe(down)">
                                      <p:cBhvr>
                                        <p:cTn id="58" dur="290">
                                          <p:stCondLst>
                                            <p:cond delay="0"/>
                                          </p:stCondLst>
                                        </p:cTn>
                                        <p:tgtEl>
                                          <p:spTgt spid="928778"/>
                                        </p:tgtEl>
                                      </p:cBhvr>
                                    </p:animEffect>
                                    <p:anim calcmode="lin" valueType="num">
                                      <p:cBhvr>
                                        <p:cTn id="59" dur="911" tmFilter="0,0; 0.14,0.36; 0.43,0.73; 0.71,0.91; 1.0,1.0">
                                          <p:stCondLst>
                                            <p:cond delay="0"/>
                                          </p:stCondLst>
                                        </p:cTn>
                                        <p:tgtEl>
                                          <p:spTgt spid="928778"/>
                                        </p:tgtEl>
                                        <p:attrNameLst>
                                          <p:attrName>ppt_x</p:attrName>
                                        </p:attrNameLst>
                                      </p:cBhvr>
                                      <p:tavLst>
                                        <p:tav tm="0">
                                          <p:val>
                                            <p:strVal val="#ppt_x-0.25"/>
                                          </p:val>
                                        </p:tav>
                                        <p:tav tm="100000">
                                          <p:val>
                                            <p:strVal val="#ppt_x"/>
                                          </p:val>
                                        </p:tav>
                                      </p:tavLst>
                                    </p:anim>
                                    <p:anim calcmode="lin" valueType="num">
                                      <p:cBhvr>
                                        <p:cTn id="60" dur="332" tmFilter="0.0,0.0; 0.25,0.07; 0.50,0.2; 0.75,0.467; 1.0,1.0">
                                          <p:stCondLst>
                                            <p:cond delay="0"/>
                                          </p:stCondLst>
                                        </p:cTn>
                                        <p:tgtEl>
                                          <p:spTgt spid="928778"/>
                                        </p:tgtEl>
                                        <p:attrNameLst>
                                          <p:attrName>ppt_y</p:attrName>
                                        </p:attrNameLst>
                                      </p:cBhvr>
                                      <p:tavLst>
                                        <p:tav tm="0" fmla="#ppt_y-sin(pi*$)/3">
                                          <p:val>
                                            <p:fltVal val="0.5"/>
                                          </p:val>
                                        </p:tav>
                                        <p:tav tm="100000">
                                          <p:val>
                                            <p:fltVal val="1"/>
                                          </p:val>
                                        </p:tav>
                                      </p:tavLst>
                                    </p:anim>
                                    <p:anim calcmode="lin" valueType="num">
                                      <p:cBhvr>
                                        <p:cTn id="61" dur="332" tmFilter="0, 0; 0.125,0.2665; 0.25,0.4; 0.375,0.465; 0.5,0.5;  0.625,0.535; 0.75,0.6; 0.875,0.7335; 1,1">
                                          <p:stCondLst>
                                            <p:cond delay="332"/>
                                          </p:stCondLst>
                                        </p:cTn>
                                        <p:tgtEl>
                                          <p:spTgt spid="928778"/>
                                        </p:tgtEl>
                                        <p:attrNameLst>
                                          <p:attrName>ppt_y</p:attrName>
                                        </p:attrNameLst>
                                      </p:cBhvr>
                                      <p:tavLst>
                                        <p:tav tm="0" fmla="#ppt_y-sin(pi*$)/9">
                                          <p:val>
                                            <p:fltVal val="0"/>
                                          </p:val>
                                        </p:tav>
                                        <p:tav tm="100000">
                                          <p:val>
                                            <p:fltVal val="1"/>
                                          </p:val>
                                        </p:tav>
                                      </p:tavLst>
                                    </p:anim>
                                    <p:anim calcmode="lin" valueType="num">
                                      <p:cBhvr>
                                        <p:cTn id="62" dur="166" tmFilter="0, 0; 0.125,0.2665; 0.25,0.4; 0.375,0.465; 0.5,0.5;  0.625,0.535; 0.75,0.6; 0.875,0.7335; 1,1">
                                          <p:stCondLst>
                                            <p:cond delay="662"/>
                                          </p:stCondLst>
                                        </p:cTn>
                                        <p:tgtEl>
                                          <p:spTgt spid="928778"/>
                                        </p:tgtEl>
                                        <p:attrNameLst>
                                          <p:attrName>ppt_y</p:attrName>
                                        </p:attrNameLst>
                                      </p:cBhvr>
                                      <p:tavLst>
                                        <p:tav tm="0" fmla="#ppt_y-sin(pi*$)/27">
                                          <p:val>
                                            <p:fltVal val="0"/>
                                          </p:val>
                                        </p:tav>
                                        <p:tav tm="100000">
                                          <p:val>
                                            <p:fltVal val="1"/>
                                          </p:val>
                                        </p:tav>
                                      </p:tavLst>
                                    </p:anim>
                                    <p:anim calcmode="lin" valueType="num">
                                      <p:cBhvr>
                                        <p:cTn id="63" dur="82" tmFilter="0, 0; 0.125,0.2665; 0.25,0.4; 0.375,0.465; 0.5,0.5;  0.625,0.535; 0.75,0.6; 0.875,0.7335; 1,1">
                                          <p:stCondLst>
                                            <p:cond delay="828"/>
                                          </p:stCondLst>
                                        </p:cTn>
                                        <p:tgtEl>
                                          <p:spTgt spid="928778"/>
                                        </p:tgtEl>
                                        <p:attrNameLst>
                                          <p:attrName>ppt_y</p:attrName>
                                        </p:attrNameLst>
                                      </p:cBhvr>
                                      <p:tavLst>
                                        <p:tav tm="0" fmla="#ppt_y-sin(pi*$)/81">
                                          <p:val>
                                            <p:fltVal val="0"/>
                                          </p:val>
                                        </p:tav>
                                        <p:tav tm="100000">
                                          <p:val>
                                            <p:fltVal val="1"/>
                                          </p:val>
                                        </p:tav>
                                      </p:tavLst>
                                    </p:anim>
                                    <p:animScale>
                                      <p:cBhvr>
                                        <p:cTn id="64" dur="13">
                                          <p:stCondLst>
                                            <p:cond delay="325"/>
                                          </p:stCondLst>
                                        </p:cTn>
                                        <p:tgtEl>
                                          <p:spTgt spid="928778"/>
                                        </p:tgtEl>
                                      </p:cBhvr>
                                      <p:to x="100000" y="60000"/>
                                    </p:animScale>
                                    <p:animScale>
                                      <p:cBhvr>
                                        <p:cTn id="65" dur="83" decel="50000">
                                          <p:stCondLst>
                                            <p:cond delay="338"/>
                                          </p:stCondLst>
                                        </p:cTn>
                                        <p:tgtEl>
                                          <p:spTgt spid="928778"/>
                                        </p:tgtEl>
                                      </p:cBhvr>
                                      <p:to x="100000" y="100000"/>
                                    </p:animScale>
                                    <p:animScale>
                                      <p:cBhvr>
                                        <p:cTn id="66" dur="13">
                                          <p:stCondLst>
                                            <p:cond delay="656"/>
                                          </p:stCondLst>
                                        </p:cTn>
                                        <p:tgtEl>
                                          <p:spTgt spid="928778"/>
                                        </p:tgtEl>
                                      </p:cBhvr>
                                      <p:to x="100000" y="80000"/>
                                    </p:animScale>
                                    <p:animScale>
                                      <p:cBhvr>
                                        <p:cTn id="67" dur="83" decel="50000">
                                          <p:stCondLst>
                                            <p:cond delay="669"/>
                                          </p:stCondLst>
                                        </p:cTn>
                                        <p:tgtEl>
                                          <p:spTgt spid="928778"/>
                                        </p:tgtEl>
                                      </p:cBhvr>
                                      <p:to x="100000" y="100000"/>
                                    </p:animScale>
                                    <p:animScale>
                                      <p:cBhvr>
                                        <p:cTn id="68" dur="13">
                                          <p:stCondLst>
                                            <p:cond delay="821"/>
                                          </p:stCondLst>
                                        </p:cTn>
                                        <p:tgtEl>
                                          <p:spTgt spid="928778"/>
                                        </p:tgtEl>
                                      </p:cBhvr>
                                      <p:to x="100000" y="90000"/>
                                    </p:animScale>
                                    <p:animScale>
                                      <p:cBhvr>
                                        <p:cTn id="69" dur="83" decel="50000">
                                          <p:stCondLst>
                                            <p:cond delay="834"/>
                                          </p:stCondLst>
                                        </p:cTn>
                                        <p:tgtEl>
                                          <p:spTgt spid="928778"/>
                                        </p:tgtEl>
                                      </p:cBhvr>
                                      <p:to x="100000" y="100000"/>
                                    </p:animScale>
                                    <p:animScale>
                                      <p:cBhvr>
                                        <p:cTn id="70" dur="13">
                                          <p:stCondLst>
                                            <p:cond delay="904"/>
                                          </p:stCondLst>
                                        </p:cTn>
                                        <p:tgtEl>
                                          <p:spTgt spid="928778"/>
                                        </p:tgtEl>
                                      </p:cBhvr>
                                      <p:to x="100000" y="95000"/>
                                    </p:animScale>
                                    <p:animScale>
                                      <p:cBhvr>
                                        <p:cTn id="71" dur="83" decel="50000">
                                          <p:stCondLst>
                                            <p:cond delay="917"/>
                                          </p:stCondLst>
                                        </p:cTn>
                                        <p:tgtEl>
                                          <p:spTgt spid="928778"/>
                                        </p:tgtEl>
                                      </p:cBhvr>
                                      <p:to x="100000" y="100000"/>
                                    </p:animScale>
                                  </p:childTnLst>
                                </p:cTn>
                              </p:par>
                            </p:childTnLst>
                          </p:cTn>
                        </p:par>
                        <p:par>
                          <p:cTn id="72" fill="hold" nodeType="afterGroup">
                            <p:stCondLst>
                              <p:cond delay="4000"/>
                            </p:stCondLst>
                            <p:childTnLst>
                              <p:par>
                                <p:cTn id="73" presetID="26" presetClass="entr" presetSubtype="0" fill="hold" nodeType="afterEffect">
                                  <p:stCondLst>
                                    <p:cond delay="0"/>
                                  </p:stCondLst>
                                  <p:childTnLst>
                                    <p:set>
                                      <p:cBhvr>
                                        <p:cTn id="74" dur="1" fill="hold">
                                          <p:stCondLst>
                                            <p:cond delay="0"/>
                                          </p:stCondLst>
                                        </p:cTn>
                                        <p:tgtEl>
                                          <p:spTgt spid="928792"/>
                                        </p:tgtEl>
                                        <p:attrNameLst>
                                          <p:attrName>style.visibility</p:attrName>
                                        </p:attrNameLst>
                                      </p:cBhvr>
                                      <p:to>
                                        <p:strVal val="visible"/>
                                      </p:to>
                                    </p:set>
                                    <p:animEffect transition="in" filter="wipe(down)">
                                      <p:cBhvr>
                                        <p:cTn id="75" dur="290">
                                          <p:stCondLst>
                                            <p:cond delay="0"/>
                                          </p:stCondLst>
                                        </p:cTn>
                                        <p:tgtEl>
                                          <p:spTgt spid="928792"/>
                                        </p:tgtEl>
                                      </p:cBhvr>
                                    </p:animEffect>
                                    <p:anim calcmode="lin" valueType="num">
                                      <p:cBhvr>
                                        <p:cTn id="76" dur="911" tmFilter="0,0; 0.14,0.36; 0.43,0.73; 0.71,0.91; 1.0,1.0">
                                          <p:stCondLst>
                                            <p:cond delay="0"/>
                                          </p:stCondLst>
                                        </p:cTn>
                                        <p:tgtEl>
                                          <p:spTgt spid="928792"/>
                                        </p:tgtEl>
                                        <p:attrNameLst>
                                          <p:attrName>ppt_x</p:attrName>
                                        </p:attrNameLst>
                                      </p:cBhvr>
                                      <p:tavLst>
                                        <p:tav tm="0">
                                          <p:val>
                                            <p:strVal val="#ppt_x-0.25"/>
                                          </p:val>
                                        </p:tav>
                                        <p:tav tm="100000">
                                          <p:val>
                                            <p:strVal val="#ppt_x"/>
                                          </p:val>
                                        </p:tav>
                                      </p:tavLst>
                                    </p:anim>
                                    <p:anim calcmode="lin" valueType="num">
                                      <p:cBhvr>
                                        <p:cTn id="77" dur="332" tmFilter="0.0,0.0; 0.25,0.07; 0.50,0.2; 0.75,0.467; 1.0,1.0">
                                          <p:stCondLst>
                                            <p:cond delay="0"/>
                                          </p:stCondLst>
                                        </p:cTn>
                                        <p:tgtEl>
                                          <p:spTgt spid="928792"/>
                                        </p:tgtEl>
                                        <p:attrNameLst>
                                          <p:attrName>ppt_y</p:attrName>
                                        </p:attrNameLst>
                                      </p:cBhvr>
                                      <p:tavLst>
                                        <p:tav tm="0" fmla="#ppt_y-sin(pi*$)/3">
                                          <p:val>
                                            <p:fltVal val="0.5"/>
                                          </p:val>
                                        </p:tav>
                                        <p:tav tm="100000">
                                          <p:val>
                                            <p:fltVal val="1"/>
                                          </p:val>
                                        </p:tav>
                                      </p:tavLst>
                                    </p:anim>
                                    <p:anim calcmode="lin" valueType="num">
                                      <p:cBhvr>
                                        <p:cTn id="78" dur="332" tmFilter="0, 0; 0.125,0.2665; 0.25,0.4; 0.375,0.465; 0.5,0.5;  0.625,0.535; 0.75,0.6; 0.875,0.7335; 1,1">
                                          <p:stCondLst>
                                            <p:cond delay="332"/>
                                          </p:stCondLst>
                                        </p:cTn>
                                        <p:tgtEl>
                                          <p:spTgt spid="928792"/>
                                        </p:tgtEl>
                                        <p:attrNameLst>
                                          <p:attrName>ppt_y</p:attrName>
                                        </p:attrNameLst>
                                      </p:cBhvr>
                                      <p:tavLst>
                                        <p:tav tm="0" fmla="#ppt_y-sin(pi*$)/9">
                                          <p:val>
                                            <p:fltVal val="0"/>
                                          </p:val>
                                        </p:tav>
                                        <p:tav tm="100000">
                                          <p:val>
                                            <p:fltVal val="1"/>
                                          </p:val>
                                        </p:tav>
                                      </p:tavLst>
                                    </p:anim>
                                    <p:anim calcmode="lin" valueType="num">
                                      <p:cBhvr>
                                        <p:cTn id="79" dur="166" tmFilter="0, 0; 0.125,0.2665; 0.25,0.4; 0.375,0.465; 0.5,0.5;  0.625,0.535; 0.75,0.6; 0.875,0.7335; 1,1">
                                          <p:stCondLst>
                                            <p:cond delay="662"/>
                                          </p:stCondLst>
                                        </p:cTn>
                                        <p:tgtEl>
                                          <p:spTgt spid="928792"/>
                                        </p:tgtEl>
                                        <p:attrNameLst>
                                          <p:attrName>ppt_y</p:attrName>
                                        </p:attrNameLst>
                                      </p:cBhvr>
                                      <p:tavLst>
                                        <p:tav tm="0" fmla="#ppt_y-sin(pi*$)/27">
                                          <p:val>
                                            <p:fltVal val="0"/>
                                          </p:val>
                                        </p:tav>
                                        <p:tav tm="100000">
                                          <p:val>
                                            <p:fltVal val="1"/>
                                          </p:val>
                                        </p:tav>
                                      </p:tavLst>
                                    </p:anim>
                                    <p:anim calcmode="lin" valueType="num">
                                      <p:cBhvr>
                                        <p:cTn id="80" dur="82" tmFilter="0, 0; 0.125,0.2665; 0.25,0.4; 0.375,0.465; 0.5,0.5;  0.625,0.535; 0.75,0.6; 0.875,0.7335; 1,1">
                                          <p:stCondLst>
                                            <p:cond delay="828"/>
                                          </p:stCondLst>
                                        </p:cTn>
                                        <p:tgtEl>
                                          <p:spTgt spid="928792"/>
                                        </p:tgtEl>
                                        <p:attrNameLst>
                                          <p:attrName>ppt_y</p:attrName>
                                        </p:attrNameLst>
                                      </p:cBhvr>
                                      <p:tavLst>
                                        <p:tav tm="0" fmla="#ppt_y-sin(pi*$)/81">
                                          <p:val>
                                            <p:fltVal val="0"/>
                                          </p:val>
                                        </p:tav>
                                        <p:tav tm="100000">
                                          <p:val>
                                            <p:fltVal val="1"/>
                                          </p:val>
                                        </p:tav>
                                      </p:tavLst>
                                    </p:anim>
                                    <p:animScale>
                                      <p:cBhvr>
                                        <p:cTn id="81" dur="13">
                                          <p:stCondLst>
                                            <p:cond delay="325"/>
                                          </p:stCondLst>
                                        </p:cTn>
                                        <p:tgtEl>
                                          <p:spTgt spid="928792"/>
                                        </p:tgtEl>
                                      </p:cBhvr>
                                      <p:to x="100000" y="60000"/>
                                    </p:animScale>
                                    <p:animScale>
                                      <p:cBhvr>
                                        <p:cTn id="82" dur="83" decel="50000">
                                          <p:stCondLst>
                                            <p:cond delay="338"/>
                                          </p:stCondLst>
                                        </p:cTn>
                                        <p:tgtEl>
                                          <p:spTgt spid="928792"/>
                                        </p:tgtEl>
                                      </p:cBhvr>
                                      <p:to x="100000" y="100000"/>
                                    </p:animScale>
                                    <p:animScale>
                                      <p:cBhvr>
                                        <p:cTn id="83" dur="13">
                                          <p:stCondLst>
                                            <p:cond delay="656"/>
                                          </p:stCondLst>
                                        </p:cTn>
                                        <p:tgtEl>
                                          <p:spTgt spid="928792"/>
                                        </p:tgtEl>
                                      </p:cBhvr>
                                      <p:to x="100000" y="80000"/>
                                    </p:animScale>
                                    <p:animScale>
                                      <p:cBhvr>
                                        <p:cTn id="84" dur="83" decel="50000">
                                          <p:stCondLst>
                                            <p:cond delay="669"/>
                                          </p:stCondLst>
                                        </p:cTn>
                                        <p:tgtEl>
                                          <p:spTgt spid="928792"/>
                                        </p:tgtEl>
                                      </p:cBhvr>
                                      <p:to x="100000" y="100000"/>
                                    </p:animScale>
                                    <p:animScale>
                                      <p:cBhvr>
                                        <p:cTn id="85" dur="13">
                                          <p:stCondLst>
                                            <p:cond delay="821"/>
                                          </p:stCondLst>
                                        </p:cTn>
                                        <p:tgtEl>
                                          <p:spTgt spid="928792"/>
                                        </p:tgtEl>
                                      </p:cBhvr>
                                      <p:to x="100000" y="90000"/>
                                    </p:animScale>
                                    <p:animScale>
                                      <p:cBhvr>
                                        <p:cTn id="86" dur="83" decel="50000">
                                          <p:stCondLst>
                                            <p:cond delay="834"/>
                                          </p:stCondLst>
                                        </p:cTn>
                                        <p:tgtEl>
                                          <p:spTgt spid="928792"/>
                                        </p:tgtEl>
                                      </p:cBhvr>
                                      <p:to x="100000" y="100000"/>
                                    </p:animScale>
                                    <p:animScale>
                                      <p:cBhvr>
                                        <p:cTn id="87" dur="13">
                                          <p:stCondLst>
                                            <p:cond delay="904"/>
                                          </p:stCondLst>
                                        </p:cTn>
                                        <p:tgtEl>
                                          <p:spTgt spid="928792"/>
                                        </p:tgtEl>
                                      </p:cBhvr>
                                      <p:to x="100000" y="95000"/>
                                    </p:animScale>
                                    <p:animScale>
                                      <p:cBhvr>
                                        <p:cTn id="88" dur="83" decel="50000">
                                          <p:stCondLst>
                                            <p:cond delay="917"/>
                                          </p:stCondLst>
                                        </p:cTn>
                                        <p:tgtEl>
                                          <p:spTgt spid="928792"/>
                                        </p:tgtEl>
                                      </p:cBhvr>
                                      <p:to x="100000" y="100000"/>
                                    </p:animScale>
                                  </p:childTnLst>
                                </p:cTn>
                              </p:par>
                            </p:childTnLst>
                          </p:cTn>
                        </p:par>
                        <p:par>
                          <p:cTn id="89" fill="hold" nodeType="afterGroup">
                            <p:stCondLst>
                              <p:cond delay="5000"/>
                            </p:stCondLst>
                            <p:childTnLst>
                              <p:par>
                                <p:cTn id="90" presetID="26" presetClass="entr" presetSubtype="0" fill="hold" nodeType="afterEffect">
                                  <p:stCondLst>
                                    <p:cond delay="0"/>
                                  </p:stCondLst>
                                  <p:childTnLst>
                                    <p:set>
                                      <p:cBhvr>
                                        <p:cTn id="91" dur="1" fill="hold">
                                          <p:stCondLst>
                                            <p:cond delay="0"/>
                                          </p:stCondLst>
                                        </p:cTn>
                                        <p:tgtEl>
                                          <p:spTgt spid="928797"/>
                                        </p:tgtEl>
                                        <p:attrNameLst>
                                          <p:attrName>style.visibility</p:attrName>
                                        </p:attrNameLst>
                                      </p:cBhvr>
                                      <p:to>
                                        <p:strVal val="visible"/>
                                      </p:to>
                                    </p:set>
                                    <p:animEffect transition="in" filter="wipe(down)">
                                      <p:cBhvr>
                                        <p:cTn id="92" dur="290">
                                          <p:stCondLst>
                                            <p:cond delay="0"/>
                                          </p:stCondLst>
                                        </p:cTn>
                                        <p:tgtEl>
                                          <p:spTgt spid="928797"/>
                                        </p:tgtEl>
                                      </p:cBhvr>
                                    </p:animEffect>
                                    <p:anim calcmode="lin" valueType="num">
                                      <p:cBhvr>
                                        <p:cTn id="93" dur="911" tmFilter="0,0; 0.14,0.36; 0.43,0.73; 0.71,0.91; 1.0,1.0">
                                          <p:stCondLst>
                                            <p:cond delay="0"/>
                                          </p:stCondLst>
                                        </p:cTn>
                                        <p:tgtEl>
                                          <p:spTgt spid="9287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287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287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287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287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28797"/>
                                        </p:tgtEl>
                                      </p:cBhvr>
                                      <p:to x="100000" y="60000"/>
                                    </p:animScale>
                                    <p:animScale>
                                      <p:cBhvr>
                                        <p:cTn id="99" dur="83" decel="50000">
                                          <p:stCondLst>
                                            <p:cond delay="338"/>
                                          </p:stCondLst>
                                        </p:cTn>
                                        <p:tgtEl>
                                          <p:spTgt spid="928797"/>
                                        </p:tgtEl>
                                      </p:cBhvr>
                                      <p:to x="100000" y="100000"/>
                                    </p:animScale>
                                    <p:animScale>
                                      <p:cBhvr>
                                        <p:cTn id="100" dur="13">
                                          <p:stCondLst>
                                            <p:cond delay="656"/>
                                          </p:stCondLst>
                                        </p:cTn>
                                        <p:tgtEl>
                                          <p:spTgt spid="928797"/>
                                        </p:tgtEl>
                                      </p:cBhvr>
                                      <p:to x="100000" y="80000"/>
                                    </p:animScale>
                                    <p:animScale>
                                      <p:cBhvr>
                                        <p:cTn id="101" dur="83" decel="50000">
                                          <p:stCondLst>
                                            <p:cond delay="669"/>
                                          </p:stCondLst>
                                        </p:cTn>
                                        <p:tgtEl>
                                          <p:spTgt spid="928797"/>
                                        </p:tgtEl>
                                      </p:cBhvr>
                                      <p:to x="100000" y="100000"/>
                                    </p:animScale>
                                    <p:animScale>
                                      <p:cBhvr>
                                        <p:cTn id="102" dur="13">
                                          <p:stCondLst>
                                            <p:cond delay="821"/>
                                          </p:stCondLst>
                                        </p:cTn>
                                        <p:tgtEl>
                                          <p:spTgt spid="928797"/>
                                        </p:tgtEl>
                                      </p:cBhvr>
                                      <p:to x="100000" y="90000"/>
                                    </p:animScale>
                                    <p:animScale>
                                      <p:cBhvr>
                                        <p:cTn id="103" dur="83" decel="50000">
                                          <p:stCondLst>
                                            <p:cond delay="834"/>
                                          </p:stCondLst>
                                        </p:cTn>
                                        <p:tgtEl>
                                          <p:spTgt spid="928797"/>
                                        </p:tgtEl>
                                      </p:cBhvr>
                                      <p:to x="100000" y="100000"/>
                                    </p:animScale>
                                    <p:animScale>
                                      <p:cBhvr>
                                        <p:cTn id="104" dur="13">
                                          <p:stCondLst>
                                            <p:cond delay="904"/>
                                          </p:stCondLst>
                                        </p:cTn>
                                        <p:tgtEl>
                                          <p:spTgt spid="928797"/>
                                        </p:tgtEl>
                                      </p:cBhvr>
                                      <p:to x="100000" y="95000"/>
                                    </p:animScale>
                                    <p:animScale>
                                      <p:cBhvr>
                                        <p:cTn id="105" dur="83" decel="50000">
                                          <p:stCondLst>
                                            <p:cond delay="917"/>
                                          </p:stCondLst>
                                        </p:cTn>
                                        <p:tgtEl>
                                          <p:spTgt spid="928797"/>
                                        </p:tgtEl>
                                      </p:cBhvr>
                                      <p:to x="100000" y="100000"/>
                                    </p:animScale>
                                  </p:childTnLst>
                                </p:cTn>
                              </p:par>
                            </p:childTnLst>
                          </p:cTn>
                        </p:par>
                        <p:par>
                          <p:cTn id="106" fill="hold" nodeType="afterGroup">
                            <p:stCondLst>
                              <p:cond delay="6000"/>
                            </p:stCondLst>
                            <p:childTnLst>
                              <p:par>
                                <p:cTn id="107" presetID="26" presetClass="entr" presetSubtype="0" fill="hold" nodeType="afterEffect">
                                  <p:stCondLst>
                                    <p:cond delay="0"/>
                                  </p:stCondLst>
                                  <p:childTnLst>
                                    <p:set>
                                      <p:cBhvr>
                                        <p:cTn id="108" dur="1" fill="hold">
                                          <p:stCondLst>
                                            <p:cond delay="0"/>
                                          </p:stCondLst>
                                        </p:cTn>
                                        <p:tgtEl>
                                          <p:spTgt spid="928802"/>
                                        </p:tgtEl>
                                        <p:attrNameLst>
                                          <p:attrName>style.visibility</p:attrName>
                                        </p:attrNameLst>
                                      </p:cBhvr>
                                      <p:to>
                                        <p:strVal val="visible"/>
                                      </p:to>
                                    </p:set>
                                    <p:animEffect transition="in" filter="wipe(down)">
                                      <p:cBhvr>
                                        <p:cTn id="109" dur="290">
                                          <p:stCondLst>
                                            <p:cond delay="0"/>
                                          </p:stCondLst>
                                        </p:cTn>
                                        <p:tgtEl>
                                          <p:spTgt spid="928802"/>
                                        </p:tgtEl>
                                      </p:cBhvr>
                                    </p:animEffect>
                                    <p:anim calcmode="lin" valueType="num">
                                      <p:cBhvr>
                                        <p:cTn id="110" dur="911" tmFilter="0,0; 0.14,0.36; 0.43,0.73; 0.71,0.91; 1.0,1.0">
                                          <p:stCondLst>
                                            <p:cond delay="0"/>
                                          </p:stCondLst>
                                        </p:cTn>
                                        <p:tgtEl>
                                          <p:spTgt spid="928802"/>
                                        </p:tgtEl>
                                        <p:attrNameLst>
                                          <p:attrName>ppt_x</p:attrName>
                                        </p:attrNameLst>
                                      </p:cBhvr>
                                      <p:tavLst>
                                        <p:tav tm="0">
                                          <p:val>
                                            <p:strVal val="#ppt_x-0.25"/>
                                          </p:val>
                                        </p:tav>
                                        <p:tav tm="100000">
                                          <p:val>
                                            <p:strVal val="#ppt_x"/>
                                          </p:val>
                                        </p:tav>
                                      </p:tavLst>
                                    </p:anim>
                                    <p:anim calcmode="lin" valueType="num">
                                      <p:cBhvr>
                                        <p:cTn id="111" dur="332" tmFilter="0.0,0.0; 0.25,0.07; 0.50,0.2; 0.75,0.467; 1.0,1.0">
                                          <p:stCondLst>
                                            <p:cond delay="0"/>
                                          </p:stCondLst>
                                        </p:cTn>
                                        <p:tgtEl>
                                          <p:spTgt spid="928802"/>
                                        </p:tgtEl>
                                        <p:attrNameLst>
                                          <p:attrName>ppt_y</p:attrName>
                                        </p:attrNameLst>
                                      </p:cBhvr>
                                      <p:tavLst>
                                        <p:tav tm="0" fmla="#ppt_y-sin(pi*$)/3">
                                          <p:val>
                                            <p:fltVal val="0.5"/>
                                          </p:val>
                                        </p:tav>
                                        <p:tav tm="100000">
                                          <p:val>
                                            <p:fltVal val="1"/>
                                          </p:val>
                                        </p:tav>
                                      </p:tavLst>
                                    </p:anim>
                                    <p:anim calcmode="lin" valueType="num">
                                      <p:cBhvr>
                                        <p:cTn id="112" dur="332" tmFilter="0, 0; 0.125,0.2665; 0.25,0.4; 0.375,0.465; 0.5,0.5;  0.625,0.535; 0.75,0.6; 0.875,0.7335; 1,1">
                                          <p:stCondLst>
                                            <p:cond delay="332"/>
                                          </p:stCondLst>
                                        </p:cTn>
                                        <p:tgtEl>
                                          <p:spTgt spid="928802"/>
                                        </p:tgtEl>
                                        <p:attrNameLst>
                                          <p:attrName>ppt_y</p:attrName>
                                        </p:attrNameLst>
                                      </p:cBhvr>
                                      <p:tavLst>
                                        <p:tav tm="0" fmla="#ppt_y-sin(pi*$)/9">
                                          <p:val>
                                            <p:fltVal val="0"/>
                                          </p:val>
                                        </p:tav>
                                        <p:tav tm="100000">
                                          <p:val>
                                            <p:fltVal val="1"/>
                                          </p:val>
                                        </p:tav>
                                      </p:tavLst>
                                    </p:anim>
                                    <p:anim calcmode="lin" valueType="num">
                                      <p:cBhvr>
                                        <p:cTn id="113" dur="166" tmFilter="0, 0; 0.125,0.2665; 0.25,0.4; 0.375,0.465; 0.5,0.5;  0.625,0.535; 0.75,0.6; 0.875,0.7335; 1,1">
                                          <p:stCondLst>
                                            <p:cond delay="662"/>
                                          </p:stCondLst>
                                        </p:cTn>
                                        <p:tgtEl>
                                          <p:spTgt spid="928802"/>
                                        </p:tgtEl>
                                        <p:attrNameLst>
                                          <p:attrName>ppt_y</p:attrName>
                                        </p:attrNameLst>
                                      </p:cBhvr>
                                      <p:tavLst>
                                        <p:tav tm="0" fmla="#ppt_y-sin(pi*$)/27">
                                          <p:val>
                                            <p:fltVal val="0"/>
                                          </p:val>
                                        </p:tav>
                                        <p:tav tm="100000">
                                          <p:val>
                                            <p:fltVal val="1"/>
                                          </p:val>
                                        </p:tav>
                                      </p:tavLst>
                                    </p:anim>
                                    <p:anim calcmode="lin" valueType="num">
                                      <p:cBhvr>
                                        <p:cTn id="114" dur="82" tmFilter="0, 0; 0.125,0.2665; 0.25,0.4; 0.375,0.465; 0.5,0.5;  0.625,0.535; 0.75,0.6; 0.875,0.7335; 1,1">
                                          <p:stCondLst>
                                            <p:cond delay="828"/>
                                          </p:stCondLst>
                                        </p:cTn>
                                        <p:tgtEl>
                                          <p:spTgt spid="928802"/>
                                        </p:tgtEl>
                                        <p:attrNameLst>
                                          <p:attrName>ppt_y</p:attrName>
                                        </p:attrNameLst>
                                      </p:cBhvr>
                                      <p:tavLst>
                                        <p:tav tm="0" fmla="#ppt_y-sin(pi*$)/81">
                                          <p:val>
                                            <p:fltVal val="0"/>
                                          </p:val>
                                        </p:tav>
                                        <p:tav tm="100000">
                                          <p:val>
                                            <p:fltVal val="1"/>
                                          </p:val>
                                        </p:tav>
                                      </p:tavLst>
                                    </p:anim>
                                    <p:animScale>
                                      <p:cBhvr>
                                        <p:cTn id="115" dur="13">
                                          <p:stCondLst>
                                            <p:cond delay="325"/>
                                          </p:stCondLst>
                                        </p:cTn>
                                        <p:tgtEl>
                                          <p:spTgt spid="928802"/>
                                        </p:tgtEl>
                                      </p:cBhvr>
                                      <p:to x="100000" y="60000"/>
                                    </p:animScale>
                                    <p:animScale>
                                      <p:cBhvr>
                                        <p:cTn id="116" dur="83" decel="50000">
                                          <p:stCondLst>
                                            <p:cond delay="338"/>
                                          </p:stCondLst>
                                        </p:cTn>
                                        <p:tgtEl>
                                          <p:spTgt spid="928802"/>
                                        </p:tgtEl>
                                      </p:cBhvr>
                                      <p:to x="100000" y="100000"/>
                                    </p:animScale>
                                    <p:animScale>
                                      <p:cBhvr>
                                        <p:cTn id="117" dur="13">
                                          <p:stCondLst>
                                            <p:cond delay="656"/>
                                          </p:stCondLst>
                                        </p:cTn>
                                        <p:tgtEl>
                                          <p:spTgt spid="928802"/>
                                        </p:tgtEl>
                                      </p:cBhvr>
                                      <p:to x="100000" y="80000"/>
                                    </p:animScale>
                                    <p:animScale>
                                      <p:cBhvr>
                                        <p:cTn id="118" dur="83" decel="50000">
                                          <p:stCondLst>
                                            <p:cond delay="669"/>
                                          </p:stCondLst>
                                        </p:cTn>
                                        <p:tgtEl>
                                          <p:spTgt spid="928802"/>
                                        </p:tgtEl>
                                      </p:cBhvr>
                                      <p:to x="100000" y="100000"/>
                                    </p:animScale>
                                    <p:animScale>
                                      <p:cBhvr>
                                        <p:cTn id="119" dur="13">
                                          <p:stCondLst>
                                            <p:cond delay="821"/>
                                          </p:stCondLst>
                                        </p:cTn>
                                        <p:tgtEl>
                                          <p:spTgt spid="928802"/>
                                        </p:tgtEl>
                                      </p:cBhvr>
                                      <p:to x="100000" y="90000"/>
                                    </p:animScale>
                                    <p:animScale>
                                      <p:cBhvr>
                                        <p:cTn id="120" dur="83" decel="50000">
                                          <p:stCondLst>
                                            <p:cond delay="834"/>
                                          </p:stCondLst>
                                        </p:cTn>
                                        <p:tgtEl>
                                          <p:spTgt spid="928802"/>
                                        </p:tgtEl>
                                      </p:cBhvr>
                                      <p:to x="100000" y="100000"/>
                                    </p:animScale>
                                    <p:animScale>
                                      <p:cBhvr>
                                        <p:cTn id="121" dur="13">
                                          <p:stCondLst>
                                            <p:cond delay="904"/>
                                          </p:stCondLst>
                                        </p:cTn>
                                        <p:tgtEl>
                                          <p:spTgt spid="928802"/>
                                        </p:tgtEl>
                                      </p:cBhvr>
                                      <p:to x="100000" y="95000"/>
                                    </p:animScale>
                                    <p:animScale>
                                      <p:cBhvr>
                                        <p:cTn id="122" dur="83" decel="50000">
                                          <p:stCondLst>
                                            <p:cond delay="917"/>
                                          </p:stCondLst>
                                        </p:cTn>
                                        <p:tgtEl>
                                          <p:spTgt spid="92880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a:t>Objetivo 5.  Consolidar la participación de los usuarios y la sociedad organizada en el manejo del agua y promover la cultura del buen uso</a:t>
            </a:r>
            <a:endParaRPr lang="es-MX" sz="3200" dirty="0" smtClean="0"/>
          </a:p>
        </p:txBody>
      </p:sp>
      <p:graphicFrame>
        <p:nvGraphicFramePr>
          <p:cNvPr id="6" name="5 Marcador de contenido"/>
          <p:cNvGraphicFramePr>
            <a:graphicFrameLocks noGrp="1"/>
          </p:cNvGraphicFramePr>
          <p:nvPr>
            <p:ph idx="1"/>
          </p:nvPr>
        </p:nvGraphicFramePr>
        <p:xfrm>
          <a:off x="899592" y="1772816"/>
          <a:ext cx="7760330" cy="3523402"/>
        </p:xfrm>
        <a:graphic>
          <a:graphicData uri="http://schemas.openxmlformats.org/drawingml/2006/table">
            <a:tbl>
              <a:tblPr>
                <a:tableStyleId>{35758FB7-9AC5-4552-8A53-C91805E547FA}</a:tableStyleId>
              </a:tblPr>
              <a:tblGrid>
                <a:gridCol w="400966"/>
                <a:gridCol w="3660640"/>
                <a:gridCol w="997930"/>
                <a:gridCol w="907209"/>
                <a:gridCol w="866982"/>
                <a:gridCol w="118403"/>
                <a:gridCol w="689797"/>
                <a:gridCol w="118403"/>
              </a:tblGrid>
              <a:tr h="409996">
                <a:tc>
                  <a:txBody>
                    <a:bodyPr/>
                    <a:lstStyle/>
                    <a:p>
                      <a:pPr indent="0" algn="ctr">
                        <a:lnSpc>
                          <a:spcPct val="100000"/>
                        </a:lnSpc>
                        <a:spcBef>
                          <a:spcPts val="600"/>
                        </a:spcBef>
                        <a:spcAft>
                          <a:spcPts val="600"/>
                        </a:spcAft>
                        <a:tabLst>
                          <a:tab pos="202565" algn="l"/>
                        </a:tabLst>
                      </a:pPr>
                      <a:r>
                        <a:rPr lang="es-MX" sz="1000"/>
                        <a:t>No</a:t>
                      </a:r>
                      <a:endParaRPr lang="es-MX" sz="1100">
                        <a:latin typeface="Arial"/>
                        <a:ea typeface="Batang"/>
                        <a:cs typeface="Tahoma"/>
                      </a:endParaRPr>
                    </a:p>
                  </a:txBody>
                  <a:tcPr marL="68580" marR="68580" marT="0" marB="0" anchor="ctr"/>
                </a:tc>
                <a:tc>
                  <a:txBody>
                    <a:bodyPr/>
                    <a:lstStyle/>
                    <a:p>
                      <a:pPr indent="0" algn="ctr">
                        <a:lnSpc>
                          <a:spcPct val="100000"/>
                        </a:lnSpc>
                        <a:spcBef>
                          <a:spcPts val="600"/>
                        </a:spcBef>
                        <a:spcAft>
                          <a:spcPts val="600"/>
                        </a:spcAft>
                      </a:pPr>
                      <a:r>
                        <a:rPr lang="es-MX" sz="1000"/>
                        <a:t>Descripción</a:t>
                      </a:r>
                      <a:endParaRPr lang="es-MX" sz="1100">
                        <a:latin typeface="Arial"/>
                        <a:ea typeface="Batang"/>
                        <a:cs typeface="Tahoma"/>
                      </a:endParaRPr>
                    </a:p>
                  </a:txBody>
                  <a:tcPr marL="68580" marR="68580" marT="0" marB="0" anchor="ctr"/>
                </a:tc>
                <a:tc>
                  <a:txBody>
                    <a:bodyPr/>
                    <a:lstStyle/>
                    <a:p>
                      <a:pPr indent="0" algn="ctr">
                        <a:lnSpc>
                          <a:spcPct val="100000"/>
                        </a:lnSpc>
                        <a:spcBef>
                          <a:spcPts val="600"/>
                        </a:spcBef>
                        <a:spcAft>
                          <a:spcPts val="600"/>
                        </a:spcAft>
                      </a:pPr>
                      <a:r>
                        <a:rPr lang="es-MX" sz="1000"/>
                        <a:t>Huamantla</a:t>
                      </a:r>
                      <a:endParaRPr lang="es-MX" sz="1100">
                        <a:latin typeface="Arial"/>
                        <a:ea typeface="Batang"/>
                        <a:cs typeface="Tahoma"/>
                      </a:endParaRPr>
                    </a:p>
                  </a:txBody>
                  <a:tcPr marL="68580" marR="68580" marT="0" marB="0" anchor="ctr"/>
                </a:tc>
                <a:tc>
                  <a:txBody>
                    <a:bodyPr/>
                    <a:lstStyle/>
                    <a:p>
                      <a:pPr indent="0" algn="ctr">
                        <a:lnSpc>
                          <a:spcPct val="100000"/>
                        </a:lnSpc>
                        <a:spcBef>
                          <a:spcPts val="600"/>
                        </a:spcBef>
                        <a:spcAft>
                          <a:spcPts val="600"/>
                        </a:spcAft>
                      </a:pPr>
                      <a:r>
                        <a:rPr lang="es-MX" sz="1000"/>
                        <a:t>Libres-Oriental</a:t>
                      </a:r>
                      <a:endParaRPr lang="es-MX" sz="1100">
                        <a:latin typeface="Arial"/>
                        <a:ea typeface="Batang"/>
                        <a:cs typeface="Tahoma"/>
                      </a:endParaRPr>
                    </a:p>
                  </a:txBody>
                  <a:tcPr marL="68580" marR="68580" marT="0" marB="0" anchor="ctr"/>
                </a:tc>
                <a:tc gridSpan="2">
                  <a:txBody>
                    <a:bodyPr/>
                    <a:lstStyle/>
                    <a:p>
                      <a:pPr indent="0" algn="ctr">
                        <a:lnSpc>
                          <a:spcPct val="100000"/>
                        </a:lnSpc>
                        <a:spcBef>
                          <a:spcPts val="600"/>
                        </a:spcBef>
                        <a:spcAft>
                          <a:spcPts val="600"/>
                        </a:spcAft>
                      </a:pPr>
                      <a:r>
                        <a:rPr lang="es-MX" sz="1000"/>
                        <a:t>Perote-Zalayeta</a:t>
                      </a:r>
                      <a:endParaRPr lang="es-MX" sz="1100">
                        <a:latin typeface="Arial"/>
                        <a:ea typeface="Batang"/>
                        <a:cs typeface="Tahoma"/>
                      </a:endParaRPr>
                    </a:p>
                  </a:txBody>
                  <a:tcPr marL="68580" marR="68580" marT="0" marB="0" anchor="ctr"/>
                </a:tc>
                <a:tc hMerge="1">
                  <a:txBody>
                    <a:bodyPr/>
                    <a:lstStyle/>
                    <a:p>
                      <a:endParaRPr lang="es-MX"/>
                    </a:p>
                  </a:txBody>
                  <a:tcPr/>
                </a:tc>
                <a:tc>
                  <a:txBody>
                    <a:bodyPr/>
                    <a:lstStyle/>
                    <a:p>
                      <a:pPr indent="0" algn="ctr">
                        <a:lnSpc>
                          <a:spcPct val="100000"/>
                        </a:lnSpc>
                        <a:spcBef>
                          <a:spcPts val="600"/>
                        </a:spcBef>
                        <a:spcAft>
                          <a:spcPts val="600"/>
                        </a:spcAft>
                      </a:pPr>
                      <a:r>
                        <a:rPr lang="es-MX" sz="1000"/>
                        <a:t>Total</a:t>
                      </a:r>
                      <a:endParaRPr lang="es-MX" sz="1100">
                        <a:latin typeface="Arial"/>
                        <a:ea typeface="Batang"/>
                        <a:cs typeface="Tahoma"/>
                      </a:endParaRPr>
                    </a:p>
                  </a:txBody>
                  <a:tcPr marL="68580" marR="68580" marT="0" marB="0" anchor="ctr"/>
                </a:tc>
                <a:tc>
                  <a:txBody>
                    <a:bodyPr/>
                    <a:lstStyle/>
                    <a:p>
                      <a:pPr indent="0" algn="just">
                        <a:lnSpc>
                          <a:spcPct val="100000"/>
                        </a:lnSpc>
                        <a:spcBef>
                          <a:spcPts val="600"/>
                        </a:spcBef>
                        <a:spcAft>
                          <a:spcPts val="600"/>
                        </a:spcAft>
                      </a:pPr>
                      <a:r>
                        <a:rPr lang="es-MX" sz="1100"/>
                        <a:t> </a:t>
                      </a:r>
                      <a:endParaRPr lang="es-MX" sz="1100">
                        <a:latin typeface="Arial"/>
                        <a:ea typeface="Batang"/>
                        <a:cs typeface="Tahoma"/>
                      </a:endParaRPr>
                    </a:p>
                  </a:txBody>
                  <a:tcPr marL="0" marR="0" marT="0" marB="0" anchor="ctr"/>
                </a:tc>
              </a:tr>
              <a:tr h="409996">
                <a:tc>
                  <a:txBody>
                    <a:bodyPr/>
                    <a:lstStyle/>
                    <a:p>
                      <a:pPr indent="0" algn="l">
                        <a:lnSpc>
                          <a:spcPct val="100000"/>
                        </a:lnSpc>
                        <a:spcBef>
                          <a:spcPts val="600"/>
                        </a:spcBef>
                        <a:spcAft>
                          <a:spcPts val="600"/>
                        </a:spcAft>
                      </a:pPr>
                      <a:r>
                        <a:rPr lang="es-MX" sz="1000"/>
                        <a:t>1</a:t>
                      </a:r>
                      <a:endParaRPr lang="es-MX" sz="1100">
                        <a:latin typeface="Arial"/>
                        <a:ea typeface="Batang"/>
                        <a:cs typeface="Tahoma"/>
                      </a:endParaRPr>
                    </a:p>
                  </a:txBody>
                  <a:tcPr marL="68580" marR="68580" marT="0" marB="0"/>
                </a:tc>
                <a:tc>
                  <a:txBody>
                    <a:bodyPr/>
                    <a:lstStyle/>
                    <a:p>
                      <a:pPr indent="0" algn="l">
                        <a:lnSpc>
                          <a:spcPct val="100000"/>
                        </a:lnSpc>
                        <a:spcBef>
                          <a:spcPts val="600"/>
                        </a:spcBef>
                        <a:spcAft>
                          <a:spcPts val="600"/>
                        </a:spcAft>
                      </a:pPr>
                      <a:r>
                        <a:rPr lang="es-MX" sz="1000" dirty="0"/>
                        <a:t>Comunicación y difusión</a:t>
                      </a:r>
                      <a:endParaRPr lang="es-MX" sz="1100" dirty="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$70,312.55</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$76,610.80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$73,042.76</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$219,966.11</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409996">
                <a:tc>
                  <a:txBody>
                    <a:bodyPr/>
                    <a:lstStyle/>
                    <a:p>
                      <a:pPr indent="0" algn="l">
                        <a:lnSpc>
                          <a:spcPct val="100000"/>
                        </a:lnSpc>
                        <a:spcBef>
                          <a:spcPts val="600"/>
                        </a:spcBef>
                        <a:spcAft>
                          <a:spcPts val="600"/>
                        </a:spcAft>
                      </a:pPr>
                      <a:endParaRPr lang="es-MX" sz="1000">
                        <a:latin typeface="Arial"/>
                        <a:ea typeface="Times New Roman"/>
                        <a:cs typeface="Arial"/>
                      </a:endParaRPr>
                    </a:p>
                  </a:txBody>
                  <a:tcPr marL="68580" marR="68580" marT="0" marB="0"/>
                </a:tc>
                <a:tc>
                  <a:txBody>
                    <a:bodyPr/>
                    <a:lstStyle/>
                    <a:p>
                      <a:pPr indent="0" algn="l">
                        <a:lnSpc>
                          <a:spcPct val="100000"/>
                        </a:lnSpc>
                        <a:spcBef>
                          <a:spcPts val="600"/>
                        </a:spcBef>
                        <a:spcAft>
                          <a:spcPts val="600"/>
                        </a:spcAft>
                      </a:pPr>
                      <a:r>
                        <a:rPr lang="es-MX" sz="1000"/>
                        <a:t>Creación del programa de ahorro y cultura del agua </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$65,362.55</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$71,660.80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$67,942.76</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$204,966.11</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217810">
                <a:tc>
                  <a:txBody>
                    <a:bodyPr/>
                    <a:lstStyle/>
                    <a:p>
                      <a:pPr indent="0" algn="l">
                        <a:lnSpc>
                          <a:spcPct val="100000"/>
                        </a:lnSpc>
                        <a:spcBef>
                          <a:spcPts val="600"/>
                        </a:spcBef>
                        <a:spcAft>
                          <a:spcPts val="600"/>
                        </a:spcAft>
                      </a:pPr>
                      <a:endParaRPr lang="es-MX" sz="1000">
                        <a:latin typeface="Arial"/>
                        <a:ea typeface="Times New Roman"/>
                        <a:cs typeface="Arial"/>
                      </a:endParaRPr>
                    </a:p>
                  </a:txBody>
                  <a:tcPr marL="68580" marR="68580" marT="0" marB="0"/>
                </a:tc>
                <a:tc>
                  <a:txBody>
                    <a:bodyPr/>
                    <a:lstStyle/>
                    <a:p>
                      <a:pPr indent="0" algn="l">
                        <a:lnSpc>
                          <a:spcPct val="100000"/>
                        </a:lnSpc>
                        <a:spcBef>
                          <a:spcPts val="600"/>
                        </a:spcBef>
                        <a:spcAft>
                          <a:spcPts val="600"/>
                        </a:spcAft>
                      </a:pPr>
                      <a:r>
                        <a:rPr lang="es-MX" sz="1000"/>
                        <a:t>Eficiencia en el consumo</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$4,950.00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$4,950.00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$5,100.00</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$15,000.00</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409996">
                <a:tc>
                  <a:txBody>
                    <a:bodyPr/>
                    <a:lstStyle/>
                    <a:p>
                      <a:pPr indent="0" algn="l">
                        <a:lnSpc>
                          <a:spcPct val="100000"/>
                        </a:lnSpc>
                        <a:spcBef>
                          <a:spcPts val="600"/>
                        </a:spcBef>
                        <a:spcAft>
                          <a:spcPts val="600"/>
                        </a:spcAft>
                      </a:pPr>
                      <a:r>
                        <a:rPr lang="es-MX" sz="1000"/>
                        <a:t>2</a:t>
                      </a:r>
                      <a:endParaRPr lang="es-MX" sz="1100">
                        <a:latin typeface="Arial"/>
                        <a:ea typeface="Batang"/>
                        <a:cs typeface="Tahoma"/>
                      </a:endParaRPr>
                    </a:p>
                  </a:txBody>
                  <a:tcPr marL="68580" marR="68580" marT="0" marB="0"/>
                </a:tc>
                <a:tc>
                  <a:txBody>
                    <a:bodyPr/>
                    <a:lstStyle/>
                    <a:p>
                      <a:pPr indent="0" algn="l">
                        <a:lnSpc>
                          <a:spcPct val="100000"/>
                        </a:lnSpc>
                        <a:spcBef>
                          <a:spcPts val="600"/>
                        </a:spcBef>
                        <a:spcAft>
                          <a:spcPts val="600"/>
                        </a:spcAft>
                      </a:pPr>
                      <a:r>
                        <a:rPr lang="es-MX" sz="1000"/>
                        <a:t>Consolidación técnica y financiera del COTAS HLOP</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$38,277.00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$38,277.00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$20,346.00</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$96,900.00</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409996">
                <a:tc>
                  <a:txBody>
                    <a:bodyPr/>
                    <a:lstStyle/>
                    <a:p>
                      <a:pPr indent="0" algn="l">
                        <a:lnSpc>
                          <a:spcPct val="100000"/>
                        </a:lnSpc>
                        <a:spcBef>
                          <a:spcPts val="600"/>
                        </a:spcBef>
                        <a:spcAft>
                          <a:spcPts val="600"/>
                        </a:spcAft>
                      </a:pPr>
                      <a:endParaRPr lang="es-MX" sz="1000">
                        <a:latin typeface="Arial"/>
                        <a:ea typeface="Times New Roman"/>
                        <a:cs typeface="Arial"/>
                      </a:endParaRPr>
                    </a:p>
                  </a:txBody>
                  <a:tcPr marL="68580" marR="68580" marT="0" marB="0"/>
                </a:tc>
                <a:tc>
                  <a:txBody>
                    <a:bodyPr/>
                    <a:lstStyle/>
                    <a:p>
                      <a:pPr indent="0" algn="l">
                        <a:lnSpc>
                          <a:spcPct val="100000"/>
                        </a:lnSpc>
                        <a:spcBef>
                          <a:spcPts val="600"/>
                        </a:spcBef>
                        <a:spcAft>
                          <a:spcPts val="600"/>
                        </a:spcAft>
                      </a:pPr>
                      <a:r>
                        <a:rPr lang="es-MX" sz="1000"/>
                        <a:t>Colaboración con centros de investigación, instituciones educativas y otros </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$36,297.00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$36,297.00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$18,306.00</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$90,900.00</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217810">
                <a:tc>
                  <a:txBody>
                    <a:bodyPr/>
                    <a:lstStyle/>
                    <a:p>
                      <a:pPr indent="0" algn="l">
                        <a:lnSpc>
                          <a:spcPct val="100000"/>
                        </a:lnSpc>
                        <a:spcBef>
                          <a:spcPts val="600"/>
                        </a:spcBef>
                        <a:spcAft>
                          <a:spcPts val="600"/>
                        </a:spcAft>
                      </a:pPr>
                      <a:endParaRPr lang="es-MX" sz="1000">
                        <a:latin typeface="Arial"/>
                        <a:ea typeface="Times New Roman"/>
                        <a:cs typeface="Arial"/>
                      </a:endParaRPr>
                    </a:p>
                  </a:txBody>
                  <a:tcPr marL="68580" marR="68580" marT="0" marB="0"/>
                </a:tc>
                <a:tc>
                  <a:txBody>
                    <a:bodyPr/>
                    <a:lstStyle/>
                    <a:p>
                      <a:pPr indent="0" algn="l">
                        <a:lnSpc>
                          <a:spcPct val="100000"/>
                        </a:lnSpc>
                        <a:spcBef>
                          <a:spcPts val="600"/>
                        </a:spcBef>
                        <a:spcAft>
                          <a:spcPts val="600"/>
                        </a:spcAft>
                      </a:pPr>
                      <a:r>
                        <a:rPr lang="es-MX" sz="1000"/>
                        <a:t>Consolidación administrativa del COTAS</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$1,980.00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$1,980.00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$2,040.00</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$6,000.00</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217810">
                <a:tc>
                  <a:txBody>
                    <a:bodyPr/>
                    <a:lstStyle/>
                    <a:p>
                      <a:pPr indent="0" algn="l">
                        <a:lnSpc>
                          <a:spcPct val="100000"/>
                        </a:lnSpc>
                        <a:spcBef>
                          <a:spcPts val="600"/>
                        </a:spcBef>
                        <a:spcAft>
                          <a:spcPts val="600"/>
                        </a:spcAft>
                      </a:pPr>
                      <a:r>
                        <a:rPr lang="es-MX" sz="1000"/>
                        <a:t>3</a:t>
                      </a:r>
                      <a:endParaRPr lang="es-MX" sz="1100">
                        <a:latin typeface="Arial"/>
                        <a:ea typeface="Batang"/>
                        <a:cs typeface="Tahoma"/>
                      </a:endParaRPr>
                    </a:p>
                  </a:txBody>
                  <a:tcPr marL="68580" marR="68580" marT="0" marB="0"/>
                </a:tc>
                <a:tc>
                  <a:txBody>
                    <a:bodyPr/>
                    <a:lstStyle/>
                    <a:p>
                      <a:pPr indent="0" algn="l">
                        <a:lnSpc>
                          <a:spcPct val="100000"/>
                        </a:lnSpc>
                        <a:spcBef>
                          <a:spcPts val="600"/>
                        </a:spcBef>
                        <a:spcAft>
                          <a:spcPts val="600"/>
                        </a:spcAft>
                      </a:pPr>
                      <a:r>
                        <a:rPr lang="es-MX" sz="1000"/>
                        <a:t>Reglamentación del manejo del agua subterránea</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$1,320.00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$1,320.00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$1,360.00</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$4,000.00</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409996">
                <a:tc>
                  <a:txBody>
                    <a:bodyPr/>
                    <a:lstStyle/>
                    <a:p>
                      <a:pPr indent="0" algn="l">
                        <a:lnSpc>
                          <a:spcPct val="100000"/>
                        </a:lnSpc>
                        <a:spcBef>
                          <a:spcPts val="600"/>
                        </a:spcBef>
                        <a:spcAft>
                          <a:spcPts val="600"/>
                        </a:spcAft>
                      </a:pPr>
                      <a:endParaRPr lang="es-MX" sz="1000">
                        <a:latin typeface="Arial"/>
                        <a:ea typeface="Times New Roman"/>
                        <a:cs typeface="Arial"/>
                      </a:endParaRPr>
                    </a:p>
                  </a:txBody>
                  <a:tcPr marL="68580" marR="68580" marT="0" marB="0"/>
                </a:tc>
                <a:tc>
                  <a:txBody>
                    <a:bodyPr/>
                    <a:lstStyle/>
                    <a:p>
                      <a:pPr indent="0" algn="l">
                        <a:lnSpc>
                          <a:spcPct val="100000"/>
                        </a:lnSpc>
                        <a:spcBef>
                          <a:spcPts val="600"/>
                        </a:spcBef>
                        <a:spcAft>
                          <a:spcPts val="600"/>
                        </a:spcAft>
                      </a:pPr>
                      <a:r>
                        <a:rPr lang="es-MX" sz="1000"/>
                        <a:t>Reglamentación del manejo del agua subterránea e incentivos a usuarios</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$1,320.00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$1,320.00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$1,360.00</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a:t>$4,000.00</a:t>
                      </a:r>
                      <a:endParaRPr lang="es-MX" sz="110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r h="409996">
                <a:tc>
                  <a:txBody>
                    <a:bodyPr/>
                    <a:lstStyle/>
                    <a:p>
                      <a:pPr indent="0" algn="r">
                        <a:lnSpc>
                          <a:spcPct val="100000"/>
                        </a:lnSpc>
                        <a:spcBef>
                          <a:spcPts val="600"/>
                        </a:spcBef>
                        <a:spcAft>
                          <a:spcPts val="600"/>
                        </a:spcAft>
                      </a:pPr>
                      <a:endParaRPr lang="es-MX" sz="1100">
                        <a:latin typeface="Arial"/>
                        <a:ea typeface="Batang"/>
                        <a:cs typeface="Tahoma"/>
                      </a:endParaRPr>
                    </a:p>
                  </a:txBody>
                  <a:tcPr marL="68580" marR="68580" marT="0" marB="0"/>
                </a:tc>
                <a:tc>
                  <a:txBody>
                    <a:bodyPr/>
                    <a:lstStyle/>
                    <a:p>
                      <a:pPr indent="0" algn="ctr">
                        <a:lnSpc>
                          <a:spcPct val="100000"/>
                        </a:lnSpc>
                        <a:spcBef>
                          <a:spcPts val="600"/>
                        </a:spcBef>
                        <a:spcAft>
                          <a:spcPts val="600"/>
                        </a:spcAft>
                      </a:pPr>
                      <a:r>
                        <a:rPr lang="es-MX" sz="1000"/>
                        <a:t>Total General</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$109,909.55</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$116,207.80</a:t>
                      </a:r>
                      <a:endParaRPr lang="es-MX" sz="1100">
                        <a:latin typeface="Arial"/>
                        <a:ea typeface="Batang"/>
                        <a:cs typeface="Tahoma"/>
                      </a:endParaRPr>
                    </a:p>
                  </a:txBody>
                  <a:tcPr marL="68580" marR="68580" marT="0" marB="0"/>
                </a:tc>
                <a:tc>
                  <a:txBody>
                    <a:bodyPr/>
                    <a:lstStyle/>
                    <a:p>
                      <a:pPr indent="0" algn="r">
                        <a:lnSpc>
                          <a:spcPct val="100000"/>
                        </a:lnSpc>
                        <a:spcBef>
                          <a:spcPts val="600"/>
                        </a:spcBef>
                        <a:spcAft>
                          <a:spcPts val="600"/>
                        </a:spcAft>
                      </a:pPr>
                      <a:r>
                        <a:rPr lang="es-MX" sz="1000"/>
                        <a:t>$94,748.76</a:t>
                      </a:r>
                      <a:endParaRPr lang="es-MX" sz="1100">
                        <a:latin typeface="Arial"/>
                        <a:ea typeface="Batang"/>
                        <a:cs typeface="Tahoma"/>
                      </a:endParaRPr>
                    </a:p>
                  </a:txBody>
                  <a:tcPr marL="68580" marR="68580" marT="0" marB="0"/>
                </a:tc>
                <a:tc gridSpan="3">
                  <a:txBody>
                    <a:bodyPr/>
                    <a:lstStyle/>
                    <a:p>
                      <a:pPr indent="0" algn="r">
                        <a:lnSpc>
                          <a:spcPct val="100000"/>
                        </a:lnSpc>
                        <a:spcBef>
                          <a:spcPts val="600"/>
                        </a:spcBef>
                        <a:spcAft>
                          <a:spcPts val="600"/>
                        </a:spcAft>
                      </a:pPr>
                      <a:r>
                        <a:rPr lang="es-MX" sz="1000" dirty="0"/>
                        <a:t>$320,866.11</a:t>
                      </a:r>
                      <a:endParaRPr lang="es-MX" sz="1100" dirty="0">
                        <a:latin typeface="Arial"/>
                        <a:ea typeface="Batang"/>
                        <a:cs typeface="Tahoma"/>
                      </a:endParaRPr>
                    </a:p>
                  </a:txBody>
                  <a:tcPr marL="68580" marR="68580" marT="0" marB="0"/>
                </a:tc>
                <a:tc hMerge="1">
                  <a:txBody>
                    <a:bodyPr/>
                    <a:lstStyle/>
                    <a:p>
                      <a:endParaRPr lang="es-MX"/>
                    </a:p>
                  </a:txBody>
                  <a:tcPr/>
                </a:tc>
                <a:tc hMerge="1">
                  <a:txBody>
                    <a:bodyPr/>
                    <a:lstStyle/>
                    <a:p>
                      <a:endParaRPr lang="es-MX"/>
                    </a:p>
                  </a:txBody>
                  <a:tcPr/>
                </a:tc>
              </a:tr>
            </a:tbl>
          </a:graphicData>
        </a:graphic>
      </p:graphicFrame>
    </p:spTree>
    <p:extLst>
      <p:ext uri="{BB962C8B-B14F-4D97-AF65-F5344CB8AC3E}">
        <p14:creationId xmlns:p14="http://schemas.microsoft.com/office/powerpoint/2010/main" xmlns="" val="960320475"/>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0" y="0"/>
            <a:ext cx="9144000" cy="1416050"/>
          </a:xfrm>
        </p:spPr>
        <p:txBody>
          <a:bodyPr>
            <a:normAutofit fontScale="90000"/>
          </a:bodyPr>
          <a:lstStyle/>
          <a:p>
            <a:pPr algn="ctr"/>
            <a:r>
              <a:rPr lang="es-MX" dirty="0" smtClean="0"/>
              <a:t>Volumen superficial concesionado por acuífero</a:t>
            </a:r>
            <a:endParaRPr lang="es-MX" sz="2700" dirty="0"/>
          </a:p>
        </p:txBody>
      </p:sp>
      <p:graphicFrame>
        <p:nvGraphicFramePr>
          <p:cNvPr id="6" name="5 Tabla"/>
          <p:cNvGraphicFramePr>
            <a:graphicFrameLocks noGrp="1"/>
          </p:cNvGraphicFramePr>
          <p:nvPr/>
        </p:nvGraphicFramePr>
        <p:xfrm>
          <a:off x="323528" y="1341128"/>
          <a:ext cx="8640000" cy="3240000"/>
        </p:xfrm>
        <a:graphic>
          <a:graphicData uri="http://schemas.openxmlformats.org/drawingml/2006/table">
            <a:tbl>
              <a:tblPr>
                <a:tableStyleId>{284E427A-3D55-4303-BF80-6455036E1DE7}</a:tableStyleId>
              </a:tblPr>
              <a:tblGrid>
                <a:gridCol w="1728000"/>
                <a:gridCol w="1728000"/>
                <a:gridCol w="1728000"/>
                <a:gridCol w="1728000"/>
                <a:gridCol w="1728000"/>
              </a:tblGrid>
              <a:tr h="324000">
                <a:tc>
                  <a:txBody>
                    <a:bodyPr/>
                    <a:lstStyle/>
                    <a:p>
                      <a:pPr marL="0" algn="ctr" rtl="0" eaLnBrk="1" fontAlgn="b" latinLnBrk="0" hangingPunct="1"/>
                      <a:r>
                        <a:rPr kumimoji="0" lang="es-MX" sz="1400" b="1" u="none" strike="noStrike" kern="1200" dirty="0"/>
                        <a:t>USO</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ctr" rtl="0" eaLnBrk="1" fontAlgn="b" latinLnBrk="0" hangingPunct="1"/>
                      <a:r>
                        <a:rPr kumimoji="0" lang="es-MX" sz="1400" b="1" u="none" strike="noStrike" kern="1200" dirty="0"/>
                        <a:t>HUAMANTLA</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ctr" rtl="0" eaLnBrk="1" fontAlgn="b" latinLnBrk="0" hangingPunct="1"/>
                      <a:r>
                        <a:rPr kumimoji="0" lang="es-MX" sz="1400" b="1" u="none" strike="noStrike" kern="1200" dirty="0"/>
                        <a:t>LIBRES - ORIENTAL</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ctr" rtl="0" eaLnBrk="1" fontAlgn="b" latinLnBrk="0" hangingPunct="1"/>
                      <a:r>
                        <a:rPr kumimoji="0" lang="es-MX" sz="1400" b="1" u="none" strike="noStrike" kern="1200" dirty="0"/>
                        <a:t>PEROTE</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ctr" rtl="0" eaLnBrk="1" fontAlgn="b" latinLnBrk="0" hangingPunct="1"/>
                      <a:r>
                        <a:rPr kumimoji="0" lang="es-MX" sz="1400" b="1" u="none" strike="noStrike" kern="1200" dirty="0"/>
                        <a:t>TOTAL</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ACUACULTURA</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AGRICOLA</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183,278.0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361,629.0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1,657,194.8</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2,202,101.8</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PUBLICO URBANO</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51,372.0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36,676,178.9</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7,019,315.5</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43,746,866.4</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INDUSTRIAL</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PECUARIO</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86,724.0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86,724.0</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SERVICIOS</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DOMESTICO</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47,304.0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630.7</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47,934.7</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MULTIPLE</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5,000.0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126,144.0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48,617.9</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179,761.9</a:t>
                      </a:r>
                      <a:endParaRPr kumimoji="0" lang="es-MX" sz="1400" b="1" u="none" strike="noStrike" kern="1200" dirty="0">
                        <a:solidFill>
                          <a:schemeClr val="tx1"/>
                        </a:solidFill>
                        <a:latin typeface="+mn-lt"/>
                        <a:ea typeface="+mn-ea"/>
                        <a:cs typeface="+mn-cs"/>
                      </a:endParaRPr>
                    </a:p>
                  </a:txBody>
                  <a:tcPr marL="0" marR="0" marT="0" marB="0" anchor="ctr"/>
                </a:tc>
              </a:tr>
              <a:tr h="324000">
                <a:tc>
                  <a:txBody>
                    <a:bodyPr/>
                    <a:lstStyle/>
                    <a:p>
                      <a:pPr marL="0" algn="l" rtl="0" eaLnBrk="1" fontAlgn="b" latinLnBrk="0" hangingPunct="1"/>
                      <a:r>
                        <a:rPr kumimoji="0" lang="es-MX" sz="1400" b="1" u="none" strike="noStrike" kern="1200" dirty="0"/>
                        <a:t>TOTAL</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239,650.0</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37,211,255.9</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8,812,482.9</a:t>
                      </a:r>
                      <a:endParaRPr kumimoji="0" lang="es-MX" sz="1400" b="1" u="none" strike="noStrike" kern="1200" dirty="0">
                        <a:solidFill>
                          <a:schemeClr val="tx1"/>
                        </a:solidFill>
                        <a:latin typeface="+mn-lt"/>
                        <a:ea typeface="+mn-ea"/>
                        <a:cs typeface="+mn-cs"/>
                      </a:endParaRPr>
                    </a:p>
                  </a:txBody>
                  <a:tcPr marL="0" marR="0" marT="0" marB="0" anchor="ctr"/>
                </a:tc>
                <a:tc>
                  <a:txBody>
                    <a:bodyPr/>
                    <a:lstStyle/>
                    <a:p>
                      <a:pPr marL="0" algn="r" rtl="0" eaLnBrk="1" fontAlgn="b" latinLnBrk="0" hangingPunct="1"/>
                      <a:r>
                        <a:rPr kumimoji="0" lang="es-MX" sz="1400" b="1" u="none" strike="noStrike" kern="1200" dirty="0"/>
                        <a:t>46,263,388.7</a:t>
                      </a:r>
                      <a:endParaRPr kumimoji="0" lang="es-MX" sz="1400" b="1" u="none" strike="noStrike" kern="1200" dirty="0">
                        <a:solidFill>
                          <a:schemeClr val="tx1"/>
                        </a:solidFill>
                        <a:latin typeface="+mn-lt"/>
                        <a:ea typeface="+mn-ea"/>
                        <a:cs typeface="+mn-cs"/>
                      </a:endParaRPr>
                    </a:p>
                  </a:txBody>
                  <a:tcPr marL="0" marR="0" marT="0" marB="0" anchor="ctr"/>
                </a:tc>
              </a:tr>
            </a:tbl>
          </a:graphicData>
        </a:graphic>
      </p:graphicFrame>
      <p:sp>
        <p:nvSpPr>
          <p:cNvPr id="10" name="5 Marcador de contenido"/>
          <p:cNvSpPr>
            <a:spLocks noGrp="1"/>
          </p:cNvSpPr>
          <p:nvPr>
            <p:ph sz="half" idx="2"/>
          </p:nvPr>
        </p:nvSpPr>
        <p:spPr>
          <a:xfrm>
            <a:off x="0" y="4697760"/>
            <a:ext cx="4572000" cy="2160240"/>
          </a:xfrm>
        </p:spPr>
        <p:txBody>
          <a:bodyPr>
            <a:normAutofit/>
          </a:bodyPr>
          <a:lstStyle/>
          <a:p>
            <a:pPr marL="0" indent="36513">
              <a:buNone/>
            </a:pPr>
            <a:r>
              <a:rPr lang="es-MX" dirty="0" smtClean="0"/>
              <a:t>El uso predominante del volumen superficial es el Público Urbano .</a:t>
            </a:r>
            <a:endParaRPr lang="es-MX" dirty="0"/>
          </a:p>
        </p:txBody>
      </p:sp>
      <p:graphicFrame>
        <p:nvGraphicFramePr>
          <p:cNvPr id="11" name="15 Gráfico"/>
          <p:cNvGraphicFramePr/>
          <p:nvPr/>
        </p:nvGraphicFramePr>
        <p:xfrm>
          <a:off x="4283968" y="4869160"/>
          <a:ext cx="4860032" cy="198884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fad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a:t>Objetivo 5.  Consolidar la participación de los usuarios y la sociedad organizada en el manejo del agua y promover la cultura del buen uso</a:t>
            </a:r>
            <a:endParaRPr lang="es-MX" sz="3200" dirty="0" smtClean="0"/>
          </a:p>
        </p:txBody>
      </p:sp>
      <p:graphicFrame>
        <p:nvGraphicFramePr>
          <p:cNvPr id="6" name="5 Marcador de contenido"/>
          <p:cNvGraphicFramePr>
            <a:graphicFrameLocks noGrp="1"/>
          </p:cNvGraphicFramePr>
          <p:nvPr>
            <p:ph idx="1"/>
          </p:nvPr>
        </p:nvGraphicFramePr>
        <p:xfrm>
          <a:off x="251520" y="1484788"/>
          <a:ext cx="8352929" cy="4824530"/>
        </p:xfrm>
        <a:graphic>
          <a:graphicData uri="http://schemas.openxmlformats.org/drawingml/2006/table">
            <a:tbl>
              <a:tblPr>
                <a:tableStyleId>{35758FB7-9AC5-4552-8A53-C91805E547FA}</a:tableStyleId>
              </a:tblPr>
              <a:tblGrid>
                <a:gridCol w="340868"/>
                <a:gridCol w="4503127"/>
                <a:gridCol w="827106"/>
                <a:gridCol w="827106"/>
                <a:gridCol w="940729"/>
                <a:gridCol w="913993"/>
              </a:tblGrid>
              <a:tr h="482453">
                <a:tc>
                  <a:txBody>
                    <a:bodyPr/>
                    <a:lstStyle/>
                    <a:p>
                      <a:pPr indent="0" algn="ctr">
                        <a:lnSpc>
                          <a:spcPct val="100000"/>
                        </a:lnSpc>
                        <a:spcBef>
                          <a:spcPts val="100"/>
                        </a:spcBef>
                        <a:spcAft>
                          <a:spcPts val="100"/>
                        </a:spcAft>
                      </a:pPr>
                      <a:r>
                        <a:rPr lang="es-MX" sz="1000"/>
                        <a:t>No.</a:t>
                      </a:r>
                      <a:endParaRPr lang="es-MX" sz="1100">
                        <a:latin typeface="Arial"/>
                        <a:ea typeface="Batang"/>
                        <a:cs typeface="Tahoma"/>
                      </a:endParaRPr>
                    </a:p>
                  </a:txBody>
                  <a:tcPr marL="68580" marR="68580" marT="0" marB="0"/>
                </a:tc>
                <a:tc>
                  <a:txBody>
                    <a:bodyPr/>
                    <a:lstStyle/>
                    <a:p>
                      <a:pPr indent="0" algn="ctr">
                        <a:lnSpc>
                          <a:spcPct val="100000"/>
                        </a:lnSpc>
                        <a:spcBef>
                          <a:spcPts val="100"/>
                        </a:spcBef>
                        <a:spcAft>
                          <a:spcPts val="100"/>
                        </a:spcAft>
                      </a:pPr>
                      <a:r>
                        <a:rPr lang="es-MX" sz="1000"/>
                        <a:t>Descripción</a:t>
                      </a:r>
                      <a:endParaRPr lang="es-MX" sz="1100">
                        <a:latin typeface="Arial"/>
                        <a:ea typeface="Batang"/>
                        <a:cs typeface="Tahoma"/>
                      </a:endParaRPr>
                    </a:p>
                  </a:txBody>
                  <a:tcPr marL="68580" marR="68580" marT="0" marB="0"/>
                </a:tc>
                <a:tc>
                  <a:txBody>
                    <a:bodyPr/>
                    <a:lstStyle/>
                    <a:p>
                      <a:pPr indent="0" algn="ctr">
                        <a:lnSpc>
                          <a:spcPct val="100000"/>
                        </a:lnSpc>
                        <a:spcBef>
                          <a:spcPts val="100"/>
                        </a:spcBef>
                        <a:spcAft>
                          <a:spcPts val="100"/>
                        </a:spcAft>
                      </a:pPr>
                      <a:r>
                        <a:rPr lang="es-MX" sz="1000"/>
                        <a:t>2011-2012</a:t>
                      </a:r>
                      <a:endParaRPr lang="es-MX" sz="1100">
                        <a:latin typeface="Arial"/>
                        <a:ea typeface="Batang"/>
                        <a:cs typeface="Tahoma"/>
                      </a:endParaRPr>
                    </a:p>
                  </a:txBody>
                  <a:tcPr marL="68580" marR="68580" marT="0" marB="0"/>
                </a:tc>
                <a:tc>
                  <a:txBody>
                    <a:bodyPr/>
                    <a:lstStyle/>
                    <a:p>
                      <a:pPr indent="0" algn="ctr">
                        <a:lnSpc>
                          <a:spcPct val="100000"/>
                        </a:lnSpc>
                        <a:spcBef>
                          <a:spcPts val="100"/>
                        </a:spcBef>
                        <a:spcAft>
                          <a:spcPts val="100"/>
                        </a:spcAft>
                      </a:pPr>
                      <a:r>
                        <a:rPr lang="es-MX" sz="1000"/>
                        <a:t>2013-2018</a:t>
                      </a:r>
                      <a:endParaRPr lang="es-MX" sz="1100">
                        <a:latin typeface="Arial"/>
                        <a:ea typeface="Batang"/>
                        <a:cs typeface="Tahoma"/>
                      </a:endParaRPr>
                    </a:p>
                  </a:txBody>
                  <a:tcPr marL="68580" marR="68580" marT="0" marB="0"/>
                </a:tc>
                <a:tc>
                  <a:txBody>
                    <a:bodyPr/>
                    <a:lstStyle/>
                    <a:p>
                      <a:pPr indent="0" algn="ctr">
                        <a:lnSpc>
                          <a:spcPct val="100000"/>
                        </a:lnSpc>
                        <a:spcBef>
                          <a:spcPts val="100"/>
                        </a:spcBef>
                        <a:spcAft>
                          <a:spcPts val="100"/>
                        </a:spcAft>
                      </a:pPr>
                      <a:r>
                        <a:rPr lang="es-MX" sz="1000"/>
                        <a:t>2019-2040</a:t>
                      </a:r>
                      <a:endParaRPr lang="es-MX" sz="1100">
                        <a:latin typeface="Arial"/>
                        <a:ea typeface="Batang"/>
                        <a:cs typeface="Tahoma"/>
                      </a:endParaRPr>
                    </a:p>
                  </a:txBody>
                  <a:tcPr marL="68580" marR="68580" marT="0" marB="0"/>
                </a:tc>
                <a:tc>
                  <a:txBody>
                    <a:bodyPr/>
                    <a:lstStyle/>
                    <a:p>
                      <a:pPr indent="0" algn="ctr">
                        <a:lnSpc>
                          <a:spcPct val="100000"/>
                        </a:lnSpc>
                        <a:spcBef>
                          <a:spcPts val="100"/>
                        </a:spcBef>
                        <a:spcAft>
                          <a:spcPts val="100"/>
                        </a:spcAft>
                      </a:pPr>
                      <a:r>
                        <a:rPr lang="es-MX" sz="1000"/>
                        <a:t>Total</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r>
                        <a:rPr lang="es-MX" sz="1000"/>
                        <a:t>1</a:t>
                      </a:r>
                      <a:endParaRPr lang="es-MX" sz="1100">
                        <a:latin typeface="Arial"/>
                        <a:ea typeface="Batang"/>
                        <a:cs typeface="Tahoma"/>
                      </a:endParaRPr>
                    </a:p>
                  </a:txBody>
                  <a:tcPr marL="68580" marR="68580" marT="0" marB="0"/>
                </a:tc>
                <a:tc>
                  <a:txBody>
                    <a:bodyPr/>
                    <a:lstStyle/>
                    <a:p>
                      <a:pPr indent="0" algn="l">
                        <a:lnSpc>
                          <a:spcPct val="100000"/>
                        </a:lnSpc>
                        <a:spcBef>
                          <a:spcPts val="100"/>
                        </a:spcBef>
                        <a:spcAft>
                          <a:spcPts val="100"/>
                        </a:spcAft>
                      </a:pPr>
                      <a:r>
                        <a:rPr lang="es-MX" sz="1000" dirty="0"/>
                        <a:t>Comunicación y difusión</a:t>
                      </a:r>
                      <a:endParaRPr lang="es-MX" sz="1100" dirty="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14664.41</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$43,993.22</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$161,308.48</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$219,966.11</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8580" marR="68580" marT="0" marB="0"/>
                </a:tc>
                <a:tc>
                  <a:txBody>
                    <a:bodyPr/>
                    <a:lstStyle/>
                    <a:p>
                      <a:pPr indent="0" algn="l">
                        <a:lnSpc>
                          <a:spcPct val="100000"/>
                        </a:lnSpc>
                        <a:spcBef>
                          <a:spcPts val="100"/>
                        </a:spcBef>
                        <a:spcAft>
                          <a:spcPts val="100"/>
                        </a:spcAft>
                      </a:pPr>
                      <a:r>
                        <a:rPr lang="es-MX" sz="1000"/>
                        <a:t>Creación del programa de ahorro y cultura del agua </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13664.41</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$40,993.22</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$150,308.48</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$204,966.11</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8580" marR="68580" marT="0" marB="0"/>
                </a:tc>
                <a:tc>
                  <a:txBody>
                    <a:bodyPr/>
                    <a:lstStyle/>
                    <a:p>
                      <a:pPr indent="0" algn="l">
                        <a:lnSpc>
                          <a:spcPct val="100000"/>
                        </a:lnSpc>
                        <a:spcBef>
                          <a:spcPts val="100"/>
                        </a:spcBef>
                        <a:spcAft>
                          <a:spcPts val="100"/>
                        </a:spcAft>
                      </a:pPr>
                      <a:r>
                        <a:rPr lang="es-MX" sz="1000"/>
                        <a:t>Eficiencia en el consumo</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1000.00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$3,000.00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$11,000.00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$15,000.00</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r>
                        <a:rPr lang="es-MX" sz="1000"/>
                        <a:t>2</a:t>
                      </a:r>
                      <a:endParaRPr lang="es-MX" sz="1100">
                        <a:latin typeface="Arial"/>
                        <a:ea typeface="Batang"/>
                        <a:cs typeface="Tahoma"/>
                      </a:endParaRPr>
                    </a:p>
                  </a:txBody>
                  <a:tcPr marL="68580" marR="68580" marT="0" marB="0"/>
                </a:tc>
                <a:tc>
                  <a:txBody>
                    <a:bodyPr/>
                    <a:lstStyle/>
                    <a:p>
                      <a:pPr indent="0" algn="l">
                        <a:lnSpc>
                          <a:spcPct val="100000"/>
                        </a:lnSpc>
                        <a:spcBef>
                          <a:spcPts val="100"/>
                        </a:spcBef>
                        <a:spcAft>
                          <a:spcPts val="100"/>
                        </a:spcAft>
                      </a:pPr>
                      <a:r>
                        <a:rPr lang="es-MX" sz="1000"/>
                        <a:t>Consolidación técnica y financiera del COTAS HLOP</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6460.00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$19,380.00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$71,060.00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$96,900.00</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8580" marR="68580" marT="0" marB="0"/>
                </a:tc>
                <a:tc>
                  <a:txBody>
                    <a:bodyPr/>
                    <a:lstStyle/>
                    <a:p>
                      <a:pPr indent="0" algn="l">
                        <a:lnSpc>
                          <a:spcPct val="100000"/>
                        </a:lnSpc>
                        <a:spcBef>
                          <a:spcPts val="100"/>
                        </a:spcBef>
                        <a:spcAft>
                          <a:spcPts val="100"/>
                        </a:spcAft>
                      </a:pPr>
                      <a:r>
                        <a:rPr lang="es-MX" sz="1000"/>
                        <a:t>Colaboración con centros de investigación, instituciones educativas y otros </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6060.00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$18,180.00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$66,660.00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$90,900.00</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8580" marR="68580" marT="0" marB="0"/>
                </a:tc>
                <a:tc>
                  <a:txBody>
                    <a:bodyPr/>
                    <a:lstStyle/>
                    <a:p>
                      <a:pPr indent="0" algn="l">
                        <a:lnSpc>
                          <a:spcPct val="100000"/>
                        </a:lnSpc>
                        <a:spcBef>
                          <a:spcPts val="100"/>
                        </a:spcBef>
                        <a:spcAft>
                          <a:spcPts val="100"/>
                        </a:spcAft>
                      </a:pPr>
                      <a:r>
                        <a:rPr lang="es-MX" sz="1000"/>
                        <a:t>Consolidación administrativa del COTAS</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400.00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$1,200.00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$4,400.00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$6,000.00</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r>
                        <a:rPr lang="es-MX" sz="1000"/>
                        <a:t>3</a:t>
                      </a:r>
                      <a:endParaRPr lang="es-MX" sz="1100">
                        <a:latin typeface="Arial"/>
                        <a:ea typeface="Batang"/>
                        <a:cs typeface="Tahoma"/>
                      </a:endParaRPr>
                    </a:p>
                  </a:txBody>
                  <a:tcPr marL="68580" marR="68580" marT="0" marB="0"/>
                </a:tc>
                <a:tc>
                  <a:txBody>
                    <a:bodyPr/>
                    <a:lstStyle/>
                    <a:p>
                      <a:pPr indent="0" algn="l">
                        <a:lnSpc>
                          <a:spcPct val="100000"/>
                        </a:lnSpc>
                        <a:spcBef>
                          <a:spcPts val="100"/>
                        </a:spcBef>
                        <a:spcAft>
                          <a:spcPts val="100"/>
                        </a:spcAft>
                      </a:pPr>
                      <a:r>
                        <a:rPr lang="es-MX" sz="1000"/>
                        <a:t>Reglamentación del manejo del agua subterránea</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266.67</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$2,000.00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$1,733.33</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$4,000.00</a:t>
                      </a:r>
                      <a:endParaRPr lang="es-MX" sz="1100">
                        <a:latin typeface="Arial"/>
                        <a:ea typeface="Batang"/>
                        <a:cs typeface="Tahoma"/>
                      </a:endParaRPr>
                    </a:p>
                  </a:txBody>
                  <a:tcPr marL="68580" marR="68580" marT="0" marB="0"/>
                </a:tc>
              </a:tr>
              <a:tr h="482453">
                <a:tc>
                  <a:txBody>
                    <a:bodyPr/>
                    <a:lstStyle/>
                    <a:p>
                      <a:pPr indent="0" algn="l">
                        <a:lnSpc>
                          <a:spcPct val="100000"/>
                        </a:lnSpc>
                        <a:spcBef>
                          <a:spcPts val="100"/>
                        </a:spcBef>
                        <a:spcAft>
                          <a:spcPts val="100"/>
                        </a:spcAft>
                      </a:pPr>
                      <a:endParaRPr lang="es-MX" sz="1000">
                        <a:latin typeface="Arial"/>
                        <a:ea typeface="Times New Roman"/>
                        <a:cs typeface="Arial"/>
                      </a:endParaRPr>
                    </a:p>
                  </a:txBody>
                  <a:tcPr marL="68580" marR="68580" marT="0" marB="0"/>
                </a:tc>
                <a:tc>
                  <a:txBody>
                    <a:bodyPr/>
                    <a:lstStyle/>
                    <a:p>
                      <a:pPr indent="0" algn="l">
                        <a:lnSpc>
                          <a:spcPct val="100000"/>
                        </a:lnSpc>
                        <a:spcBef>
                          <a:spcPts val="100"/>
                        </a:spcBef>
                        <a:spcAft>
                          <a:spcPts val="100"/>
                        </a:spcAft>
                      </a:pPr>
                      <a:r>
                        <a:rPr lang="es-MX" sz="1000"/>
                        <a:t>Reglamentación del manejo del agua subterránea e incentivos a usuarios</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266.67</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$2,000.00</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$1,733.33</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$4,000.00</a:t>
                      </a:r>
                      <a:endParaRPr lang="es-MX" sz="1100">
                        <a:latin typeface="Arial"/>
                        <a:ea typeface="Batang"/>
                        <a:cs typeface="Tahoma"/>
                      </a:endParaRPr>
                    </a:p>
                  </a:txBody>
                  <a:tcPr marL="68580" marR="68580" marT="0" marB="0"/>
                </a:tc>
              </a:tr>
              <a:tr h="482453">
                <a:tc>
                  <a:txBody>
                    <a:bodyPr/>
                    <a:lstStyle/>
                    <a:p>
                      <a:pPr indent="0" algn="ctr">
                        <a:lnSpc>
                          <a:spcPct val="100000"/>
                        </a:lnSpc>
                        <a:spcBef>
                          <a:spcPts val="100"/>
                        </a:spcBef>
                        <a:spcAft>
                          <a:spcPts val="100"/>
                        </a:spcAft>
                      </a:pPr>
                      <a:endParaRPr lang="es-MX" sz="1100">
                        <a:latin typeface="Arial"/>
                        <a:ea typeface="Batang"/>
                        <a:cs typeface="Tahoma"/>
                      </a:endParaRPr>
                    </a:p>
                  </a:txBody>
                  <a:tcPr marL="68580" marR="68580" marT="0" marB="0"/>
                </a:tc>
                <a:tc>
                  <a:txBody>
                    <a:bodyPr/>
                    <a:lstStyle/>
                    <a:p>
                      <a:pPr indent="0" algn="ctr">
                        <a:lnSpc>
                          <a:spcPct val="100000"/>
                        </a:lnSpc>
                        <a:spcBef>
                          <a:spcPts val="100"/>
                        </a:spcBef>
                        <a:spcAft>
                          <a:spcPts val="100"/>
                        </a:spcAft>
                      </a:pPr>
                      <a:r>
                        <a:rPr lang="es-MX" sz="1000"/>
                        <a:t>Total General</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$2,1391.07</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$65,373.22</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a:t>$234,101.81</a:t>
                      </a:r>
                      <a:endParaRPr lang="es-MX" sz="1100">
                        <a:latin typeface="Arial"/>
                        <a:ea typeface="Batang"/>
                        <a:cs typeface="Tahoma"/>
                      </a:endParaRPr>
                    </a:p>
                  </a:txBody>
                  <a:tcPr marL="68580" marR="68580" marT="0" marB="0"/>
                </a:tc>
                <a:tc>
                  <a:txBody>
                    <a:bodyPr/>
                    <a:lstStyle/>
                    <a:p>
                      <a:pPr indent="0" algn="r">
                        <a:lnSpc>
                          <a:spcPct val="100000"/>
                        </a:lnSpc>
                        <a:spcBef>
                          <a:spcPts val="100"/>
                        </a:spcBef>
                        <a:spcAft>
                          <a:spcPts val="100"/>
                        </a:spcAft>
                      </a:pPr>
                      <a:r>
                        <a:rPr lang="es-MX" sz="1000" dirty="0"/>
                        <a:t>$320,866.11</a:t>
                      </a:r>
                      <a:endParaRPr lang="es-MX" sz="1100" dirty="0">
                        <a:latin typeface="Arial"/>
                        <a:ea typeface="Batang"/>
                        <a:cs typeface="Tahoma"/>
                      </a:endParaRPr>
                    </a:p>
                  </a:txBody>
                  <a:tcPr marL="68580" marR="68580" marT="0" marB="0"/>
                </a:tc>
              </a:tr>
            </a:tbl>
          </a:graphicData>
        </a:graphic>
      </p:graphicFrame>
    </p:spTree>
    <p:extLst>
      <p:ext uri="{BB962C8B-B14F-4D97-AF65-F5344CB8AC3E}">
        <p14:creationId xmlns:p14="http://schemas.microsoft.com/office/powerpoint/2010/main" xmlns="" val="747356570"/>
      </p:ext>
    </p:extLst>
  </p:cSld>
  <p:clrMapOvr>
    <a:masterClrMapping/>
  </p:clrMapOvr>
  <p:transition spd="med">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0"/>
            <a:ext cx="9144000" cy="1143000"/>
          </a:xfrm>
        </p:spPr>
        <p:txBody>
          <a:bodyPr>
            <a:noAutofit/>
          </a:bodyPr>
          <a:lstStyle/>
          <a:p>
            <a:pPr algn="ctr"/>
            <a:r>
              <a:rPr lang="es-MX" sz="2400" dirty="0"/>
              <a:t>Objetivo 6. Prevenir los riesgos derivados de los fenómenos meteorológicos e hidrometeorológicos y atender sus efectos</a:t>
            </a:r>
            <a:endParaRPr lang="es-MX" sz="2400" dirty="0" smtClean="0"/>
          </a:p>
        </p:txBody>
      </p:sp>
      <p:sp>
        <p:nvSpPr>
          <p:cNvPr id="5" name="4 Marcador de contenido"/>
          <p:cNvSpPr>
            <a:spLocks noGrp="1"/>
          </p:cNvSpPr>
          <p:nvPr>
            <p:ph idx="1"/>
          </p:nvPr>
        </p:nvSpPr>
        <p:spPr>
          <a:xfrm>
            <a:off x="5643570" y="1214422"/>
            <a:ext cx="3500430" cy="5643578"/>
          </a:xfrm>
        </p:spPr>
        <p:txBody>
          <a:bodyPr>
            <a:normAutofit/>
          </a:bodyPr>
          <a:lstStyle/>
          <a:p>
            <a:pPr>
              <a:spcAft>
                <a:spcPts val="1200"/>
              </a:spcAft>
            </a:pPr>
            <a:r>
              <a:rPr lang="es-MX" dirty="0"/>
              <a:t>Investigación y tecnología de adaptación y mitigación a sequías</a:t>
            </a:r>
          </a:p>
          <a:p>
            <a:pPr>
              <a:spcAft>
                <a:spcPts val="1200"/>
              </a:spcAft>
            </a:pPr>
            <a:r>
              <a:rPr lang="es-MX" dirty="0" smtClean="0"/>
              <a:t>Protección ambiental y civil</a:t>
            </a:r>
          </a:p>
          <a:p>
            <a:pPr>
              <a:spcAft>
                <a:spcPts val="1200"/>
              </a:spcAft>
            </a:pPr>
            <a:r>
              <a:rPr lang="es-MX" dirty="0" smtClean="0"/>
              <a:t>Organización de usuarios en torno a la sequía</a:t>
            </a:r>
          </a:p>
        </p:txBody>
      </p:sp>
      <p:pic>
        <p:nvPicPr>
          <p:cNvPr id="18434" name="Imagen 26"/>
          <p:cNvPicPr>
            <a:picLocks noChangeAspect="1" noChangeArrowheads="1"/>
          </p:cNvPicPr>
          <p:nvPr/>
        </p:nvPicPr>
        <p:blipFill>
          <a:blip r:embed="rId2" cstate="print">
            <a:extLst>
              <a:ext uri="{28A0092B-C50C-407E-A947-70E740481C1C}">
                <a14:useLocalDpi xmlns:a14="http://schemas.microsoft.com/office/drawing/2010/main" xmlns="" val="0"/>
              </a:ext>
            </a:extLst>
          </a:blip>
          <a:srcRect r="10791"/>
          <a:stretch>
            <a:fillRect/>
          </a:stretch>
        </p:blipFill>
        <p:spPr bwMode="auto">
          <a:xfrm>
            <a:off x="-24950" y="1296218"/>
            <a:ext cx="5724525" cy="2636838"/>
          </a:xfrm>
          <a:prstGeom prst="rect">
            <a:avLst/>
          </a:prstGeom>
          <a:solidFill>
            <a:schemeClr val="tx1"/>
          </a:solidFill>
          <a:ln>
            <a:noFill/>
          </a:ln>
        </p:spPr>
      </p:pic>
      <p:sp>
        <p:nvSpPr>
          <p:cNvPr id="6" name="4 Marcador de contenido"/>
          <p:cNvSpPr txBox="1">
            <a:spLocks/>
          </p:cNvSpPr>
          <p:nvPr/>
        </p:nvSpPr>
        <p:spPr>
          <a:xfrm>
            <a:off x="107504" y="5697083"/>
            <a:ext cx="5616624" cy="1052736"/>
          </a:xfrm>
          <a:prstGeom prst="rect">
            <a:avLst/>
          </a:prstGeom>
          <a:solidFill>
            <a:srgbClr val="0070C0"/>
          </a:solidFill>
          <a:ln>
            <a:solidFill>
              <a:srgbClr val="FFFF00"/>
            </a:solidFill>
          </a:ln>
        </p:spPr>
        <p:txBody>
          <a:bodyPr vert="horz" anchor="ct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spcAft>
                <a:spcPts val="1200"/>
              </a:spcAft>
              <a:buNone/>
            </a:pPr>
            <a:r>
              <a:rPr lang="es-MX" dirty="0" smtClean="0">
                <a:solidFill>
                  <a:srgbClr val="FFFF00"/>
                </a:solidFill>
                <a:effectLst>
                  <a:outerShdw blurRad="38100" dist="38100" dir="2700000" algn="tl">
                    <a:srgbClr val="000000">
                      <a:alpha val="43137"/>
                    </a:srgbClr>
                  </a:outerShdw>
                </a:effectLst>
              </a:rPr>
              <a:t>22 MDP</a:t>
            </a:r>
          </a:p>
        </p:txBody>
      </p:sp>
    </p:spTree>
  </p:cSld>
  <p:clrMapOvr>
    <a:masterClrMapping/>
  </p:clrMapOvr>
  <p:transition spd="med">
    <p:fad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1357290" y="142852"/>
            <a:ext cx="6429420" cy="646331"/>
          </a:xfrm>
          <a:prstGeom prst="rect">
            <a:avLst/>
          </a:prstGeom>
          <a:noFill/>
        </p:spPr>
        <p:txBody>
          <a:bodyPr wrap="square" rtlCol="0">
            <a:spAutoFit/>
          </a:bodyPr>
          <a:lstStyle/>
          <a:p>
            <a:pPr algn="ctr"/>
            <a:r>
              <a:rPr lang="es-MX" sz="3600" dirty="0" smtClean="0"/>
              <a:t>SEQUIAS</a:t>
            </a:r>
          </a:p>
        </p:txBody>
      </p:sp>
      <p:sp>
        <p:nvSpPr>
          <p:cNvPr id="9" name="8 CuadroTexto"/>
          <p:cNvSpPr txBox="1"/>
          <p:nvPr/>
        </p:nvSpPr>
        <p:spPr>
          <a:xfrm>
            <a:off x="251520" y="4581128"/>
            <a:ext cx="4176464" cy="1200329"/>
          </a:xfrm>
          <a:prstGeom prst="rect">
            <a:avLst/>
          </a:prstGeom>
          <a:noFill/>
        </p:spPr>
        <p:txBody>
          <a:bodyPr wrap="square" rtlCol="0">
            <a:spAutoFit/>
          </a:bodyPr>
          <a:lstStyle/>
          <a:p>
            <a:r>
              <a:rPr lang="es-MX" dirty="0" smtClean="0"/>
              <a:t>Según el CENAPRED, de 2000-2009 se han presentado </a:t>
            </a:r>
            <a:r>
              <a:rPr lang="es-MX" b="1" dirty="0" smtClean="0">
                <a:solidFill>
                  <a:srgbClr val="FFFF00"/>
                </a:solidFill>
              </a:rPr>
              <a:t>39 Declaratorias de Contingencia Climatológica </a:t>
            </a:r>
            <a:r>
              <a:rPr lang="es-MX" dirty="0" smtClean="0"/>
              <a:t>publicadas en el DOF (*) </a:t>
            </a:r>
            <a:endParaRPr lang="es-MX" dirty="0"/>
          </a:p>
        </p:txBody>
      </p:sp>
      <p:pic>
        <p:nvPicPr>
          <p:cNvPr id="8" name="Imagen 26"/>
          <p:cNvPicPr>
            <a:picLocks noChangeAspect="1" noChangeArrowheads="1"/>
          </p:cNvPicPr>
          <p:nvPr/>
        </p:nvPicPr>
        <p:blipFill>
          <a:blip r:embed="rId2" cstate="print"/>
          <a:srcRect r="10791"/>
          <a:stretch>
            <a:fillRect/>
          </a:stretch>
        </p:blipFill>
        <p:spPr bwMode="auto">
          <a:xfrm>
            <a:off x="1511660" y="1196752"/>
            <a:ext cx="6120680" cy="28210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11 CuadroTexto"/>
          <p:cNvSpPr txBox="1"/>
          <p:nvPr/>
        </p:nvSpPr>
        <p:spPr>
          <a:xfrm>
            <a:off x="4932040" y="4581128"/>
            <a:ext cx="4139952" cy="1200329"/>
          </a:xfrm>
          <a:prstGeom prst="rect">
            <a:avLst/>
          </a:prstGeom>
          <a:noFill/>
        </p:spPr>
        <p:txBody>
          <a:bodyPr wrap="square" rtlCol="0">
            <a:spAutoFit/>
          </a:bodyPr>
          <a:lstStyle/>
          <a:p>
            <a:r>
              <a:rPr lang="es-MX" dirty="0" smtClean="0"/>
              <a:t>Los municipios mas afectados son: </a:t>
            </a:r>
            <a:r>
              <a:rPr lang="es-MX" b="1" dirty="0" err="1" smtClean="0">
                <a:solidFill>
                  <a:srgbClr val="FFFF00"/>
                </a:solidFill>
              </a:rPr>
              <a:t>Acajete</a:t>
            </a:r>
            <a:r>
              <a:rPr lang="es-MX" b="1" dirty="0" smtClean="0">
                <a:solidFill>
                  <a:srgbClr val="FFFF00"/>
                </a:solidFill>
              </a:rPr>
              <a:t>, </a:t>
            </a:r>
            <a:r>
              <a:rPr lang="es-MX" b="1" dirty="0" err="1" smtClean="0">
                <a:solidFill>
                  <a:srgbClr val="FFFF00"/>
                </a:solidFill>
              </a:rPr>
              <a:t>Lafragua</a:t>
            </a:r>
            <a:r>
              <a:rPr lang="es-MX" b="1" dirty="0" smtClean="0">
                <a:solidFill>
                  <a:srgbClr val="FFFF00"/>
                </a:solidFill>
              </a:rPr>
              <a:t>, </a:t>
            </a:r>
            <a:r>
              <a:rPr lang="es-MX" b="1" dirty="0" err="1" smtClean="0">
                <a:solidFill>
                  <a:srgbClr val="FFFF00"/>
                </a:solidFill>
              </a:rPr>
              <a:t>Nopaltepec</a:t>
            </a:r>
            <a:r>
              <a:rPr lang="es-MX" b="1" dirty="0" smtClean="0">
                <a:solidFill>
                  <a:srgbClr val="FFFF00"/>
                </a:solidFill>
              </a:rPr>
              <a:t>, Rafael Lara Grajales y San José </a:t>
            </a:r>
            <a:r>
              <a:rPr lang="es-MX" b="1" dirty="0" err="1" smtClean="0">
                <a:solidFill>
                  <a:srgbClr val="FFFF00"/>
                </a:solidFill>
              </a:rPr>
              <a:t>Chiapa</a:t>
            </a:r>
            <a:endParaRPr lang="es-MX" b="1" dirty="0">
              <a:solidFill>
                <a:srgbClr val="FFFF00"/>
              </a:solidFill>
            </a:endParaRPr>
          </a:p>
        </p:txBody>
      </p:sp>
      <p:sp>
        <p:nvSpPr>
          <p:cNvPr id="13" name="12 CuadroTexto"/>
          <p:cNvSpPr txBox="1"/>
          <p:nvPr/>
        </p:nvSpPr>
        <p:spPr>
          <a:xfrm>
            <a:off x="251520" y="6381328"/>
            <a:ext cx="4176464" cy="276999"/>
          </a:xfrm>
          <a:prstGeom prst="rect">
            <a:avLst/>
          </a:prstGeom>
          <a:noFill/>
        </p:spPr>
        <p:txBody>
          <a:bodyPr wrap="square" rtlCol="0">
            <a:spAutoFit/>
          </a:bodyPr>
          <a:lstStyle/>
          <a:p>
            <a:r>
              <a:rPr lang="es-MX" sz="1200" dirty="0" smtClean="0"/>
              <a:t>* Solo municipios involucrados en la región de estudio</a:t>
            </a:r>
            <a:endParaRPr lang="es-MX" sz="1200" dirty="0"/>
          </a:p>
        </p:txBody>
      </p:sp>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a:t>Objetivo 6. Prevenir los riesgos derivados de los fenómenos meteorológicos e hidrometeorológicos y atender sus efectos</a:t>
            </a:r>
            <a:endParaRPr lang="es-MX" sz="3200" dirty="0" smtClean="0"/>
          </a:p>
        </p:txBody>
      </p:sp>
      <p:graphicFrame>
        <p:nvGraphicFramePr>
          <p:cNvPr id="3" name="2 Marcador de contenido"/>
          <p:cNvGraphicFramePr>
            <a:graphicFrameLocks noGrp="1"/>
          </p:cNvGraphicFramePr>
          <p:nvPr>
            <p:ph idx="1"/>
            <p:extLst>
              <p:ext uri="{D42A27DB-BD31-4B8C-83A1-F6EECF244321}">
                <p14:modId xmlns:p14="http://schemas.microsoft.com/office/powerpoint/2010/main" xmlns="" val="3723461151"/>
              </p:ext>
            </p:extLst>
          </p:nvPr>
        </p:nvGraphicFramePr>
        <p:xfrm>
          <a:off x="457200" y="1412776"/>
          <a:ext cx="8075240" cy="5040560"/>
        </p:xfrm>
        <a:graphic>
          <a:graphicData uri="http://schemas.openxmlformats.org/drawingml/2006/table">
            <a:tbl>
              <a:tblPr/>
              <a:tblGrid>
                <a:gridCol w="6679773"/>
                <a:gridCol w="1395467"/>
              </a:tblGrid>
              <a:tr h="504056">
                <a:tc>
                  <a:txBody>
                    <a:bodyPr/>
                    <a:lstStyle/>
                    <a:p>
                      <a:pPr algn="l" fontAlgn="b"/>
                      <a:endParaRPr lang="es-MX" sz="105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050" b="1" i="0" u="none" strike="noStrike" dirty="0" smtClean="0">
                          <a:solidFill>
                            <a:srgbClr val="000000"/>
                          </a:solidFill>
                          <a:effectLst/>
                          <a:latin typeface="Arial"/>
                        </a:rPr>
                        <a:t>IMPORTE </a:t>
                      </a:r>
                      <a:r>
                        <a:rPr lang="es-MX" sz="1050" b="1" i="0" u="none" strike="noStrike" dirty="0">
                          <a:solidFill>
                            <a:srgbClr val="000000"/>
                          </a:solidFill>
                          <a:effectLst/>
                          <a:latin typeface="Arial"/>
                        </a:rPr>
                        <a:t>(MILES)</a:t>
                      </a: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504056">
                <a:tc>
                  <a:txBody>
                    <a:bodyPr/>
                    <a:lstStyle/>
                    <a:p>
                      <a:pPr algn="l" fontAlgn="b"/>
                      <a:r>
                        <a:rPr lang="es-MX" sz="1050" b="1" i="0" u="none" strike="noStrike" dirty="0">
                          <a:solidFill>
                            <a:schemeClr val="tx1"/>
                          </a:solidFill>
                          <a:effectLst/>
                          <a:latin typeface="Arial"/>
                        </a:rPr>
                        <a:t>Prevenir los riesgos derivados de los </a:t>
                      </a:r>
                      <a:r>
                        <a:rPr lang="es-MX" sz="1050" b="1" i="0" u="none" strike="noStrike" dirty="0" smtClean="0">
                          <a:solidFill>
                            <a:schemeClr val="tx1"/>
                          </a:solidFill>
                          <a:effectLst/>
                          <a:latin typeface="Arial"/>
                        </a:rPr>
                        <a:t>fenómenos meteorológicos </a:t>
                      </a:r>
                      <a:r>
                        <a:rPr lang="es-MX" sz="1050" b="1" i="0" u="none" strike="noStrike" dirty="0">
                          <a:solidFill>
                            <a:schemeClr val="tx1"/>
                          </a:solidFill>
                          <a:effectLst/>
                          <a:latin typeface="Arial"/>
                        </a:rPr>
                        <a:t>e </a:t>
                      </a:r>
                      <a:r>
                        <a:rPr lang="es-MX" sz="1050" b="1" i="0" u="none" strike="noStrike" dirty="0" smtClean="0">
                          <a:solidFill>
                            <a:schemeClr val="tx1"/>
                          </a:solidFill>
                          <a:effectLst/>
                          <a:latin typeface="Arial"/>
                        </a:rPr>
                        <a:t>hidrometeorológicos </a:t>
                      </a:r>
                      <a:r>
                        <a:rPr lang="es-MX" sz="1050" b="1" i="0" u="none" strike="noStrike" dirty="0">
                          <a:solidFill>
                            <a:schemeClr val="tx1"/>
                          </a:solidFill>
                          <a:effectLst/>
                          <a:latin typeface="Arial"/>
                        </a:rPr>
                        <a:t>y atender sus efectos</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c>
                  <a:txBody>
                    <a:bodyPr/>
                    <a:lstStyle/>
                    <a:p>
                      <a:pPr algn="ctr" fontAlgn="b"/>
                      <a:r>
                        <a:rPr lang="es-MX" sz="1050" b="1" i="0" u="none" strike="noStrike" dirty="0" smtClean="0">
                          <a:solidFill>
                            <a:schemeClr val="tx1"/>
                          </a:solidFill>
                          <a:effectLst/>
                          <a:latin typeface="Arial"/>
                        </a:rPr>
                        <a:t>22,000.00 </a:t>
                      </a:r>
                      <a:endParaRPr lang="es-MX" sz="105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r>
              <a:tr h="504056">
                <a:tc>
                  <a:txBody>
                    <a:bodyPr/>
                    <a:lstStyle/>
                    <a:p>
                      <a:pPr algn="l" fontAlgn="b"/>
                      <a:r>
                        <a:rPr lang="es-MX" sz="1050" b="1" i="0" u="none" strike="noStrike" dirty="0">
                          <a:solidFill>
                            <a:srgbClr val="000000"/>
                          </a:solidFill>
                          <a:effectLst/>
                          <a:latin typeface="Arial"/>
                        </a:rPr>
                        <a:t>Investigación y tecnología de adaptación y mitigación a sequías</a:t>
                      </a:r>
                    </a:p>
                  </a:txBody>
                  <a:tcPr marL="85398"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65000"/>
                      </a:schemeClr>
                    </a:solidFill>
                  </a:tcPr>
                </a:tc>
                <a:tc>
                  <a:txBody>
                    <a:bodyPr/>
                    <a:lstStyle/>
                    <a:p>
                      <a:pPr algn="ctr" fontAlgn="b"/>
                      <a:r>
                        <a:rPr lang="es-MX" sz="1050" b="1" i="0" u="none" strike="noStrike" dirty="0" smtClean="0">
                          <a:solidFill>
                            <a:srgbClr val="000000"/>
                          </a:solidFill>
                          <a:effectLst/>
                          <a:latin typeface="Arial"/>
                        </a:rPr>
                        <a:t>5,000.00 </a:t>
                      </a:r>
                      <a:endParaRPr lang="es-MX" sz="1050" b="1" i="0" u="none" strike="noStrike" dirty="0">
                        <a:solidFill>
                          <a:srgbClr val="000000"/>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65000"/>
                      </a:schemeClr>
                    </a:solidFill>
                  </a:tcPr>
                </a:tc>
              </a:tr>
              <a:tr h="504056">
                <a:tc>
                  <a:txBody>
                    <a:bodyPr/>
                    <a:lstStyle/>
                    <a:p>
                      <a:pPr algn="l" fontAlgn="b"/>
                      <a:r>
                        <a:rPr lang="es-MX" sz="1050" b="0" i="0" u="none" strike="noStrike">
                          <a:effectLst/>
                          <a:latin typeface="Arial"/>
                        </a:rPr>
                        <a:t>Creación de atlas de riesgos hidroclimatológicos en la cuenca de Oriental</a:t>
                      </a:r>
                    </a:p>
                  </a:txBody>
                  <a:tcPr marL="170796" marR="0" marT="0" marB="0" anchor="ctr">
                    <a:lnL>
                      <a:noFill/>
                    </a:lnL>
                    <a:lnR>
                      <a:noFill/>
                    </a:lnR>
                    <a:lnT>
                      <a:noFill/>
                    </a:lnT>
                    <a:lnB>
                      <a:noFill/>
                    </a:lnB>
                  </a:tcPr>
                </a:tc>
                <a:tc>
                  <a:txBody>
                    <a:bodyPr/>
                    <a:lstStyle/>
                    <a:p>
                      <a:pPr algn="ctr" fontAlgn="b"/>
                      <a:r>
                        <a:rPr lang="es-MX" sz="1050" b="0" i="0" u="none" strike="noStrike" dirty="0" smtClean="0">
                          <a:effectLst/>
                          <a:latin typeface="Arial"/>
                        </a:rPr>
                        <a:t>5,000.00 </a:t>
                      </a:r>
                      <a:endParaRPr lang="es-MX" sz="1050" b="0" i="0" u="none" strike="noStrike" dirty="0">
                        <a:effectLst/>
                        <a:latin typeface="Arial"/>
                      </a:endParaRPr>
                    </a:p>
                  </a:txBody>
                  <a:tcPr marL="0" marR="0" marT="0" marB="0" anchor="ctr">
                    <a:lnL>
                      <a:noFill/>
                    </a:lnL>
                    <a:lnR>
                      <a:noFill/>
                    </a:lnR>
                    <a:lnT>
                      <a:noFill/>
                    </a:lnT>
                    <a:lnB>
                      <a:noFill/>
                    </a:lnB>
                  </a:tcPr>
                </a:tc>
              </a:tr>
              <a:tr h="504056">
                <a:tc>
                  <a:txBody>
                    <a:bodyPr/>
                    <a:lstStyle/>
                    <a:p>
                      <a:pPr algn="l" fontAlgn="b"/>
                      <a:r>
                        <a:rPr lang="es-MX" sz="1050" b="1" i="0" u="none" strike="noStrike">
                          <a:solidFill>
                            <a:srgbClr val="000000"/>
                          </a:solidFill>
                          <a:effectLst/>
                          <a:latin typeface="Arial"/>
                        </a:rPr>
                        <a:t>Proteccion ambiental y civil </a:t>
                      </a:r>
                    </a:p>
                  </a:txBody>
                  <a:tcPr marL="85398" marR="0" marT="0" marB="0" anchor="ctr">
                    <a:lnL>
                      <a:noFill/>
                    </a:lnL>
                    <a:lnR>
                      <a:noFill/>
                    </a:lnR>
                    <a:lnT>
                      <a:noFill/>
                    </a:lnT>
                    <a:lnB>
                      <a:noFill/>
                    </a:lnB>
                    <a:solidFill>
                      <a:schemeClr val="tx1">
                        <a:lumMod val="65000"/>
                      </a:schemeClr>
                    </a:solidFill>
                  </a:tcPr>
                </a:tc>
                <a:tc>
                  <a:txBody>
                    <a:bodyPr/>
                    <a:lstStyle/>
                    <a:p>
                      <a:pPr algn="ctr" fontAlgn="b"/>
                      <a:r>
                        <a:rPr lang="es-MX" sz="1050" b="1" i="0" u="none" strike="noStrike" dirty="0" smtClean="0">
                          <a:solidFill>
                            <a:srgbClr val="000000"/>
                          </a:solidFill>
                          <a:effectLst/>
                          <a:latin typeface="Arial"/>
                        </a:rPr>
                        <a:t>11,000.00 </a:t>
                      </a:r>
                      <a:endParaRPr lang="es-MX" sz="1050" b="1" i="0" u="none" strike="noStrike" dirty="0">
                        <a:solidFill>
                          <a:srgbClr val="000000"/>
                        </a:solidFill>
                        <a:effectLst/>
                        <a:latin typeface="Arial"/>
                      </a:endParaRPr>
                    </a:p>
                  </a:txBody>
                  <a:tcPr marL="0" marR="0" marT="0" marB="0" anchor="ctr">
                    <a:lnL>
                      <a:noFill/>
                    </a:lnL>
                    <a:lnR>
                      <a:noFill/>
                    </a:lnR>
                    <a:lnT>
                      <a:noFill/>
                    </a:lnT>
                    <a:lnB>
                      <a:noFill/>
                    </a:lnB>
                    <a:solidFill>
                      <a:schemeClr val="tx1">
                        <a:lumMod val="65000"/>
                      </a:schemeClr>
                    </a:solidFill>
                  </a:tcPr>
                </a:tc>
              </a:tr>
              <a:tr h="504056">
                <a:tc>
                  <a:txBody>
                    <a:bodyPr/>
                    <a:lstStyle/>
                    <a:p>
                      <a:pPr algn="l" fontAlgn="b"/>
                      <a:r>
                        <a:rPr lang="es-MX" sz="1050" b="0" i="0" u="none" strike="noStrike">
                          <a:effectLst/>
                          <a:latin typeface="Arial"/>
                        </a:rPr>
                        <a:t>Definición de fuentes de abastecimiento de agua potable para las localidades  durante las sequías</a:t>
                      </a:r>
                    </a:p>
                  </a:txBody>
                  <a:tcPr marL="170796" marR="0" marT="0" marB="0" anchor="ctr">
                    <a:lnL>
                      <a:noFill/>
                    </a:lnL>
                    <a:lnR>
                      <a:noFill/>
                    </a:lnR>
                    <a:lnT>
                      <a:noFill/>
                    </a:lnT>
                    <a:lnB>
                      <a:noFill/>
                    </a:lnB>
                  </a:tcPr>
                </a:tc>
                <a:tc>
                  <a:txBody>
                    <a:bodyPr/>
                    <a:lstStyle/>
                    <a:p>
                      <a:pPr algn="ctr" fontAlgn="b"/>
                      <a:r>
                        <a:rPr lang="es-MX" sz="1050" b="0" i="0" u="none" strike="noStrike" dirty="0" smtClean="0">
                          <a:effectLst/>
                          <a:latin typeface="Arial"/>
                        </a:rPr>
                        <a:t>5,000.00 </a:t>
                      </a:r>
                      <a:endParaRPr lang="es-MX" sz="1050" b="0" i="0" u="none" strike="noStrike" dirty="0">
                        <a:effectLst/>
                        <a:latin typeface="Arial"/>
                      </a:endParaRPr>
                    </a:p>
                  </a:txBody>
                  <a:tcPr marL="0" marR="0" marT="0" marB="0" anchor="ctr">
                    <a:lnL>
                      <a:noFill/>
                    </a:lnL>
                    <a:lnR>
                      <a:noFill/>
                    </a:lnR>
                    <a:lnT>
                      <a:noFill/>
                    </a:lnT>
                    <a:lnB>
                      <a:noFill/>
                    </a:lnB>
                  </a:tcPr>
                </a:tc>
              </a:tr>
              <a:tr h="504056">
                <a:tc>
                  <a:txBody>
                    <a:bodyPr/>
                    <a:lstStyle/>
                    <a:p>
                      <a:pPr algn="l" fontAlgn="b"/>
                      <a:r>
                        <a:rPr lang="es-MX" sz="1050" b="0" i="0" u="none" strike="noStrike">
                          <a:effectLst/>
                          <a:latin typeface="Arial"/>
                        </a:rPr>
                        <a:t>Diseño de sistemas de captación y almacenamiento de agua de lluvia para mitigación de los efectos de sequías en la cuenca de Oriental</a:t>
                      </a:r>
                    </a:p>
                  </a:txBody>
                  <a:tcPr marL="170796" marR="0" marT="0" marB="0" anchor="ctr">
                    <a:lnL>
                      <a:noFill/>
                    </a:lnL>
                    <a:lnR>
                      <a:noFill/>
                    </a:lnR>
                    <a:lnT>
                      <a:noFill/>
                    </a:lnT>
                    <a:lnB>
                      <a:noFill/>
                    </a:lnB>
                  </a:tcPr>
                </a:tc>
                <a:tc>
                  <a:txBody>
                    <a:bodyPr/>
                    <a:lstStyle/>
                    <a:p>
                      <a:pPr algn="ctr" fontAlgn="b"/>
                      <a:r>
                        <a:rPr lang="es-MX" sz="1050" b="0" i="0" u="none" strike="noStrike" dirty="0" smtClean="0">
                          <a:effectLst/>
                          <a:latin typeface="Arial"/>
                        </a:rPr>
                        <a:t>5,000.00 </a:t>
                      </a:r>
                      <a:endParaRPr lang="es-MX" sz="1050" b="0" i="0" u="none" strike="noStrike" dirty="0">
                        <a:effectLst/>
                        <a:latin typeface="Arial"/>
                      </a:endParaRPr>
                    </a:p>
                  </a:txBody>
                  <a:tcPr marL="0" marR="0" marT="0" marB="0" anchor="ctr">
                    <a:lnL>
                      <a:noFill/>
                    </a:lnL>
                    <a:lnR>
                      <a:noFill/>
                    </a:lnR>
                    <a:lnT>
                      <a:noFill/>
                    </a:lnT>
                    <a:lnB>
                      <a:noFill/>
                    </a:lnB>
                  </a:tcPr>
                </a:tc>
              </a:tr>
              <a:tr h="504056">
                <a:tc>
                  <a:txBody>
                    <a:bodyPr/>
                    <a:lstStyle/>
                    <a:p>
                      <a:pPr algn="l" fontAlgn="b"/>
                      <a:r>
                        <a:rPr lang="es-MX" sz="1050" b="0" i="0" u="none" strike="noStrike">
                          <a:effectLst/>
                          <a:latin typeface="Arial"/>
                        </a:rPr>
                        <a:t>Plan de contingencia para enfrentar los efectos de la sequía en la cuenca de oriental</a:t>
                      </a:r>
                    </a:p>
                  </a:txBody>
                  <a:tcPr marL="170796" marR="0" marT="0" marB="0" anchor="ctr">
                    <a:lnL>
                      <a:noFill/>
                    </a:lnL>
                    <a:lnR>
                      <a:noFill/>
                    </a:lnR>
                    <a:lnT>
                      <a:noFill/>
                    </a:lnT>
                    <a:lnB>
                      <a:noFill/>
                    </a:lnB>
                  </a:tcPr>
                </a:tc>
                <a:tc>
                  <a:txBody>
                    <a:bodyPr/>
                    <a:lstStyle/>
                    <a:p>
                      <a:pPr algn="ctr" fontAlgn="b"/>
                      <a:r>
                        <a:rPr lang="es-MX" sz="1050" b="0" i="0" u="none" strike="noStrike" dirty="0" smtClean="0">
                          <a:effectLst/>
                          <a:latin typeface="Arial"/>
                        </a:rPr>
                        <a:t>1,000.00 </a:t>
                      </a:r>
                      <a:endParaRPr lang="es-MX" sz="1050" b="0" i="0" u="none" strike="noStrike" dirty="0">
                        <a:effectLst/>
                        <a:latin typeface="Arial"/>
                      </a:endParaRPr>
                    </a:p>
                  </a:txBody>
                  <a:tcPr marL="0" marR="0" marT="0" marB="0" anchor="ctr">
                    <a:lnL>
                      <a:noFill/>
                    </a:lnL>
                    <a:lnR>
                      <a:noFill/>
                    </a:lnR>
                    <a:lnT>
                      <a:noFill/>
                    </a:lnT>
                    <a:lnB>
                      <a:noFill/>
                    </a:lnB>
                  </a:tcPr>
                </a:tc>
              </a:tr>
              <a:tr h="504056">
                <a:tc>
                  <a:txBody>
                    <a:bodyPr/>
                    <a:lstStyle/>
                    <a:p>
                      <a:pPr algn="l" fontAlgn="b"/>
                      <a:r>
                        <a:rPr lang="es-MX" sz="1050" b="1" i="0" u="none" strike="noStrike" dirty="0">
                          <a:solidFill>
                            <a:srgbClr val="000000"/>
                          </a:solidFill>
                          <a:effectLst/>
                          <a:latin typeface="Arial"/>
                        </a:rPr>
                        <a:t>Organización de usuarios</a:t>
                      </a:r>
                    </a:p>
                  </a:txBody>
                  <a:tcPr marL="85398" marR="0" marT="0" marB="0" anchor="ctr">
                    <a:lnL>
                      <a:noFill/>
                    </a:lnL>
                    <a:lnR>
                      <a:noFill/>
                    </a:lnR>
                    <a:lnT>
                      <a:noFill/>
                    </a:lnT>
                    <a:lnB>
                      <a:noFill/>
                    </a:lnB>
                    <a:solidFill>
                      <a:schemeClr val="tx1">
                        <a:lumMod val="65000"/>
                      </a:schemeClr>
                    </a:solidFill>
                  </a:tcPr>
                </a:tc>
                <a:tc>
                  <a:txBody>
                    <a:bodyPr/>
                    <a:lstStyle/>
                    <a:p>
                      <a:pPr algn="ctr" fontAlgn="b"/>
                      <a:r>
                        <a:rPr lang="es-MX" sz="1050" b="1" i="0" u="none" strike="noStrike" dirty="0" smtClean="0">
                          <a:solidFill>
                            <a:srgbClr val="000000"/>
                          </a:solidFill>
                          <a:effectLst/>
                          <a:latin typeface="Arial"/>
                        </a:rPr>
                        <a:t>6,000.00 </a:t>
                      </a:r>
                      <a:endParaRPr lang="es-MX" sz="1050" b="1" i="0" u="none" strike="noStrike" dirty="0">
                        <a:solidFill>
                          <a:srgbClr val="000000"/>
                        </a:solidFill>
                        <a:effectLst/>
                        <a:latin typeface="Arial"/>
                      </a:endParaRPr>
                    </a:p>
                  </a:txBody>
                  <a:tcPr marL="0" marR="0" marT="0" marB="0" anchor="ctr">
                    <a:lnL>
                      <a:noFill/>
                    </a:lnL>
                    <a:lnR>
                      <a:noFill/>
                    </a:lnR>
                    <a:lnT>
                      <a:noFill/>
                    </a:lnT>
                    <a:lnB>
                      <a:noFill/>
                    </a:lnB>
                    <a:solidFill>
                      <a:schemeClr val="tx1">
                        <a:lumMod val="65000"/>
                      </a:schemeClr>
                    </a:solidFill>
                  </a:tcPr>
                </a:tc>
              </a:tr>
              <a:tr h="504056">
                <a:tc>
                  <a:txBody>
                    <a:bodyPr/>
                    <a:lstStyle/>
                    <a:p>
                      <a:pPr algn="l" fontAlgn="b"/>
                      <a:r>
                        <a:rPr lang="es-MX" sz="1050" b="0" i="0" u="none" strike="noStrike">
                          <a:effectLst/>
                          <a:latin typeface="Arial"/>
                        </a:rPr>
                        <a:t>Capacitación a los usuarios del agua en torno a la sequía, medidas preventivas y programas de apoyo</a:t>
                      </a:r>
                    </a:p>
                  </a:txBody>
                  <a:tcPr marL="170796" marR="0" marT="0" marB="0" anchor="ctr">
                    <a:lnL>
                      <a:noFill/>
                    </a:lnL>
                    <a:lnR>
                      <a:noFill/>
                    </a:lnR>
                    <a:lnT>
                      <a:noFill/>
                    </a:lnT>
                    <a:lnB>
                      <a:noFill/>
                    </a:lnB>
                  </a:tcPr>
                </a:tc>
                <a:tc>
                  <a:txBody>
                    <a:bodyPr/>
                    <a:lstStyle/>
                    <a:p>
                      <a:pPr algn="ctr" fontAlgn="b"/>
                      <a:r>
                        <a:rPr lang="es-MX" sz="1050" b="0" i="0" u="none" strike="noStrike" dirty="0" smtClean="0">
                          <a:effectLst/>
                          <a:latin typeface="Arial"/>
                        </a:rPr>
                        <a:t>6,000.00 </a:t>
                      </a:r>
                      <a:endParaRPr lang="es-MX" sz="1050" b="0" i="0" u="none" strike="noStrike" dirty="0">
                        <a:effectLst/>
                        <a:latin typeface="Arial"/>
                      </a:endParaRPr>
                    </a:p>
                  </a:txBody>
                  <a:tcPr marL="0" marR="0" marT="0" marB="0" anchor="ctr">
                    <a:lnL>
                      <a:noFill/>
                    </a:lnL>
                    <a:lnR>
                      <a:noFill/>
                    </a:lnR>
                    <a:lnT>
                      <a:noFill/>
                    </a:lnT>
                    <a:lnB>
                      <a:noFill/>
                    </a:lnB>
                  </a:tcPr>
                </a:tc>
              </a:tr>
            </a:tbl>
          </a:graphicData>
        </a:graphic>
      </p:graphicFrame>
    </p:spTree>
    <p:extLst>
      <p:ext uri="{BB962C8B-B14F-4D97-AF65-F5344CB8AC3E}">
        <p14:creationId xmlns:p14="http://schemas.microsoft.com/office/powerpoint/2010/main" xmlns="" val="2631163530"/>
      </p:ext>
    </p:extLst>
  </p:cSld>
  <p:clrMapOvr>
    <a:masterClrMapping/>
  </p:clrMapOvr>
  <p:transition spd="med">
    <p:fad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0"/>
            <a:ext cx="9144000" cy="1143000"/>
          </a:xfrm>
        </p:spPr>
        <p:txBody>
          <a:bodyPr>
            <a:noAutofit/>
          </a:bodyPr>
          <a:lstStyle/>
          <a:p>
            <a:pPr algn="ctr"/>
            <a:r>
              <a:rPr lang="es-MX" sz="2800" dirty="0"/>
              <a:t>Objetivo 7.  Evaluar los efectos del cambio climático </a:t>
            </a:r>
            <a:r>
              <a:rPr lang="es-MX" sz="2800" dirty="0" smtClean="0"/>
              <a:t>e hidrológico global y local</a:t>
            </a:r>
            <a:endParaRPr lang="es-MX" sz="2800" dirty="0"/>
          </a:p>
        </p:txBody>
      </p:sp>
      <p:sp>
        <p:nvSpPr>
          <p:cNvPr id="5" name="4 Marcador de contenido"/>
          <p:cNvSpPr>
            <a:spLocks noGrp="1"/>
          </p:cNvSpPr>
          <p:nvPr>
            <p:ph idx="1"/>
          </p:nvPr>
        </p:nvSpPr>
        <p:spPr>
          <a:xfrm>
            <a:off x="5643570" y="1214422"/>
            <a:ext cx="3500430" cy="5643578"/>
          </a:xfrm>
        </p:spPr>
        <p:txBody>
          <a:bodyPr>
            <a:normAutofit lnSpcReduction="10000"/>
          </a:bodyPr>
          <a:lstStyle/>
          <a:p>
            <a:pPr>
              <a:spcAft>
                <a:spcPts val="1200"/>
              </a:spcAft>
            </a:pPr>
            <a:r>
              <a:rPr lang="es-MX" dirty="0"/>
              <a:t>Investigación del cambio climático y su incidencia en el ciclo hidrológico</a:t>
            </a:r>
          </a:p>
          <a:p>
            <a:pPr>
              <a:spcAft>
                <a:spcPts val="1200"/>
              </a:spcAft>
            </a:pPr>
            <a:r>
              <a:rPr lang="es-MX" dirty="0"/>
              <a:t>Definición de soluciones para el deterioro ambiental de elementos directamente relacionados con el agua</a:t>
            </a:r>
          </a:p>
        </p:txBody>
      </p:sp>
      <p:sp>
        <p:nvSpPr>
          <p:cNvPr id="7" name="4 Marcador de contenido"/>
          <p:cNvSpPr txBox="1">
            <a:spLocks/>
          </p:cNvSpPr>
          <p:nvPr/>
        </p:nvSpPr>
        <p:spPr>
          <a:xfrm>
            <a:off x="107504" y="5697083"/>
            <a:ext cx="5616624" cy="1052736"/>
          </a:xfrm>
          <a:prstGeom prst="rect">
            <a:avLst/>
          </a:prstGeom>
          <a:solidFill>
            <a:srgbClr val="0070C0"/>
          </a:solidFill>
          <a:ln>
            <a:solidFill>
              <a:srgbClr val="FFFF00"/>
            </a:solidFill>
          </a:ln>
        </p:spPr>
        <p:txBody>
          <a:bodyPr vert="horz" anchor="ct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spcAft>
                <a:spcPts val="1200"/>
              </a:spcAft>
              <a:buNone/>
            </a:pPr>
            <a:r>
              <a:rPr lang="es-MX" dirty="0" smtClean="0">
                <a:solidFill>
                  <a:srgbClr val="FFFF00"/>
                </a:solidFill>
                <a:effectLst>
                  <a:outerShdw blurRad="38100" dist="38100" dir="2700000" algn="tl">
                    <a:srgbClr val="000000">
                      <a:alpha val="43137"/>
                    </a:srgbClr>
                  </a:outerShdw>
                </a:effectLst>
              </a:rPr>
              <a:t>5.6 MDP</a:t>
            </a:r>
          </a:p>
        </p:txBody>
      </p:sp>
      <p:pic>
        <p:nvPicPr>
          <p:cNvPr id="17411" name="Imagen 3" descr="Tendencia Precip anual RHA-Balsa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3" y="1196752"/>
            <a:ext cx="4886857" cy="1490554"/>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17412" name="Imagen 1" descr="Tendencia Tmax anual RHA-Balsas"/>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543" y="2636912"/>
            <a:ext cx="4886857" cy="1490554"/>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17413" name="Imagen 2" descr="Tendencia Tmin anual RHA-Balsas"/>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7544" y="4077072"/>
            <a:ext cx="4896544" cy="1490554"/>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Algunas evidencias del cambio climático</a:t>
            </a:r>
            <a:endParaRPr lang="es-MX" dirty="0"/>
          </a:p>
        </p:txBody>
      </p:sp>
      <p:sp>
        <p:nvSpPr>
          <p:cNvPr id="3" name="2 Marcador de contenido"/>
          <p:cNvSpPr>
            <a:spLocks noGrp="1"/>
          </p:cNvSpPr>
          <p:nvPr>
            <p:ph idx="1"/>
          </p:nvPr>
        </p:nvSpPr>
        <p:spPr/>
        <p:txBody>
          <a:bodyPr/>
          <a:lstStyle/>
          <a:p>
            <a:r>
              <a:rPr lang="es-MX" dirty="0" smtClean="0"/>
              <a:t>Variación del clima por causas </a:t>
            </a:r>
            <a:r>
              <a:rPr lang="es-MX" dirty="0" err="1" smtClean="0"/>
              <a:t>antropogénicas</a:t>
            </a:r>
            <a:r>
              <a:rPr lang="es-MX" dirty="0" smtClean="0"/>
              <a:t> (izquierda) y naturales (derecha)</a:t>
            </a:r>
            <a:endParaRPr lang="es-MX" dirty="0"/>
          </a:p>
        </p:txBody>
      </p:sp>
      <p:pic>
        <p:nvPicPr>
          <p:cNvPr id="231426" name="Picture 2"/>
          <p:cNvPicPr>
            <a:picLocks noChangeAspect="1" noChangeArrowheads="1"/>
          </p:cNvPicPr>
          <p:nvPr/>
        </p:nvPicPr>
        <p:blipFill>
          <a:blip r:embed="rId2" cstate="print"/>
          <a:srcRect/>
          <a:stretch>
            <a:fillRect/>
          </a:stretch>
        </p:blipFill>
        <p:spPr bwMode="auto">
          <a:xfrm>
            <a:off x="899592" y="3464396"/>
            <a:ext cx="7048500" cy="2628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srcRect b="50399"/>
          <a:stretch>
            <a:fillRect/>
          </a:stretch>
        </p:blipFill>
        <p:spPr bwMode="auto">
          <a:xfrm>
            <a:off x="13724" y="8196"/>
            <a:ext cx="7021451" cy="3420804"/>
          </a:xfrm>
          <a:prstGeom prst="rect">
            <a:avLst/>
          </a:prstGeom>
          <a:noFill/>
          <a:ln w="9525">
            <a:noFill/>
            <a:miter lim="800000"/>
            <a:headEnd/>
            <a:tailEnd/>
          </a:ln>
        </p:spPr>
      </p:pic>
      <p:pic>
        <p:nvPicPr>
          <p:cNvPr id="5" name="Picture 4"/>
          <p:cNvPicPr>
            <a:picLocks noChangeAspect="1" noChangeArrowheads="1"/>
          </p:cNvPicPr>
          <p:nvPr/>
        </p:nvPicPr>
        <p:blipFill>
          <a:blip r:embed="rId2" cstate="print"/>
          <a:srcRect t="50661"/>
          <a:stretch>
            <a:fillRect/>
          </a:stretch>
        </p:blipFill>
        <p:spPr bwMode="auto">
          <a:xfrm>
            <a:off x="13724" y="3450771"/>
            <a:ext cx="7030751" cy="3407229"/>
          </a:xfrm>
          <a:prstGeom prst="rect">
            <a:avLst/>
          </a:prstGeom>
          <a:noFill/>
          <a:ln w="9525">
            <a:noFill/>
            <a:miter lim="800000"/>
            <a:headEnd/>
            <a:tailEnd/>
          </a:ln>
        </p:spPr>
      </p:pic>
      <p:sp>
        <p:nvSpPr>
          <p:cNvPr id="3" name="2 Marcador de contenido"/>
          <p:cNvSpPr>
            <a:spLocks noGrp="1"/>
          </p:cNvSpPr>
          <p:nvPr>
            <p:ph idx="1"/>
          </p:nvPr>
        </p:nvSpPr>
        <p:spPr>
          <a:xfrm>
            <a:off x="7020272" y="3429000"/>
            <a:ext cx="2123728" cy="1008111"/>
          </a:xfrm>
        </p:spPr>
        <p:txBody>
          <a:bodyPr>
            <a:normAutofit fontScale="77500" lnSpcReduction="20000"/>
          </a:bodyPr>
          <a:lstStyle/>
          <a:p>
            <a:pPr marL="0" indent="0">
              <a:buNone/>
            </a:pPr>
            <a:r>
              <a:rPr lang="es-MX" dirty="0" smtClean="0"/>
              <a:t>Los glaciares se están derritiendo</a:t>
            </a:r>
            <a:endParaRPr lang="es-MX" dirty="0"/>
          </a:p>
        </p:txBody>
      </p:sp>
      <p:pic>
        <p:nvPicPr>
          <p:cNvPr id="6" name="Picture 6"/>
          <p:cNvPicPr>
            <a:picLocks noChangeAspect="1" noChangeArrowheads="1"/>
          </p:cNvPicPr>
          <p:nvPr/>
        </p:nvPicPr>
        <p:blipFill>
          <a:blip r:embed="rId3" cstate="print"/>
          <a:srcRect b="19132"/>
          <a:stretch>
            <a:fillRect/>
          </a:stretch>
        </p:blipFill>
        <p:spPr bwMode="auto">
          <a:xfrm>
            <a:off x="6407696" y="1556792"/>
            <a:ext cx="5472608" cy="1823346"/>
          </a:xfrm>
          <a:prstGeom prst="rect">
            <a:avLst/>
          </a:prstGeom>
          <a:noFill/>
          <a:ln w="9525">
            <a:noFill/>
            <a:miter lim="800000"/>
            <a:headEnd/>
            <a:tailEnd/>
          </a:ln>
        </p:spPr>
      </p:pic>
      <p:pic>
        <p:nvPicPr>
          <p:cNvPr id="7" name="Picture 6"/>
          <p:cNvPicPr>
            <a:picLocks noChangeAspect="1" noChangeArrowheads="1"/>
          </p:cNvPicPr>
          <p:nvPr/>
        </p:nvPicPr>
        <p:blipFill>
          <a:blip r:embed="rId3" cstate="print"/>
          <a:srcRect l="50000" b="19132"/>
          <a:stretch>
            <a:fillRect/>
          </a:stretch>
        </p:blipFill>
        <p:spPr bwMode="auto">
          <a:xfrm>
            <a:off x="6407696" y="4797152"/>
            <a:ext cx="2736304" cy="182334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dirty="0"/>
          </a:p>
        </p:txBody>
      </p:sp>
      <p:sp>
        <p:nvSpPr>
          <p:cNvPr id="3" name="2 Marcador de contenido"/>
          <p:cNvSpPr>
            <a:spLocks noGrp="1"/>
          </p:cNvSpPr>
          <p:nvPr>
            <p:ph idx="1"/>
          </p:nvPr>
        </p:nvSpPr>
        <p:spPr>
          <a:xfrm>
            <a:off x="0" y="3212976"/>
            <a:ext cx="9144000" cy="1584176"/>
          </a:xfrm>
        </p:spPr>
        <p:txBody>
          <a:bodyPr>
            <a:normAutofit/>
          </a:bodyPr>
          <a:lstStyle/>
          <a:p>
            <a:r>
              <a:rPr lang="es-ES" sz="2800" dirty="0" smtClean="0"/>
              <a:t>El promedio global del nivel del mar se incrementó en un rango promedio de 1.8 mm por año de 1961 al 2003. El rango fue más rápido de 1993 al 2003 con 3.1 mm por año</a:t>
            </a:r>
            <a:endParaRPr lang="es-MX" sz="2800" dirty="0"/>
          </a:p>
        </p:txBody>
      </p:sp>
      <p:pic>
        <p:nvPicPr>
          <p:cNvPr id="230402" name="Picture 2"/>
          <p:cNvPicPr>
            <a:picLocks noChangeAspect="1" noChangeArrowheads="1"/>
          </p:cNvPicPr>
          <p:nvPr/>
        </p:nvPicPr>
        <p:blipFill>
          <a:blip r:embed="rId2" cstate="print"/>
          <a:srcRect/>
          <a:stretch>
            <a:fillRect/>
          </a:stretch>
        </p:blipFill>
        <p:spPr bwMode="auto">
          <a:xfrm>
            <a:off x="6372200" y="4927522"/>
            <a:ext cx="2771800" cy="1930477"/>
          </a:xfrm>
          <a:prstGeom prst="rect">
            <a:avLst/>
          </a:prstGeom>
          <a:noFill/>
          <a:ln w="9525">
            <a:noFill/>
            <a:miter lim="800000"/>
            <a:headEnd/>
            <a:tailEnd/>
          </a:ln>
        </p:spPr>
      </p:pic>
      <p:pic>
        <p:nvPicPr>
          <p:cNvPr id="230403" name="Picture 3"/>
          <p:cNvPicPr>
            <a:picLocks noChangeAspect="1" noChangeArrowheads="1"/>
          </p:cNvPicPr>
          <p:nvPr/>
        </p:nvPicPr>
        <p:blipFill>
          <a:blip r:embed="rId3" cstate="print"/>
          <a:srcRect/>
          <a:stretch>
            <a:fillRect/>
          </a:stretch>
        </p:blipFill>
        <p:spPr bwMode="auto">
          <a:xfrm>
            <a:off x="0" y="4834044"/>
            <a:ext cx="4644008" cy="2023956"/>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b="11132"/>
          <a:stretch>
            <a:fillRect/>
          </a:stretch>
        </p:blipFill>
        <p:spPr bwMode="auto">
          <a:xfrm>
            <a:off x="-1" y="0"/>
            <a:ext cx="4704879" cy="2780928"/>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l="27562" t="29138" r="25521"/>
          <a:stretch>
            <a:fillRect/>
          </a:stretch>
        </p:blipFill>
        <p:spPr bwMode="auto">
          <a:xfrm>
            <a:off x="6372200" y="0"/>
            <a:ext cx="2771800" cy="283318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860032" y="3717032"/>
            <a:ext cx="4045366" cy="283401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11560" y="692696"/>
            <a:ext cx="4104456" cy="2828209"/>
          </a:xfrm>
          <a:prstGeom prst="rect">
            <a:avLst/>
          </a:prstGeom>
          <a:noFill/>
          <a:ln w="9525">
            <a:noFill/>
            <a:miter lim="800000"/>
            <a:headEnd/>
            <a:tailEnd/>
          </a:ln>
        </p:spPr>
      </p:pic>
      <p:sp>
        <p:nvSpPr>
          <p:cNvPr id="4" name="3 CuadroTexto"/>
          <p:cNvSpPr txBox="1"/>
          <p:nvPr/>
        </p:nvSpPr>
        <p:spPr>
          <a:xfrm>
            <a:off x="5004048" y="908720"/>
            <a:ext cx="3714776" cy="1477328"/>
          </a:xfrm>
          <a:prstGeom prst="rect">
            <a:avLst/>
          </a:prstGeom>
          <a:noFill/>
        </p:spPr>
        <p:txBody>
          <a:bodyPr wrap="square" rtlCol="0">
            <a:spAutoFit/>
          </a:bodyPr>
          <a:lstStyle/>
          <a:p>
            <a:r>
              <a:rPr lang="es-MX" dirty="0" smtClean="0"/>
              <a:t>Caracterización de índice de Severidad de Sequias </a:t>
            </a:r>
          </a:p>
          <a:p>
            <a:endParaRPr lang="es-MX" dirty="0" smtClean="0"/>
          </a:p>
          <a:p>
            <a:r>
              <a:rPr lang="es-MX" dirty="0" smtClean="0"/>
              <a:t>Actualmente se presentan </a:t>
            </a:r>
            <a:r>
              <a:rPr lang="es-MX" b="1" dirty="0" smtClean="0">
                <a:solidFill>
                  <a:srgbClr val="FFFF00"/>
                </a:solidFill>
              </a:rPr>
              <a:t>sequías fuertes a muy fuertes</a:t>
            </a:r>
            <a:endParaRPr lang="es-MX" b="1" dirty="0">
              <a:solidFill>
                <a:srgbClr val="FFFF00"/>
              </a:solidFill>
            </a:endParaRPr>
          </a:p>
        </p:txBody>
      </p:sp>
      <p:sp>
        <p:nvSpPr>
          <p:cNvPr id="5" name="4 CuadroTexto"/>
          <p:cNvSpPr txBox="1"/>
          <p:nvPr/>
        </p:nvSpPr>
        <p:spPr>
          <a:xfrm>
            <a:off x="611560" y="3717032"/>
            <a:ext cx="3714776" cy="923330"/>
          </a:xfrm>
          <a:prstGeom prst="rect">
            <a:avLst/>
          </a:prstGeom>
          <a:noFill/>
        </p:spPr>
        <p:txBody>
          <a:bodyPr wrap="square" rtlCol="0">
            <a:spAutoFit/>
          </a:bodyPr>
          <a:lstStyle/>
          <a:p>
            <a:r>
              <a:rPr lang="es-MX" dirty="0" smtClean="0"/>
              <a:t>Empleando Modelos Climáticos y suponiendo un incremento de </a:t>
            </a:r>
            <a:r>
              <a:rPr lang="es-MX" b="1" dirty="0" smtClean="0">
                <a:solidFill>
                  <a:srgbClr val="FFFF00"/>
                </a:solidFill>
              </a:rPr>
              <a:t>dos veces la concentración de CO2</a:t>
            </a:r>
            <a:endParaRPr lang="es-MX" b="1" dirty="0">
              <a:solidFill>
                <a:srgbClr val="FFFF00"/>
              </a:solidFill>
            </a:endParaRPr>
          </a:p>
        </p:txBody>
      </p:sp>
      <p:sp>
        <p:nvSpPr>
          <p:cNvPr id="6" name="5 CuadroTexto"/>
          <p:cNvSpPr txBox="1"/>
          <p:nvPr/>
        </p:nvSpPr>
        <p:spPr>
          <a:xfrm>
            <a:off x="611560" y="4725144"/>
            <a:ext cx="3714776" cy="1477328"/>
          </a:xfrm>
          <a:prstGeom prst="rect">
            <a:avLst/>
          </a:prstGeom>
          <a:noFill/>
        </p:spPr>
        <p:txBody>
          <a:bodyPr wrap="square" rtlCol="0">
            <a:spAutoFit/>
          </a:bodyPr>
          <a:lstStyle/>
          <a:p>
            <a:r>
              <a:rPr lang="es-MX" dirty="0" smtClean="0"/>
              <a:t>Un modelo (CCC) predice un </a:t>
            </a:r>
            <a:r>
              <a:rPr lang="es-MX" b="1" dirty="0" smtClean="0">
                <a:solidFill>
                  <a:srgbClr val="FFFF00"/>
                </a:solidFill>
              </a:rPr>
              <a:t>incremento de la severidad </a:t>
            </a:r>
            <a:r>
              <a:rPr lang="es-MX" dirty="0" smtClean="0"/>
              <a:t>de sequías para la región HLOP; el modelo GFDL-R30 </a:t>
            </a:r>
            <a:r>
              <a:rPr lang="es-MX" b="1" dirty="0" smtClean="0">
                <a:solidFill>
                  <a:srgbClr val="FFFF00"/>
                </a:solidFill>
              </a:rPr>
              <a:t>no predice cambios</a:t>
            </a:r>
            <a:r>
              <a:rPr lang="es-MX" dirty="0" smtClean="0"/>
              <a:t>.</a:t>
            </a:r>
            <a:endParaRPr lang="es-MX" dirty="0"/>
          </a:p>
        </p:txBody>
      </p:sp>
      <p:sp>
        <p:nvSpPr>
          <p:cNvPr id="7" name="6 CuadroTexto"/>
          <p:cNvSpPr txBox="1"/>
          <p:nvPr/>
        </p:nvSpPr>
        <p:spPr>
          <a:xfrm>
            <a:off x="5004048" y="2996952"/>
            <a:ext cx="3714776" cy="646331"/>
          </a:xfrm>
          <a:prstGeom prst="rect">
            <a:avLst/>
          </a:prstGeom>
          <a:noFill/>
        </p:spPr>
        <p:txBody>
          <a:bodyPr wrap="square" rtlCol="0">
            <a:spAutoFit/>
          </a:bodyPr>
          <a:lstStyle/>
          <a:p>
            <a:pPr algn="ctr"/>
            <a:r>
              <a:rPr lang="es-MX" b="1" dirty="0" smtClean="0"/>
              <a:t>Modelo Canadian </a:t>
            </a:r>
            <a:r>
              <a:rPr lang="es-MX" b="1" dirty="0" err="1" smtClean="0"/>
              <a:t>Climate</a:t>
            </a:r>
            <a:r>
              <a:rPr lang="es-MX" b="1" dirty="0" smtClean="0"/>
              <a:t> Center (CCC)</a:t>
            </a:r>
            <a:endParaRPr lang="es-MX" b="1" dirty="0"/>
          </a:p>
        </p:txBody>
      </p:sp>
      <p:sp>
        <p:nvSpPr>
          <p:cNvPr id="9" name="8 CuadroTexto"/>
          <p:cNvSpPr txBox="1"/>
          <p:nvPr/>
        </p:nvSpPr>
        <p:spPr>
          <a:xfrm>
            <a:off x="395536" y="6304002"/>
            <a:ext cx="4320480" cy="553998"/>
          </a:xfrm>
          <a:prstGeom prst="rect">
            <a:avLst/>
          </a:prstGeom>
          <a:noFill/>
        </p:spPr>
        <p:txBody>
          <a:bodyPr wrap="square" rtlCol="0">
            <a:spAutoFit/>
          </a:bodyPr>
          <a:lstStyle/>
          <a:p>
            <a:r>
              <a:rPr lang="es-MX" sz="1000" dirty="0" smtClean="0"/>
              <a:t>Hernández C.; M.A.; </a:t>
            </a:r>
            <a:r>
              <a:rPr lang="es-MX" sz="1000" i="1" dirty="0" smtClean="0"/>
              <a:t>et al</a:t>
            </a:r>
            <a:r>
              <a:rPr lang="es-MX" sz="1000" dirty="0" smtClean="0"/>
              <a:t>. En: Gay G.; C. 2000 México, una visión hacia el siglo XXI. El cambio climático  en México. INE. UNAM. US </a:t>
            </a:r>
            <a:r>
              <a:rPr lang="es-MX" sz="1000" dirty="0" err="1" smtClean="0"/>
              <a:t>Contry</a:t>
            </a:r>
            <a:r>
              <a:rPr lang="es-MX" sz="1000" dirty="0" smtClean="0"/>
              <a:t> </a:t>
            </a:r>
            <a:r>
              <a:rPr lang="es-MX" sz="1000" dirty="0" err="1" smtClean="0"/>
              <a:t>Studies</a:t>
            </a:r>
            <a:r>
              <a:rPr lang="es-MX" sz="1000" dirty="0" smtClean="0"/>
              <a:t> </a:t>
            </a:r>
            <a:r>
              <a:rPr lang="es-MX" sz="1000" dirty="0" err="1" smtClean="0"/>
              <a:t>Program</a:t>
            </a:r>
            <a:r>
              <a:rPr lang="es-MX" sz="1000" dirty="0" smtClean="0"/>
              <a:t>. México.</a:t>
            </a:r>
            <a:endParaRPr lang="es-MX" sz="1000" dirty="0"/>
          </a:p>
        </p:txBody>
      </p:sp>
      <p:sp>
        <p:nvSpPr>
          <p:cNvPr id="10" name="9 CuadroTexto"/>
          <p:cNvSpPr txBox="1"/>
          <p:nvPr/>
        </p:nvSpPr>
        <p:spPr>
          <a:xfrm>
            <a:off x="755576" y="188640"/>
            <a:ext cx="3714776" cy="369332"/>
          </a:xfrm>
          <a:prstGeom prst="rect">
            <a:avLst/>
          </a:prstGeom>
          <a:noFill/>
        </p:spPr>
        <p:txBody>
          <a:bodyPr wrap="square" rtlCol="0">
            <a:spAutoFit/>
          </a:bodyPr>
          <a:lstStyle/>
          <a:p>
            <a:pPr algn="ctr"/>
            <a:r>
              <a:rPr lang="es-MX" b="1" dirty="0" smtClean="0"/>
              <a:t>Escenario Actual</a:t>
            </a:r>
            <a:endParaRPr lang="es-MX" b="1" dirty="0"/>
          </a:p>
        </p:txBody>
      </p:sp>
    </p:spTree>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Imagen 1" descr="Tendencia Tmax anual RHA-Balsas"/>
          <p:cNvPicPr>
            <a:picLocks noChangeAspect="1" noChangeArrowheads="1"/>
          </p:cNvPicPr>
          <p:nvPr/>
        </p:nvPicPr>
        <p:blipFill>
          <a:blip r:embed="rId2" cstate="print"/>
          <a:srcRect/>
          <a:stretch>
            <a:fillRect/>
          </a:stretch>
        </p:blipFill>
        <p:spPr bwMode="auto">
          <a:xfrm>
            <a:off x="3347864" y="711150"/>
            <a:ext cx="5605463" cy="1709738"/>
          </a:xfrm>
          <a:prstGeom prst="rect">
            <a:avLst/>
          </a:prstGeom>
          <a:noFill/>
          <a:ln w="9525">
            <a:noFill/>
            <a:miter lim="800000"/>
            <a:headEnd/>
            <a:tailEnd/>
          </a:ln>
        </p:spPr>
      </p:pic>
      <p:pic>
        <p:nvPicPr>
          <p:cNvPr id="3075" name="Imagen 2" descr="Tendencia Tmin anual RHA-Balsas"/>
          <p:cNvPicPr>
            <a:picLocks noChangeAspect="1" noChangeArrowheads="1"/>
          </p:cNvPicPr>
          <p:nvPr/>
        </p:nvPicPr>
        <p:blipFill>
          <a:blip r:embed="rId3" cstate="print"/>
          <a:srcRect/>
          <a:stretch>
            <a:fillRect/>
          </a:stretch>
        </p:blipFill>
        <p:spPr bwMode="auto">
          <a:xfrm>
            <a:off x="3347864" y="2799382"/>
            <a:ext cx="5616575" cy="1709738"/>
          </a:xfrm>
          <a:prstGeom prst="rect">
            <a:avLst/>
          </a:prstGeom>
          <a:noFill/>
          <a:ln w="9525">
            <a:noFill/>
            <a:miter lim="800000"/>
            <a:headEnd/>
            <a:tailEnd/>
          </a:ln>
        </p:spPr>
      </p:pic>
      <p:pic>
        <p:nvPicPr>
          <p:cNvPr id="3076" name="Imagen 3" descr="Tendencia Precip anual RHA-Balsas"/>
          <p:cNvPicPr>
            <a:picLocks noChangeAspect="1" noChangeArrowheads="1"/>
          </p:cNvPicPr>
          <p:nvPr/>
        </p:nvPicPr>
        <p:blipFill>
          <a:blip r:embed="rId4" cstate="print"/>
          <a:srcRect/>
          <a:stretch>
            <a:fillRect/>
          </a:stretch>
        </p:blipFill>
        <p:spPr bwMode="auto">
          <a:xfrm>
            <a:off x="3347864" y="4959622"/>
            <a:ext cx="5605463" cy="1709738"/>
          </a:xfrm>
          <a:prstGeom prst="rect">
            <a:avLst/>
          </a:prstGeom>
          <a:noFill/>
          <a:ln w="9525">
            <a:noFill/>
            <a:miter lim="800000"/>
            <a:headEnd/>
            <a:tailEnd/>
          </a:ln>
        </p:spPr>
      </p:pic>
      <p:sp>
        <p:nvSpPr>
          <p:cNvPr id="5" name="4 CuadroTexto"/>
          <p:cNvSpPr txBox="1"/>
          <p:nvPr/>
        </p:nvSpPr>
        <p:spPr>
          <a:xfrm>
            <a:off x="1007604" y="188640"/>
            <a:ext cx="7128792" cy="369332"/>
          </a:xfrm>
          <a:prstGeom prst="rect">
            <a:avLst/>
          </a:prstGeom>
          <a:noFill/>
        </p:spPr>
        <p:txBody>
          <a:bodyPr wrap="square" rtlCol="0">
            <a:spAutoFit/>
          </a:bodyPr>
          <a:lstStyle/>
          <a:p>
            <a:pPr algn="ctr"/>
            <a:r>
              <a:rPr lang="es-MX" b="1" dirty="0" smtClean="0"/>
              <a:t>ANÁLISIS HISTÓRICO DE VARIABLES CLIMÁTICAS (1961-2000)</a:t>
            </a:r>
            <a:endParaRPr lang="es-MX" b="1" dirty="0"/>
          </a:p>
        </p:txBody>
      </p:sp>
      <p:sp>
        <p:nvSpPr>
          <p:cNvPr id="6" name="5 CuadroTexto"/>
          <p:cNvSpPr txBox="1"/>
          <p:nvPr/>
        </p:nvSpPr>
        <p:spPr>
          <a:xfrm>
            <a:off x="179512" y="6150114"/>
            <a:ext cx="3240360" cy="707886"/>
          </a:xfrm>
          <a:prstGeom prst="rect">
            <a:avLst/>
          </a:prstGeom>
          <a:noFill/>
        </p:spPr>
        <p:txBody>
          <a:bodyPr wrap="square" rtlCol="0">
            <a:spAutoFit/>
          </a:bodyPr>
          <a:lstStyle/>
          <a:p>
            <a:r>
              <a:rPr lang="es-MX" sz="1000" dirty="0" err="1" smtClean="0"/>
              <a:t>Rosengaus</a:t>
            </a:r>
            <a:r>
              <a:rPr lang="es-MX" sz="1000" dirty="0" smtClean="0"/>
              <a:t> M.; M. 2009. 2009. Tendencias climáticas históricas en la Región Hidrológico-Administrativas Balsas. SMN, CONAGUA. México (información no publicada).</a:t>
            </a:r>
            <a:endParaRPr lang="es-MX" sz="1000" dirty="0"/>
          </a:p>
        </p:txBody>
      </p:sp>
      <p:sp>
        <p:nvSpPr>
          <p:cNvPr id="7" name="6 CuadroTexto"/>
          <p:cNvSpPr txBox="1"/>
          <p:nvPr/>
        </p:nvSpPr>
        <p:spPr>
          <a:xfrm>
            <a:off x="179512" y="1124744"/>
            <a:ext cx="3347864" cy="830997"/>
          </a:xfrm>
          <a:prstGeom prst="rect">
            <a:avLst/>
          </a:prstGeom>
          <a:noFill/>
        </p:spPr>
        <p:txBody>
          <a:bodyPr wrap="square" rtlCol="0">
            <a:spAutoFit/>
          </a:bodyPr>
          <a:lstStyle/>
          <a:p>
            <a:r>
              <a:rPr lang="es-MX" sz="1600" dirty="0" smtClean="0"/>
              <a:t>Tasa de cambio de </a:t>
            </a:r>
            <a:r>
              <a:rPr lang="es-MX" sz="1600" dirty="0" err="1" smtClean="0"/>
              <a:t>Tmax</a:t>
            </a:r>
            <a:r>
              <a:rPr lang="es-MX" sz="1600" dirty="0" smtClean="0"/>
              <a:t> </a:t>
            </a:r>
            <a:r>
              <a:rPr lang="es-MX" sz="1600" b="1" dirty="0" smtClean="0">
                <a:solidFill>
                  <a:srgbClr val="FFFF00"/>
                </a:solidFill>
              </a:rPr>
              <a:t>0.04C/siglo </a:t>
            </a:r>
            <a:r>
              <a:rPr lang="es-MX" sz="1600" dirty="0" smtClean="0"/>
              <a:t>&lt; a la nacional (1.7 C/siglo)</a:t>
            </a:r>
            <a:endParaRPr lang="es-MX" sz="1600" dirty="0"/>
          </a:p>
        </p:txBody>
      </p:sp>
      <p:sp>
        <p:nvSpPr>
          <p:cNvPr id="8" name="7 CuadroTexto"/>
          <p:cNvSpPr txBox="1"/>
          <p:nvPr/>
        </p:nvSpPr>
        <p:spPr>
          <a:xfrm>
            <a:off x="0" y="3140968"/>
            <a:ext cx="3347864" cy="830997"/>
          </a:xfrm>
          <a:prstGeom prst="rect">
            <a:avLst/>
          </a:prstGeom>
          <a:noFill/>
        </p:spPr>
        <p:txBody>
          <a:bodyPr wrap="square" rtlCol="0">
            <a:spAutoFit/>
          </a:bodyPr>
          <a:lstStyle/>
          <a:p>
            <a:r>
              <a:rPr lang="es-MX" sz="1600" dirty="0" smtClean="0"/>
              <a:t>Tasa de cambio de </a:t>
            </a:r>
            <a:r>
              <a:rPr lang="es-MX" sz="1600" dirty="0" err="1" smtClean="0"/>
              <a:t>Tmin</a:t>
            </a:r>
            <a:r>
              <a:rPr lang="es-MX" sz="1600" dirty="0" smtClean="0"/>
              <a:t> </a:t>
            </a:r>
            <a:r>
              <a:rPr lang="es-MX" sz="1600" b="1" dirty="0" smtClean="0">
                <a:solidFill>
                  <a:srgbClr val="FFFF00"/>
                </a:solidFill>
              </a:rPr>
              <a:t>-2.19 C/siglo </a:t>
            </a:r>
            <a:r>
              <a:rPr lang="es-MX" sz="1600" dirty="0" smtClean="0"/>
              <a:t>&gt;a la nacional (-0.8 C/siglo)</a:t>
            </a:r>
            <a:endParaRPr lang="es-MX" sz="1600" dirty="0"/>
          </a:p>
        </p:txBody>
      </p:sp>
      <p:sp>
        <p:nvSpPr>
          <p:cNvPr id="9" name="8 CuadroTexto"/>
          <p:cNvSpPr txBox="1"/>
          <p:nvPr/>
        </p:nvSpPr>
        <p:spPr>
          <a:xfrm>
            <a:off x="0" y="5229200"/>
            <a:ext cx="3347864" cy="830997"/>
          </a:xfrm>
          <a:prstGeom prst="rect">
            <a:avLst/>
          </a:prstGeom>
          <a:noFill/>
        </p:spPr>
        <p:txBody>
          <a:bodyPr wrap="square" rtlCol="0">
            <a:spAutoFit/>
          </a:bodyPr>
          <a:lstStyle/>
          <a:p>
            <a:r>
              <a:rPr lang="es-MX" sz="1600" dirty="0" smtClean="0"/>
              <a:t>Tasa de cambio de </a:t>
            </a:r>
            <a:r>
              <a:rPr lang="es-MX" sz="1600" dirty="0" err="1" smtClean="0"/>
              <a:t>Prec</a:t>
            </a:r>
            <a:r>
              <a:rPr lang="es-MX" sz="1600" dirty="0" smtClean="0"/>
              <a:t>   </a:t>
            </a:r>
            <a:r>
              <a:rPr lang="es-MX" sz="1600" b="1" dirty="0" smtClean="0">
                <a:solidFill>
                  <a:srgbClr val="FFFF00"/>
                </a:solidFill>
              </a:rPr>
              <a:t>-119.9 mm/año</a:t>
            </a:r>
            <a:r>
              <a:rPr lang="es-MX" sz="1600" dirty="0" smtClean="0"/>
              <a:t>; equivalente a </a:t>
            </a:r>
            <a:r>
              <a:rPr lang="es-MX" sz="1600" b="1" dirty="0" smtClean="0">
                <a:solidFill>
                  <a:srgbClr val="FFFF00"/>
                </a:solidFill>
              </a:rPr>
              <a:t>-13%/siglo </a:t>
            </a:r>
            <a:r>
              <a:rPr lang="es-MX" sz="1600" dirty="0" smtClean="0"/>
              <a:t>&gt; a la nacional (-9.5%/siglo)</a:t>
            </a:r>
            <a:endParaRPr lang="es-MX" sz="16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15 Gráfico"/>
          <p:cNvGraphicFramePr/>
          <p:nvPr/>
        </p:nvGraphicFramePr>
        <p:xfrm>
          <a:off x="4283968" y="4869160"/>
          <a:ext cx="4860032" cy="1988840"/>
        </p:xfrm>
        <a:graphic>
          <a:graphicData uri="http://schemas.openxmlformats.org/drawingml/2006/chart">
            <c:chart xmlns:c="http://schemas.openxmlformats.org/drawingml/2006/chart" xmlns:r="http://schemas.openxmlformats.org/officeDocument/2006/relationships" r:id="rId3"/>
          </a:graphicData>
        </a:graphic>
      </p:graphicFrame>
      <p:pic>
        <p:nvPicPr>
          <p:cNvPr id="8" name="7 Imagen" descr="REPDA SUPERFICIAL.jpg"/>
          <p:cNvPicPr>
            <a:picLocks noChangeAspect="1"/>
          </p:cNvPicPr>
          <p:nvPr/>
        </p:nvPicPr>
        <p:blipFill>
          <a:blip r:embed="rId4" cstate="print"/>
          <a:stretch>
            <a:fillRect/>
          </a:stretch>
        </p:blipFill>
        <p:spPr>
          <a:xfrm>
            <a:off x="0" y="0"/>
            <a:ext cx="9144000" cy="6804799"/>
          </a:xfrm>
          <a:prstGeom prst="rect">
            <a:avLst/>
          </a:prstGeom>
        </p:spPr>
      </p:pic>
      <p:sp>
        <p:nvSpPr>
          <p:cNvPr id="12" name="4 Título"/>
          <p:cNvSpPr txBox="1">
            <a:spLocks/>
          </p:cNvSpPr>
          <p:nvPr/>
        </p:nvSpPr>
        <p:spPr>
          <a:xfrm>
            <a:off x="251520" y="0"/>
            <a:ext cx="3456384" cy="836712"/>
          </a:xfrm>
          <a:prstGeom prst="rect">
            <a:avLst/>
          </a:prstGeom>
        </p:spPr>
        <p:txBody>
          <a:bodyPr vert="horz" lIns="0" tIns="9144" rIns="0" bIns="9144" anchor="ctr" anchorCtr="0">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MX" sz="3400" b="1" i="0" u="none" strike="noStrike" kern="1200" cap="none" spc="0" normalizeH="0" baseline="0" noProof="0" dirty="0" smtClean="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uLnTx/>
                <a:uFillTx/>
                <a:latin typeface="+mj-lt"/>
                <a:ea typeface="+mj-ea"/>
                <a:cs typeface="+mj-cs"/>
              </a:rPr>
              <a:t>Usuarios</a:t>
            </a:r>
            <a:r>
              <a:rPr kumimoji="0" lang="es-MX" sz="3400" b="1" i="0" u="none" strike="noStrike" kern="1200" cap="none" spc="0" normalizeH="0" noProof="0" dirty="0" smtClean="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uLnTx/>
                <a:uFillTx/>
                <a:latin typeface="+mj-lt"/>
                <a:ea typeface="+mj-ea"/>
                <a:cs typeface="+mj-cs"/>
              </a:rPr>
              <a:t> </a:t>
            </a:r>
            <a:r>
              <a:rPr kumimoji="0" lang="es-MX" sz="3400" b="1" i="0" u="none" strike="noStrike" kern="1200" cap="none" spc="0" normalizeH="0" baseline="0" noProof="0" dirty="0" smtClean="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uLnTx/>
                <a:uFillTx/>
                <a:latin typeface="+mj-lt"/>
                <a:ea typeface="+mj-ea"/>
                <a:cs typeface="+mj-cs"/>
              </a:rPr>
              <a:t>superficiales</a:t>
            </a:r>
            <a:endParaRPr kumimoji="0" lang="es-MX" sz="3400" b="1" i="0" u="none" strike="noStrike" kern="1200" cap="none" spc="0" normalizeH="0" baseline="0" noProof="0" dirty="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uLnTx/>
              <a:uFillTx/>
              <a:latin typeface="+mj-lt"/>
              <a:ea typeface="+mj-ea"/>
              <a:cs typeface="+mj-cs"/>
            </a:endParaRPr>
          </a:p>
        </p:txBody>
      </p:sp>
    </p:spTree>
  </p:cSld>
  <p:clrMapOvr>
    <a:masterClrMapping/>
  </p:clrMapOvr>
  <p:transition spd="slow">
    <p:fad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611560" y="836712"/>
          <a:ext cx="7848872" cy="2473960"/>
        </p:xfrm>
        <a:graphic>
          <a:graphicData uri="http://schemas.openxmlformats.org/drawingml/2006/table">
            <a:tbl>
              <a:tblPr firstRow="1" bandRow="1">
                <a:tableStyleId>{5C22544A-7EE6-4342-B048-85BDC9FD1C3A}</a:tableStyleId>
              </a:tblPr>
              <a:tblGrid>
                <a:gridCol w="1512168"/>
                <a:gridCol w="1800200"/>
                <a:gridCol w="1728192"/>
                <a:gridCol w="2808312"/>
              </a:tblGrid>
              <a:tr h="370840">
                <a:tc>
                  <a:txBody>
                    <a:bodyPr/>
                    <a:lstStyle/>
                    <a:p>
                      <a:pPr algn="ctr"/>
                      <a:r>
                        <a:rPr lang="es-MX" sz="1400" dirty="0" smtClean="0"/>
                        <a:t>Modelo</a:t>
                      </a:r>
                      <a:endParaRPr lang="es-MX" sz="1400" dirty="0"/>
                    </a:p>
                  </a:txBody>
                  <a:tcPr/>
                </a:tc>
                <a:tc>
                  <a:txBody>
                    <a:bodyPr/>
                    <a:lstStyle/>
                    <a:p>
                      <a:pPr algn="ctr"/>
                      <a:r>
                        <a:rPr lang="es-MX" sz="1400" dirty="0" smtClean="0"/>
                        <a:t>Tlaxcala</a:t>
                      </a:r>
                      <a:endParaRPr lang="es-MX" sz="1400" dirty="0"/>
                    </a:p>
                  </a:txBody>
                  <a:tcPr/>
                </a:tc>
                <a:tc>
                  <a:txBody>
                    <a:bodyPr/>
                    <a:lstStyle/>
                    <a:p>
                      <a:pPr algn="ctr"/>
                      <a:r>
                        <a:rPr lang="es-MX" sz="1400" dirty="0" smtClean="0"/>
                        <a:t>Puebla</a:t>
                      </a:r>
                      <a:endParaRPr lang="es-MX" sz="1400" dirty="0"/>
                    </a:p>
                  </a:txBody>
                  <a:tcPr/>
                </a:tc>
                <a:tc>
                  <a:txBody>
                    <a:bodyPr/>
                    <a:lstStyle/>
                    <a:p>
                      <a:pPr algn="ctr"/>
                      <a:r>
                        <a:rPr lang="es-MX" sz="1400" dirty="0" smtClean="0"/>
                        <a:t>Observaciones</a:t>
                      </a:r>
                      <a:endParaRPr lang="es-MX" sz="1400" dirty="0"/>
                    </a:p>
                  </a:txBody>
                  <a:tcPr/>
                </a:tc>
              </a:tr>
              <a:tr h="370840">
                <a:tc>
                  <a:txBody>
                    <a:bodyPr/>
                    <a:lstStyle/>
                    <a:p>
                      <a:r>
                        <a:rPr lang="es-MX" sz="1400" dirty="0" smtClean="0"/>
                        <a:t>GDFL-R30</a:t>
                      </a:r>
                      <a:endParaRPr lang="es-MX" sz="1400" dirty="0"/>
                    </a:p>
                  </a:txBody>
                  <a:tcPr anchor="ctr"/>
                </a:tc>
                <a:tc>
                  <a:txBody>
                    <a:bodyPr/>
                    <a:lstStyle/>
                    <a:p>
                      <a:r>
                        <a:rPr lang="es-MX" sz="1400" dirty="0" smtClean="0"/>
                        <a:t>Mejora en las condiciones de humedad</a:t>
                      </a:r>
                      <a:endParaRPr lang="es-MX"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Mejora en las condiciones de humedad</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Necesario obras de manejo y conservación del agua (escurrimientos excesivos)</a:t>
                      </a:r>
                    </a:p>
                  </a:txBody>
                  <a:tcPr anchor="ctr"/>
                </a:tc>
              </a:tr>
              <a:tr h="370840">
                <a:tc>
                  <a:txBody>
                    <a:bodyPr/>
                    <a:lstStyle/>
                    <a:p>
                      <a:r>
                        <a:rPr lang="es-MX" sz="1400" dirty="0" smtClean="0"/>
                        <a:t>CCC</a:t>
                      </a:r>
                      <a:endParaRPr lang="es-MX" sz="1400" dirty="0"/>
                    </a:p>
                  </a:txBody>
                  <a:tcPr anchor="ctr"/>
                </a:tc>
                <a:tc>
                  <a:txBody>
                    <a:bodyPr/>
                    <a:lstStyle/>
                    <a:p>
                      <a:r>
                        <a:rPr lang="es-MX" sz="1400" dirty="0" smtClean="0"/>
                        <a:t>54% del estado con problemas de disponibilidad de humedad</a:t>
                      </a:r>
                      <a:endParaRPr lang="es-MX" sz="1400" dirty="0"/>
                    </a:p>
                  </a:txBody>
                  <a:tcPr anchor="ctr"/>
                </a:tc>
                <a:tc>
                  <a:txBody>
                    <a:bodyPr/>
                    <a:lstStyle/>
                    <a:p>
                      <a:r>
                        <a:rPr lang="es-MX" sz="1400" dirty="0" smtClean="0"/>
                        <a:t>De mayo a</a:t>
                      </a:r>
                      <a:r>
                        <a:rPr lang="es-MX" sz="1400" baseline="0" dirty="0" smtClean="0"/>
                        <a:t> octubre lluvias erráticas y torrenciales</a:t>
                      </a:r>
                      <a:endParaRPr lang="es-MX" sz="1400" dirty="0"/>
                    </a:p>
                  </a:txBody>
                  <a:tcPr anchor="ctr"/>
                </a:tc>
                <a:tc>
                  <a:txBody>
                    <a:bodyPr/>
                    <a:lstStyle/>
                    <a:p>
                      <a:r>
                        <a:rPr lang="es-MX" sz="1400" dirty="0" smtClean="0"/>
                        <a:t>La</a:t>
                      </a:r>
                      <a:r>
                        <a:rPr lang="es-MX" sz="1400" baseline="0" dirty="0" smtClean="0"/>
                        <a:t> escases se acentúa en época fría  del año. Se requieren sistemas de captación de agua de lluvia. Mayor afectación a agricultura de temporal. Mayor impacto a acuíferos</a:t>
                      </a:r>
                      <a:endParaRPr lang="es-MX" sz="1400" dirty="0"/>
                    </a:p>
                  </a:txBody>
                  <a:tcPr anchor="ctr"/>
                </a:tc>
              </a:tr>
            </a:tbl>
          </a:graphicData>
        </a:graphic>
      </p:graphicFrame>
      <p:sp>
        <p:nvSpPr>
          <p:cNvPr id="3" name="2 CuadroTexto"/>
          <p:cNvSpPr txBox="1"/>
          <p:nvPr/>
        </p:nvSpPr>
        <p:spPr>
          <a:xfrm>
            <a:off x="1007604" y="188640"/>
            <a:ext cx="7128792" cy="646331"/>
          </a:xfrm>
          <a:prstGeom prst="rect">
            <a:avLst/>
          </a:prstGeom>
          <a:noFill/>
        </p:spPr>
        <p:txBody>
          <a:bodyPr wrap="square" rtlCol="0">
            <a:spAutoFit/>
          </a:bodyPr>
          <a:lstStyle/>
          <a:p>
            <a:pPr algn="ctr"/>
            <a:r>
              <a:rPr lang="es-MX" b="1" dirty="0" smtClean="0"/>
              <a:t>ESCENARIOS CLIMATOLÓGICOS DE LA REPÚBLICA MEXICANA</a:t>
            </a:r>
            <a:endParaRPr lang="es-MX" b="1" dirty="0"/>
          </a:p>
        </p:txBody>
      </p:sp>
      <p:sp>
        <p:nvSpPr>
          <p:cNvPr id="4" name="3 CuadroTexto"/>
          <p:cNvSpPr txBox="1"/>
          <p:nvPr/>
        </p:nvSpPr>
        <p:spPr>
          <a:xfrm>
            <a:off x="395536" y="6165304"/>
            <a:ext cx="5472608" cy="461665"/>
          </a:xfrm>
          <a:prstGeom prst="rect">
            <a:avLst/>
          </a:prstGeom>
          <a:noFill/>
        </p:spPr>
        <p:txBody>
          <a:bodyPr wrap="square" rtlCol="0">
            <a:spAutoFit/>
          </a:bodyPr>
          <a:lstStyle/>
          <a:p>
            <a:r>
              <a:rPr lang="es-MX" sz="1200" b="1" dirty="0" smtClean="0"/>
              <a:t>Comisión Nacional de Zonas Áridas &amp; Universidad Autónoma </a:t>
            </a:r>
            <a:r>
              <a:rPr lang="es-MX" sz="1200" b="1" dirty="0" err="1" smtClean="0"/>
              <a:t>Chapingo</a:t>
            </a:r>
            <a:r>
              <a:rPr lang="es-MX" sz="1200" b="1" dirty="0" smtClean="0"/>
              <a:t>.  Escenarios Climatológicos de la República Mexicana. México.</a:t>
            </a:r>
            <a:endParaRPr lang="es-MX" sz="1200" b="1" dirty="0"/>
          </a:p>
        </p:txBody>
      </p:sp>
      <p:sp>
        <p:nvSpPr>
          <p:cNvPr id="5" name="4 CuadroTexto"/>
          <p:cNvSpPr txBox="1"/>
          <p:nvPr/>
        </p:nvSpPr>
        <p:spPr>
          <a:xfrm>
            <a:off x="611560" y="3573016"/>
            <a:ext cx="8280920" cy="1754326"/>
          </a:xfrm>
          <a:prstGeom prst="rect">
            <a:avLst/>
          </a:prstGeom>
          <a:noFill/>
        </p:spPr>
        <p:txBody>
          <a:bodyPr wrap="square" rtlCol="0">
            <a:spAutoFit/>
          </a:bodyPr>
          <a:lstStyle/>
          <a:p>
            <a:r>
              <a:rPr lang="es-MX" dirty="0" smtClean="0"/>
              <a:t>Vulnerabilidad cualitativa de el Organismo de Cuenca Balsas, IMTA, 2007:</a:t>
            </a:r>
          </a:p>
          <a:p>
            <a:pPr>
              <a:buFont typeface="Wingdings" pitchFamily="2" charset="2"/>
              <a:buChar char="ü"/>
            </a:pPr>
            <a:endParaRPr lang="es-MX" dirty="0" smtClean="0"/>
          </a:p>
          <a:p>
            <a:pPr>
              <a:buFont typeface="Wingdings" pitchFamily="2" charset="2"/>
              <a:buChar char="ü"/>
            </a:pPr>
            <a:r>
              <a:rPr lang="es-MX" dirty="0" smtClean="0"/>
              <a:t> Incremento de la demanda</a:t>
            </a:r>
          </a:p>
          <a:p>
            <a:pPr>
              <a:buFont typeface="Wingdings" pitchFamily="2" charset="2"/>
              <a:buChar char="ü"/>
            </a:pPr>
            <a:r>
              <a:rPr lang="es-MX" dirty="0" smtClean="0"/>
              <a:t> Probable disminución de la disponibilidad</a:t>
            </a:r>
          </a:p>
          <a:p>
            <a:pPr>
              <a:buFont typeface="Wingdings" pitchFamily="2" charset="2"/>
              <a:buChar char="ü"/>
            </a:pPr>
            <a:r>
              <a:rPr lang="es-MX" dirty="0" smtClean="0"/>
              <a:t> Vulnerabilidad a la escasez y a las sequías</a:t>
            </a:r>
          </a:p>
          <a:p>
            <a:pPr>
              <a:buFont typeface="Wingdings" pitchFamily="2" charset="2"/>
              <a:buChar char="ü"/>
            </a:pPr>
            <a:r>
              <a:rPr lang="es-MX" dirty="0" smtClean="0"/>
              <a:t> Efectos severos en la agricultura de temporal en Tlaxcala y zonas altas</a:t>
            </a:r>
            <a:endParaRPr lang="es-MX" dirty="0"/>
          </a:p>
        </p:txBody>
      </p:sp>
    </p:spTree>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908720"/>
          </a:xfrm>
        </p:spPr>
        <p:txBody>
          <a:bodyPr anchor="ctr">
            <a:noAutofit/>
          </a:bodyPr>
          <a:lstStyle/>
          <a:p>
            <a:pPr algn="ctr"/>
            <a:r>
              <a:rPr lang="es-MX" sz="2800" dirty="0" smtClean="0"/>
              <a:t>Perspectiva ante el calentamiento global </a:t>
            </a:r>
            <a:r>
              <a:rPr lang="es-MX" sz="2800" b="1" dirty="0" smtClean="0"/>
              <a:t>2040</a:t>
            </a:r>
            <a:endParaRPr lang="es-MX" sz="2800" b="1" dirty="0"/>
          </a:p>
        </p:txBody>
      </p:sp>
      <p:sp>
        <p:nvSpPr>
          <p:cNvPr id="5" name="2 Marcador de contenido"/>
          <p:cNvSpPr txBox="1">
            <a:spLocks/>
          </p:cNvSpPr>
          <p:nvPr/>
        </p:nvSpPr>
        <p:spPr>
          <a:xfrm>
            <a:off x="3563888" y="1700808"/>
            <a:ext cx="5580112" cy="2232248"/>
          </a:xfrm>
          <a:prstGeom prst="rect">
            <a:avLst/>
          </a:prstGeom>
        </p:spPr>
        <p:txBody>
          <a:bodyPr vert="horz" lIns="91440" tIns="45720" rIns="91440" bIns="45720" rtlCol="0" anchor="ctr">
            <a:normAutofit fontScale="62500" lnSpcReduction="20000"/>
          </a:bodyPr>
          <a:lstStyle/>
          <a:p>
            <a:pPr marL="444500" lvl="1" indent="-365125">
              <a:spcBef>
                <a:spcPct val="20000"/>
              </a:spcBef>
              <a:buClr>
                <a:schemeClr val="accent1"/>
              </a:buClr>
              <a:buFont typeface="Wingdings" pitchFamily="2" charset="2"/>
              <a:buChar char=""/>
              <a:defRPr/>
            </a:pPr>
            <a:r>
              <a:rPr lang="es-ES" sz="2800" b="1" dirty="0" smtClean="0">
                <a:effectLst>
                  <a:outerShdw blurRad="38100" dist="38100" dir="2700000" algn="tl">
                    <a:srgbClr val="000000">
                      <a:alpha val="43137"/>
                    </a:srgbClr>
                  </a:outerShdw>
                </a:effectLst>
              </a:rPr>
              <a:t>Reducción del 3 % de la precipitación</a:t>
            </a:r>
          </a:p>
          <a:p>
            <a:pPr marL="444500" lvl="1" indent="-365125">
              <a:spcBef>
                <a:spcPct val="20000"/>
              </a:spcBef>
              <a:buClr>
                <a:schemeClr val="accent1"/>
              </a:buClr>
              <a:buFont typeface="Wingdings" pitchFamily="2" charset="2"/>
              <a:buChar char=""/>
              <a:defRPr/>
            </a:pPr>
            <a:r>
              <a:rPr lang="es-ES" sz="2900" b="1" dirty="0" smtClean="0">
                <a:effectLst>
                  <a:outerShdw blurRad="38100" dist="38100" dir="2700000" algn="tl">
                    <a:srgbClr val="000000">
                      <a:alpha val="43137"/>
                    </a:srgbClr>
                  </a:outerShdw>
                </a:effectLst>
              </a:rPr>
              <a:t>Incremento de 2.3</a:t>
            </a:r>
            <a:r>
              <a:rPr lang="es-ES" sz="2900" b="1" baseline="30000" dirty="0" smtClean="0">
                <a:effectLst>
                  <a:outerShdw blurRad="38100" dist="38100" dir="2700000" algn="tl">
                    <a:srgbClr val="000000">
                      <a:alpha val="43137"/>
                    </a:srgbClr>
                  </a:outerShdw>
                </a:effectLst>
              </a:rPr>
              <a:t>o</a:t>
            </a:r>
            <a:r>
              <a:rPr lang="es-ES" sz="2900" b="1" dirty="0" smtClean="0">
                <a:effectLst>
                  <a:outerShdw blurRad="38100" dist="38100" dir="2700000" algn="tl">
                    <a:srgbClr val="000000">
                      <a:alpha val="43137"/>
                    </a:srgbClr>
                  </a:outerShdw>
                </a:effectLst>
              </a:rPr>
              <a:t> C</a:t>
            </a:r>
          </a:p>
          <a:p>
            <a:pPr marL="444500" lvl="1" indent="-365125">
              <a:spcBef>
                <a:spcPct val="20000"/>
              </a:spcBef>
              <a:buClr>
                <a:schemeClr val="accent1"/>
              </a:buClr>
              <a:buFont typeface="Wingdings" pitchFamily="2" charset="2"/>
              <a:buChar char=""/>
              <a:defRPr/>
            </a:pPr>
            <a:r>
              <a:rPr lang="es-ES" sz="2900" b="1" dirty="0" smtClean="0">
                <a:effectLst>
                  <a:outerShdw blurRad="38100" dist="38100" dir="2700000" algn="tl">
                    <a:srgbClr val="000000">
                      <a:alpha val="43137"/>
                    </a:srgbClr>
                  </a:outerShdw>
                </a:effectLst>
              </a:rPr>
              <a:t>Incremento de necesidades hídricas mayor al </a:t>
            </a:r>
            <a:r>
              <a:rPr lang="es-ES" sz="2900" b="1" dirty="0" smtClean="0">
                <a:solidFill>
                  <a:srgbClr val="FFFF00"/>
                </a:solidFill>
                <a:effectLst>
                  <a:outerShdw blurRad="38100" dist="38100" dir="2700000" algn="tl">
                    <a:srgbClr val="000000">
                      <a:alpha val="43137"/>
                    </a:srgbClr>
                  </a:outerShdw>
                </a:effectLst>
              </a:rPr>
              <a:t>9% </a:t>
            </a:r>
            <a:r>
              <a:rPr lang="es-ES" sz="2900" b="1" dirty="0" smtClean="0">
                <a:effectLst>
                  <a:outerShdw blurRad="38100" dist="38100" dir="2700000" algn="tl">
                    <a:srgbClr val="000000">
                      <a:alpha val="43137"/>
                    </a:srgbClr>
                  </a:outerShdw>
                </a:effectLst>
              </a:rPr>
              <a:t>(equivale actualmente a </a:t>
            </a:r>
            <a:r>
              <a:rPr lang="es-ES" sz="2900" b="1" dirty="0" smtClean="0">
                <a:solidFill>
                  <a:srgbClr val="FFFF00"/>
                </a:solidFill>
                <a:effectLst>
                  <a:outerShdw blurRad="38100" dist="38100" dir="2700000" algn="tl">
                    <a:srgbClr val="000000">
                      <a:alpha val="43137"/>
                    </a:srgbClr>
                  </a:outerShdw>
                </a:effectLst>
              </a:rPr>
              <a:t>30 hm³</a:t>
            </a:r>
            <a:r>
              <a:rPr lang="es-ES" sz="2900" b="1" dirty="0" smtClean="0">
                <a:effectLst>
                  <a:outerShdw blurRad="38100" dist="38100" dir="2700000" algn="tl">
                    <a:srgbClr val="000000">
                      <a:alpha val="43137"/>
                    </a:srgbClr>
                  </a:outerShdw>
                </a:effectLst>
              </a:rPr>
              <a:t>), lo que exigirá acciones con </a:t>
            </a:r>
            <a:r>
              <a:rPr lang="es-ES" sz="2900" b="1" dirty="0" smtClean="0">
                <a:solidFill>
                  <a:srgbClr val="FFFF00"/>
                </a:solidFill>
                <a:effectLst>
                  <a:outerShdw blurRad="38100" dist="38100" dir="2700000" algn="tl">
                    <a:srgbClr val="000000">
                      <a:alpha val="43137"/>
                    </a:srgbClr>
                  </a:outerShdw>
                </a:effectLst>
              </a:rPr>
              <a:t>20% mayor efectividad (volumen recuperado</a:t>
            </a:r>
            <a:r>
              <a:rPr lang="es-ES" sz="2900" b="1" dirty="0" smtClean="0">
                <a:effectLst>
                  <a:outerShdw blurRad="38100" dist="38100" dir="2700000" algn="tl">
                    <a:srgbClr val="000000">
                      <a:alpha val="43137"/>
                    </a:srgbClr>
                  </a:outerShdw>
                </a:effectLst>
              </a:rPr>
              <a:t>) que las previstas sin calentamiento global</a:t>
            </a:r>
          </a:p>
          <a:p>
            <a:pPr marL="444500" lvl="1" indent="-365125">
              <a:spcBef>
                <a:spcPct val="20000"/>
              </a:spcBef>
              <a:buClr>
                <a:schemeClr val="accent1"/>
              </a:buClr>
              <a:buFont typeface="Wingdings" pitchFamily="2" charset="2"/>
              <a:buChar char=""/>
              <a:defRPr/>
            </a:pPr>
            <a:endParaRPr lang="es-ES" sz="2200" i="1" dirty="0" smtClean="0"/>
          </a:p>
          <a:p>
            <a:pPr marL="444500" lvl="1" indent="-365125">
              <a:spcBef>
                <a:spcPct val="20000"/>
              </a:spcBef>
              <a:buClr>
                <a:schemeClr val="accent1"/>
              </a:buClr>
              <a:defRPr/>
            </a:pPr>
            <a:r>
              <a:rPr lang="es-ES" sz="1600" i="1" dirty="0" smtClean="0"/>
              <a:t>Escenario A1, Intermedio de mayor probabilidad.  IGPCC - IMTA, 2008.  </a:t>
            </a:r>
            <a:endParaRPr lang="es-ES" sz="2200" dirty="0" smtClean="0"/>
          </a:p>
        </p:txBody>
      </p:sp>
      <p:pic>
        <p:nvPicPr>
          <p:cNvPr id="12" name="11 Imagen"/>
          <p:cNvPicPr/>
          <p:nvPr/>
        </p:nvPicPr>
        <p:blipFill>
          <a:blip r:embed="rId3" cstate="print"/>
          <a:srcRect l="28401" r="35977" b="28326"/>
          <a:stretch>
            <a:fillRect/>
          </a:stretch>
        </p:blipFill>
        <p:spPr bwMode="auto">
          <a:xfrm>
            <a:off x="5109736" y="4049688"/>
            <a:ext cx="2846640" cy="2160240"/>
          </a:xfrm>
          <a:prstGeom prst="rect">
            <a:avLst/>
          </a:prstGeom>
          <a:noFill/>
          <a:ln w="9525">
            <a:noFill/>
            <a:miter lim="800000"/>
            <a:headEnd/>
            <a:tailEnd/>
          </a:ln>
        </p:spPr>
      </p:pic>
      <p:sp>
        <p:nvSpPr>
          <p:cNvPr id="14" name="2 Marcador de contenido"/>
          <p:cNvSpPr txBox="1">
            <a:spLocks/>
          </p:cNvSpPr>
          <p:nvPr/>
        </p:nvSpPr>
        <p:spPr>
          <a:xfrm>
            <a:off x="899592" y="6165304"/>
            <a:ext cx="7308304" cy="692696"/>
          </a:xfrm>
          <a:prstGeom prst="rect">
            <a:avLst/>
          </a:prstGeom>
        </p:spPr>
        <p:txBody>
          <a:bodyPr vert="horz" lIns="91440" tIns="45720" rIns="91440" bIns="45720" rtlCol="0" anchor="ctr">
            <a:normAutofit fontScale="92500" lnSpcReduction="10000"/>
          </a:bodyPr>
          <a:lstStyle/>
          <a:p>
            <a:pPr marL="444500" lvl="1" indent="-365125" algn="ctr">
              <a:spcBef>
                <a:spcPct val="20000"/>
              </a:spcBef>
              <a:buClr>
                <a:schemeClr val="accent1"/>
              </a:buClr>
              <a:defRPr/>
            </a:pPr>
            <a:r>
              <a:rPr lang="es-ES" sz="2200" b="1" dirty="0" smtClean="0"/>
              <a:t>Esto vuelve más urgente alcanzar el equilibrio entre la oferta y la demanda</a:t>
            </a:r>
          </a:p>
        </p:txBody>
      </p:sp>
      <p:sp>
        <p:nvSpPr>
          <p:cNvPr id="15" name="14 Forma libre"/>
          <p:cNvSpPr/>
          <p:nvPr/>
        </p:nvSpPr>
        <p:spPr>
          <a:xfrm>
            <a:off x="2258472" y="4076968"/>
            <a:ext cx="2865863" cy="2107580"/>
          </a:xfrm>
          <a:custGeom>
            <a:avLst/>
            <a:gdLst>
              <a:gd name="connsiteX0" fmla="*/ 2843561 w 2865863"/>
              <a:gd name="connsiteY0" fmla="*/ 0 h 2107580"/>
              <a:gd name="connsiteX1" fmla="*/ 0 w 2865863"/>
              <a:gd name="connsiteY1" fmla="*/ 1193180 h 2107580"/>
              <a:gd name="connsiteX2" fmla="*/ 345688 w 2865863"/>
              <a:gd name="connsiteY2" fmla="*/ 1215483 h 2107580"/>
              <a:gd name="connsiteX3" fmla="*/ 468351 w 2865863"/>
              <a:gd name="connsiteY3" fmla="*/ 1672683 h 2107580"/>
              <a:gd name="connsiteX4" fmla="*/ 2865863 w 2865863"/>
              <a:gd name="connsiteY4" fmla="*/ 2107580 h 2107580"/>
              <a:gd name="connsiteX5" fmla="*/ 2843561 w 2865863"/>
              <a:gd name="connsiteY5" fmla="*/ 0 h 210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5863" h="2107580">
                <a:moveTo>
                  <a:pt x="2843561" y="0"/>
                </a:moveTo>
                <a:lnTo>
                  <a:pt x="0" y="1193180"/>
                </a:lnTo>
                <a:lnTo>
                  <a:pt x="345688" y="1215483"/>
                </a:lnTo>
                <a:lnTo>
                  <a:pt x="468351" y="1672683"/>
                </a:lnTo>
                <a:lnTo>
                  <a:pt x="2865863" y="2107580"/>
                </a:lnTo>
                <a:lnTo>
                  <a:pt x="2843561" y="0"/>
                </a:lnTo>
                <a:close/>
              </a:path>
            </a:pathLst>
          </a:custGeom>
          <a:gradFill>
            <a:gsLst>
              <a:gs pos="50000">
                <a:srgbClr val="C00000">
                  <a:alpha val="5000"/>
                </a:srgb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18" name="17 Grupo"/>
          <p:cNvGrpSpPr/>
          <p:nvPr/>
        </p:nvGrpSpPr>
        <p:grpSpPr>
          <a:xfrm>
            <a:off x="323528" y="4005064"/>
            <a:ext cx="3312368" cy="2132856"/>
            <a:chOff x="1077288" y="4005064"/>
            <a:chExt cx="3312368" cy="2132856"/>
          </a:xfrm>
        </p:grpSpPr>
        <p:pic>
          <p:nvPicPr>
            <p:cNvPr id="9" name="8 Imagen"/>
            <p:cNvPicPr/>
            <p:nvPr/>
          </p:nvPicPr>
          <p:blipFill>
            <a:blip r:embed="rId4" cstate="print">
              <a:lum contrast="10000"/>
            </a:blip>
            <a:srcRect/>
            <a:stretch>
              <a:fillRect/>
            </a:stretch>
          </p:blipFill>
          <p:spPr bwMode="auto">
            <a:xfrm>
              <a:off x="1077288" y="4005064"/>
              <a:ext cx="2664296" cy="2132856"/>
            </a:xfrm>
            <a:prstGeom prst="rect">
              <a:avLst/>
            </a:prstGeom>
            <a:noFill/>
            <a:ln w="9525">
              <a:noFill/>
              <a:miter lim="800000"/>
              <a:headEnd/>
              <a:tailEnd/>
            </a:ln>
          </p:spPr>
        </p:pic>
        <p:pic>
          <p:nvPicPr>
            <p:cNvPr id="10" name="9 Imagen"/>
            <p:cNvPicPr/>
            <p:nvPr/>
          </p:nvPicPr>
          <p:blipFill>
            <a:blip r:embed="rId5" cstate="print">
              <a:lum contrast="10000"/>
            </a:blip>
            <a:srcRect/>
            <a:stretch>
              <a:fillRect/>
            </a:stretch>
          </p:blipFill>
          <p:spPr bwMode="auto">
            <a:xfrm>
              <a:off x="3741584" y="4005064"/>
              <a:ext cx="648072" cy="2132856"/>
            </a:xfrm>
            <a:prstGeom prst="rect">
              <a:avLst/>
            </a:prstGeom>
            <a:noFill/>
            <a:ln w="9525">
              <a:noFill/>
              <a:miter lim="800000"/>
              <a:headEnd/>
              <a:tailEnd/>
            </a:ln>
          </p:spPr>
        </p:pic>
        <p:sp>
          <p:nvSpPr>
            <p:cNvPr id="16" name="15 Rectángulo"/>
            <p:cNvSpPr/>
            <p:nvPr/>
          </p:nvSpPr>
          <p:spPr>
            <a:xfrm>
              <a:off x="1331640" y="4077072"/>
              <a:ext cx="2267744" cy="830997"/>
            </a:xfrm>
            <a:prstGeom prst="rect">
              <a:avLst/>
            </a:prstGeom>
          </p:spPr>
          <p:txBody>
            <a:bodyPr wrap="square">
              <a:spAutoFit/>
            </a:bodyPr>
            <a:lstStyle/>
            <a:p>
              <a:pPr marL="88900" lvl="1" indent="-9525" algn="ctr">
                <a:spcBef>
                  <a:spcPct val="20000"/>
                </a:spcBef>
                <a:buClr>
                  <a:schemeClr val="accent1"/>
                </a:buClr>
                <a:defRPr/>
              </a:pPr>
              <a:r>
                <a:rPr lang="es-ES" sz="1600" b="1" i="1" dirty="0" smtClean="0">
                  <a:effectLst>
                    <a:outerShdw blurRad="38100" dist="38100" dir="2700000" algn="tl">
                      <a:srgbClr val="000000">
                        <a:alpha val="43137"/>
                      </a:srgbClr>
                    </a:outerShdw>
                  </a:effectLst>
                </a:rPr>
                <a:t>Variación porcentual de la precipitación al 2050  </a:t>
              </a:r>
              <a:endParaRPr lang="es-ES" sz="2200" b="1" dirty="0" smtClean="0">
                <a:effectLst>
                  <a:outerShdw blurRad="38100" dist="38100" dir="2700000" algn="tl">
                    <a:srgbClr val="000000">
                      <a:alpha val="43137"/>
                    </a:srgbClr>
                  </a:outerShdw>
                </a:effectLst>
              </a:endParaRPr>
            </a:p>
          </p:txBody>
        </p:sp>
      </p:grpSp>
      <p:grpSp>
        <p:nvGrpSpPr>
          <p:cNvPr id="13" name="12 Grupo"/>
          <p:cNvGrpSpPr/>
          <p:nvPr/>
        </p:nvGrpSpPr>
        <p:grpSpPr>
          <a:xfrm>
            <a:off x="323528" y="1700808"/>
            <a:ext cx="3226161" cy="2040632"/>
            <a:chOff x="899592" y="1700808"/>
            <a:chExt cx="3226161" cy="2040632"/>
          </a:xfrm>
        </p:grpSpPr>
        <p:pic>
          <p:nvPicPr>
            <p:cNvPr id="7" name="6 Imagen"/>
            <p:cNvPicPr/>
            <p:nvPr/>
          </p:nvPicPr>
          <p:blipFill>
            <a:blip r:embed="rId6" cstate="print">
              <a:lum contrast="10000"/>
            </a:blip>
            <a:srcRect/>
            <a:stretch>
              <a:fillRect/>
            </a:stretch>
          </p:blipFill>
          <p:spPr bwMode="auto">
            <a:xfrm>
              <a:off x="899592" y="1703444"/>
              <a:ext cx="2664296" cy="2037996"/>
            </a:xfrm>
            <a:prstGeom prst="rect">
              <a:avLst/>
            </a:prstGeom>
            <a:noFill/>
            <a:ln w="9525">
              <a:noFill/>
              <a:miter lim="800000"/>
              <a:headEnd/>
              <a:tailEnd/>
            </a:ln>
          </p:spPr>
        </p:pic>
        <p:pic>
          <p:nvPicPr>
            <p:cNvPr id="8" name="7 Imagen"/>
            <p:cNvPicPr/>
            <p:nvPr/>
          </p:nvPicPr>
          <p:blipFill>
            <a:blip r:embed="rId7" cstate="print">
              <a:lum contrast="10000"/>
            </a:blip>
            <a:srcRect/>
            <a:stretch>
              <a:fillRect/>
            </a:stretch>
          </p:blipFill>
          <p:spPr bwMode="auto">
            <a:xfrm>
              <a:off x="3563888" y="1700808"/>
              <a:ext cx="561865" cy="2040631"/>
            </a:xfrm>
            <a:prstGeom prst="rect">
              <a:avLst/>
            </a:prstGeom>
            <a:noFill/>
            <a:ln w="9525">
              <a:noFill/>
              <a:miter lim="800000"/>
              <a:headEnd/>
              <a:tailEnd/>
            </a:ln>
          </p:spPr>
        </p:pic>
        <p:sp>
          <p:nvSpPr>
            <p:cNvPr id="17" name="16 Rectángulo"/>
            <p:cNvSpPr/>
            <p:nvPr/>
          </p:nvSpPr>
          <p:spPr>
            <a:xfrm>
              <a:off x="1259632" y="1844824"/>
              <a:ext cx="2088232" cy="923330"/>
            </a:xfrm>
            <a:prstGeom prst="rect">
              <a:avLst/>
            </a:prstGeom>
          </p:spPr>
          <p:txBody>
            <a:bodyPr wrap="square">
              <a:spAutoFit/>
            </a:bodyPr>
            <a:lstStyle/>
            <a:p>
              <a:pPr marL="88900" lvl="1" indent="-9525" algn="ctr">
                <a:spcBef>
                  <a:spcPct val="20000"/>
                </a:spcBef>
                <a:buClr>
                  <a:schemeClr val="accent1"/>
                </a:buClr>
                <a:defRPr/>
              </a:pPr>
              <a:r>
                <a:rPr lang="es-ES" b="1" i="1" dirty="0" smtClean="0">
                  <a:effectLst>
                    <a:outerShdw blurRad="38100" dist="38100" dir="2700000" algn="tl">
                      <a:srgbClr val="000000">
                        <a:alpha val="43137"/>
                      </a:srgbClr>
                    </a:outerShdw>
                  </a:effectLst>
                </a:rPr>
                <a:t>Variación de la temperatura al 2050</a:t>
              </a:r>
              <a:endParaRPr lang="es-ES" sz="2800" b="1" dirty="0" smtClean="0">
                <a:effectLst>
                  <a:outerShdw blurRad="38100" dist="38100" dir="2700000" algn="tl">
                    <a:srgbClr val="000000">
                      <a:alpha val="43137"/>
                    </a:srgbClr>
                  </a:outerShdw>
                </a:effectLst>
              </a:endParaRPr>
            </a:p>
          </p:txBody>
        </p:sp>
      </p:grpSp>
    </p:spTree>
  </p:cSld>
  <p:clrMapOvr>
    <a:masterClrMapping/>
  </p:clrMapOvr>
  <p:transition>
    <p:fade/>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a:t>Objetivo 7.  Evaluar los efectos del cambio climático global y de los procesos de desertificación de la cuenca</a:t>
            </a:r>
            <a:endParaRPr lang="es-MX" sz="3200" dirty="0" smtClean="0"/>
          </a:p>
        </p:txBody>
      </p:sp>
      <p:graphicFrame>
        <p:nvGraphicFramePr>
          <p:cNvPr id="3" name="2 Marcador de contenido"/>
          <p:cNvGraphicFramePr>
            <a:graphicFrameLocks noGrp="1"/>
          </p:cNvGraphicFramePr>
          <p:nvPr>
            <p:ph idx="1"/>
            <p:extLst>
              <p:ext uri="{D42A27DB-BD31-4B8C-83A1-F6EECF244321}">
                <p14:modId xmlns:p14="http://schemas.microsoft.com/office/powerpoint/2010/main" xmlns="" val="2770445862"/>
              </p:ext>
            </p:extLst>
          </p:nvPr>
        </p:nvGraphicFramePr>
        <p:xfrm>
          <a:off x="457199" y="1196757"/>
          <a:ext cx="8147248" cy="5607924"/>
        </p:xfrm>
        <a:graphic>
          <a:graphicData uri="http://schemas.openxmlformats.org/drawingml/2006/table">
            <a:tbl>
              <a:tblPr/>
              <a:tblGrid>
                <a:gridCol w="3895130"/>
                <a:gridCol w="1195247"/>
                <a:gridCol w="983699"/>
                <a:gridCol w="1036586"/>
                <a:gridCol w="1036586"/>
              </a:tblGrid>
              <a:tr h="524375">
                <a:tc>
                  <a:txBody>
                    <a:bodyPr/>
                    <a:lstStyle/>
                    <a:p>
                      <a:pPr algn="ctr" fontAlgn="b"/>
                      <a:r>
                        <a:rPr lang="es-MX" sz="1050" b="1" i="0" u="none" strike="noStrike" dirty="0" smtClean="0">
                          <a:solidFill>
                            <a:srgbClr val="000000"/>
                          </a:solidFill>
                          <a:effectLst/>
                          <a:latin typeface="Arial"/>
                        </a:rPr>
                        <a:t>INVERSION</a:t>
                      </a:r>
                      <a:r>
                        <a:rPr lang="es-MX" sz="1050" b="1" i="0" u="none" strike="noStrike" baseline="0" dirty="0" smtClean="0">
                          <a:solidFill>
                            <a:srgbClr val="000000"/>
                          </a:solidFill>
                          <a:effectLst/>
                          <a:latin typeface="Arial"/>
                        </a:rPr>
                        <a:t> EN MILES</a:t>
                      </a:r>
                      <a:endParaRPr lang="es-MX" sz="105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050" b="1" i="0" u="none" strike="noStrike" dirty="0" smtClean="0">
                          <a:solidFill>
                            <a:srgbClr val="000000"/>
                          </a:solidFill>
                          <a:effectLst/>
                          <a:latin typeface="Arial"/>
                        </a:rPr>
                        <a:t>2011-2012</a:t>
                      </a:r>
                      <a:endParaRPr lang="es-MX" sz="105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050" b="1" i="0" u="none" strike="noStrike" dirty="0" smtClean="0">
                          <a:solidFill>
                            <a:srgbClr val="000000"/>
                          </a:solidFill>
                          <a:effectLst/>
                          <a:latin typeface="Arial"/>
                        </a:rPr>
                        <a:t>2013-2018</a:t>
                      </a:r>
                      <a:endParaRPr lang="es-MX" sz="105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050" b="1" i="0" u="none" strike="noStrike" dirty="0" smtClean="0">
                          <a:solidFill>
                            <a:srgbClr val="000000"/>
                          </a:solidFill>
                          <a:effectLst/>
                          <a:latin typeface="Arial"/>
                        </a:rPr>
                        <a:t>2019-2040</a:t>
                      </a:r>
                      <a:endParaRPr lang="es-MX" sz="105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050" b="1" i="0" u="none" strike="noStrike" dirty="0" smtClean="0">
                          <a:solidFill>
                            <a:srgbClr val="000000"/>
                          </a:solidFill>
                          <a:effectLst/>
                          <a:latin typeface="Arial"/>
                        </a:rPr>
                        <a:t>TOTAL</a:t>
                      </a:r>
                      <a:endParaRPr lang="es-MX" sz="1050" b="1" i="0" u="none" strike="noStrike" dirty="0">
                        <a:solidFill>
                          <a:srgbClr val="000000"/>
                        </a:solidFill>
                        <a:effectLst/>
                        <a:latin typeface="Arial"/>
                      </a:endParaRPr>
                    </a:p>
                  </a:txBody>
                  <a:tcPr marL="0" marR="0" marT="0" marB="0" anchor="ctr">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278574">
                <a:tc>
                  <a:txBody>
                    <a:bodyPr/>
                    <a:lstStyle/>
                    <a:p>
                      <a:pPr algn="l" fontAlgn="b"/>
                      <a:r>
                        <a:rPr lang="es-MX" sz="1050" b="1" i="0" u="none" strike="noStrike" dirty="0">
                          <a:solidFill>
                            <a:schemeClr val="tx1"/>
                          </a:solidFill>
                          <a:effectLst/>
                          <a:latin typeface="Arial"/>
                        </a:rPr>
                        <a:t>Evaluar los efectos del cambio </a:t>
                      </a:r>
                      <a:r>
                        <a:rPr lang="es-MX" sz="1050" b="1" i="0" u="none" strike="noStrike" dirty="0" smtClean="0">
                          <a:solidFill>
                            <a:schemeClr val="tx1"/>
                          </a:solidFill>
                          <a:effectLst/>
                          <a:latin typeface="Arial"/>
                        </a:rPr>
                        <a:t>climático </a:t>
                      </a:r>
                      <a:r>
                        <a:rPr lang="es-MX" sz="1050" b="1" i="0" u="none" strike="noStrike" dirty="0">
                          <a:solidFill>
                            <a:schemeClr val="tx1"/>
                          </a:solidFill>
                          <a:effectLst/>
                          <a:latin typeface="Arial"/>
                        </a:rPr>
                        <a:t>e hidrológico global y local</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c>
                  <a:txBody>
                    <a:bodyPr/>
                    <a:lstStyle/>
                    <a:p>
                      <a:pPr algn="ctr" fontAlgn="b"/>
                      <a:r>
                        <a:rPr lang="es-MX" sz="1050" b="1" i="0" u="none" strike="noStrike" dirty="0" smtClean="0">
                          <a:solidFill>
                            <a:schemeClr val="tx1"/>
                          </a:solidFill>
                          <a:effectLst/>
                          <a:latin typeface="Arial"/>
                        </a:rPr>
                        <a:t>4,450.00 </a:t>
                      </a:r>
                      <a:endParaRPr lang="es-MX" sz="105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c>
                  <a:txBody>
                    <a:bodyPr/>
                    <a:lstStyle/>
                    <a:p>
                      <a:pPr algn="ctr" fontAlgn="b"/>
                      <a:r>
                        <a:rPr lang="es-MX" sz="1050" b="1" i="0" u="none" strike="noStrike" dirty="0" smtClean="0">
                          <a:solidFill>
                            <a:schemeClr val="tx1"/>
                          </a:solidFill>
                          <a:effectLst/>
                          <a:latin typeface="Arial"/>
                        </a:rPr>
                        <a:t>100.00 </a:t>
                      </a:r>
                      <a:endParaRPr lang="es-MX" sz="105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c>
                  <a:txBody>
                    <a:bodyPr/>
                    <a:lstStyle/>
                    <a:p>
                      <a:pPr algn="ctr" fontAlgn="b"/>
                      <a:r>
                        <a:rPr lang="es-MX" sz="1050" b="1" i="0" u="none" strike="noStrike" dirty="0" smtClean="0">
                          <a:solidFill>
                            <a:schemeClr val="tx1"/>
                          </a:solidFill>
                          <a:effectLst/>
                          <a:latin typeface="Arial"/>
                        </a:rPr>
                        <a:t>1,050.00 </a:t>
                      </a:r>
                      <a:endParaRPr lang="es-MX" sz="105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c>
                  <a:txBody>
                    <a:bodyPr/>
                    <a:lstStyle/>
                    <a:p>
                      <a:pPr algn="ctr" fontAlgn="b"/>
                      <a:r>
                        <a:rPr lang="es-MX" sz="1000" b="1" i="0" u="none" strike="noStrike" dirty="0" smtClean="0">
                          <a:solidFill>
                            <a:schemeClr val="tx1"/>
                          </a:solidFill>
                          <a:effectLst/>
                          <a:latin typeface="Arial"/>
                        </a:rPr>
                        <a:t>5,600.00 </a:t>
                      </a:r>
                      <a:endParaRPr lang="es-MX" sz="100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chemeClr val="bg1">
                        <a:lumMod val="50000"/>
                        <a:lumOff val="50000"/>
                      </a:schemeClr>
                    </a:solidFill>
                  </a:tcPr>
                </a:tc>
              </a:tr>
              <a:tr h="278574">
                <a:tc>
                  <a:txBody>
                    <a:bodyPr/>
                    <a:lstStyle/>
                    <a:p>
                      <a:pPr algn="l" fontAlgn="b"/>
                      <a:r>
                        <a:rPr lang="es-MX" sz="1050" b="1" i="0" u="none" strike="noStrike" dirty="0">
                          <a:solidFill>
                            <a:srgbClr val="000000"/>
                          </a:solidFill>
                          <a:effectLst/>
                          <a:latin typeface="Arial"/>
                        </a:rPr>
                        <a:t>Investigación del cambio climático y su incidencia en el ciclo hidrológico</a:t>
                      </a:r>
                    </a:p>
                  </a:txBody>
                  <a:tcPr marL="100012"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75000"/>
                      </a:schemeClr>
                    </a:solidFill>
                  </a:tcPr>
                </a:tc>
                <a:tc>
                  <a:txBody>
                    <a:bodyPr/>
                    <a:lstStyle/>
                    <a:p>
                      <a:pPr algn="ctr" fontAlgn="b"/>
                      <a:r>
                        <a:rPr lang="es-MX" sz="1050" b="1" i="0" u="none" strike="noStrike" dirty="0">
                          <a:solidFill>
                            <a:srgbClr val="000000"/>
                          </a:solidFill>
                          <a:effectLst/>
                          <a:latin typeface="Arial"/>
                        </a:rPr>
                        <a:t>                      2,450.00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75000"/>
                      </a:schemeClr>
                    </a:solidFill>
                  </a:tcPr>
                </a:tc>
                <a:tc>
                  <a:txBody>
                    <a:bodyPr/>
                    <a:lstStyle/>
                    <a:p>
                      <a:pPr algn="ctr" fontAlgn="b"/>
                      <a:r>
                        <a:rPr lang="es-MX" sz="1050" b="1" i="0" u="none" strike="noStrike" dirty="0">
                          <a:solidFill>
                            <a:srgbClr val="000000"/>
                          </a:solidFill>
                          <a:effectLst/>
                          <a:latin typeface="Arial"/>
                        </a:rPr>
                        <a:t>                   100.00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75000"/>
                      </a:schemeClr>
                    </a:solidFill>
                  </a:tcPr>
                </a:tc>
                <a:tc>
                  <a:txBody>
                    <a:bodyPr/>
                    <a:lstStyle/>
                    <a:p>
                      <a:pPr algn="ctr" fontAlgn="b"/>
                      <a:r>
                        <a:rPr lang="es-MX" sz="1050" b="1" i="0" u="none" strike="noStrike" dirty="0">
                          <a:solidFill>
                            <a:srgbClr val="000000"/>
                          </a:solidFill>
                          <a:effectLst/>
                          <a:latin typeface="Arial"/>
                        </a:rPr>
                        <a:t>                 1,050.00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75000"/>
                      </a:schemeClr>
                    </a:solidFill>
                  </a:tcPr>
                </a:tc>
                <a:tc>
                  <a:txBody>
                    <a:bodyPr/>
                    <a:lstStyle/>
                    <a:p>
                      <a:pPr algn="ctr" fontAlgn="b"/>
                      <a:r>
                        <a:rPr lang="es-MX" sz="1000" b="1" i="0" u="none" strike="noStrike">
                          <a:solidFill>
                            <a:srgbClr val="000000"/>
                          </a:solidFill>
                          <a:effectLst/>
                          <a:latin typeface="Arial"/>
                        </a:rPr>
                        <a:t>                              3,600.00 </a:t>
                      </a:r>
                    </a:p>
                  </a:txBody>
                  <a:tcPr marL="0" marR="0" marT="0" marB="0" anchor="ctr">
                    <a:lnL>
                      <a:noFill/>
                    </a:lnL>
                    <a:lnR>
                      <a:noFill/>
                    </a:lnR>
                    <a:lnT w="6350" cap="flat" cmpd="sng" algn="ctr">
                      <a:solidFill>
                        <a:srgbClr val="95B3D7"/>
                      </a:solidFill>
                      <a:prstDash val="solid"/>
                      <a:round/>
                      <a:headEnd type="none" w="med" len="med"/>
                      <a:tailEnd type="none" w="med" len="med"/>
                    </a:lnT>
                    <a:lnB>
                      <a:noFill/>
                    </a:lnB>
                    <a:solidFill>
                      <a:schemeClr val="tx1">
                        <a:lumMod val="75000"/>
                      </a:schemeClr>
                    </a:solidFill>
                  </a:tcPr>
                </a:tc>
              </a:tr>
              <a:tr h="539357">
                <a:tc>
                  <a:txBody>
                    <a:bodyPr/>
                    <a:lstStyle/>
                    <a:p>
                      <a:pPr algn="l" fontAlgn="b"/>
                      <a:r>
                        <a:rPr lang="es-MX" sz="1050" b="0" i="0" u="none" strike="noStrike">
                          <a:effectLst/>
                          <a:latin typeface="Arial"/>
                        </a:rPr>
                        <a:t>Actualización de la disponibilidad de agua de acuerdo con los escenarios esperados por  el cambio climático</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100.00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100.00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300.00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500.00 </a:t>
                      </a:r>
                    </a:p>
                  </a:txBody>
                  <a:tcPr marL="0" marR="0" marT="0" marB="0" anchor="ctr">
                    <a:lnL>
                      <a:noFill/>
                    </a:lnL>
                    <a:lnR>
                      <a:noFill/>
                    </a:lnR>
                    <a:lnT>
                      <a:noFill/>
                    </a:lnT>
                    <a:lnB>
                      <a:noFill/>
                    </a:lnB>
                  </a:tcPr>
                </a:tc>
              </a:tr>
              <a:tr h="539357">
                <a:tc>
                  <a:txBody>
                    <a:bodyPr/>
                    <a:lstStyle/>
                    <a:p>
                      <a:pPr algn="l" fontAlgn="b"/>
                      <a:r>
                        <a:rPr lang="es-MX" sz="1050" b="0" i="0" u="none" strike="noStrike">
                          <a:effectLst/>
                          <a:latin typeface="Arial"/>
                        </a:rPr>
                        <a:t>Definición de estrategias para el manejo del agua ante los escenarios del cambio climático global</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750.00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750.00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1,500.00 </a:t>
                      </a:r>
                    </a:p>
                  </a:txBody>
                  <a:tcPr marL="0" marR="0" marT="0" marB="0" anchor="ctr">
                    <a:lnL>
                      <a:noFill/>
                    </a:lnL>
                    <a:lnR>
                      <a:noFill/>
                    </a:lnR>
                    <a:lnT>
                      <a:noFill/>
                    </a:lnT>
                    <a:lnB>
                      <a:noFill/>
                    </a:lnB>
                  </a:tcPr>
                </a:tc>
              </a:tr>
              <a:tr h="278574">
                <a:tc>
                  <a:txBody>
                    <a:bodyPr/>
                    <a:lstStyle/>
                    <a:p>
                      <a:pPr algn="l" fontAlgn="b"/>
                      <a:r>
                        <a:rPr lang="es-MX" sz="1050" b="0" i="0" u="none" strike="noStrike">
                          <a:effectLst/>
                          <a:latin typeface="Arial"/>
                        </a:rPr>
                        <a:t>Evaluar las actividades que inciden en el cambio climático global</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600.00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600.00 </a:t>
                      </a:r>
                    </a:p>
                  </a:txBody>
                  <a:tcPr marL="0" marR="0" marT="0" marB="0" anchor="ctr">
                    <a:lnL>
                      <a:noFill/>
                    </a:lnL>
                    <a:lnR>
                      <a:noFill/>
                    </a:lnR>
                    <a:lnT>
                      <a:noFill/>
                    </a:lnT>
                    <a:lnB>
                      <a:noFill/>
                    </a:lnB>
                  </a:tcPr>
                </a:tc>
              </a:tr>
              <a:tr h="539357">
                <a:tc>
                  <a:txBody>
                    <a:bodyPr/>
                    <a:lstStyle/>
                    <a:p>
                      <a:pPr algn="l" fontAlgn="b"/>
                      <a:r>
                        <a:rPr lang="es-MX" sz="1050" b="0" i="0" u="none" strike="noStrike">
                          <a:effectLst/>
                          <a:latin typeface="Arial"/>
                        </a:rPr>
                        <a:t>Identificación de efectos del Cambio Climático en la cuenca de Oriental y alternativas de mitigación </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1,000.00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1,000.00 </a:t>
                      </a:r>
                    </a:p>
                  </a:txBody>
                  <a:tcPr marL="0" marR="0" marT="0" marB="0" anchor="ctr">
                    <a:lnL>
                      <a:noFill/>
                    </a:lnL>
                    <a:lnR>
                      <a:noFill/>
                    </a:lnR>
                    <a:lnT>
                      <a:noFill/>
                    </a:lnT>
                    <a:lnB>
                      <a:noFill/>
                    </a:lnB>
                  </a:tcPr>
                </a:tc>
              </a:tr>
              <a:tr h="539357">
                <a:tc>
                  <a:txBody>
                    <a:bodyPr/>
                    <a:lstStyle/>
                    <a:p>
                      <a:pPr algn="l" fontAlgn="b"/>
                      <a:r>
                        <a:rPr lang="es-MX" sz="1050" b="1" i="0" u="none" strike="noStrike" dirty="0">
                          <a:solidFill>
                            <a:srgbClr val="000000"/>
                          </a:solidFill>
                          <a:effectLst/>
                          <a:latin typeface="Arial"/>
                        </a:rPr>
                        <a:t>Definición de soluciones para el deterioro ambiental de elementos directamente relacionados con el agua</a:t>
                      </a:r>
                    </a:p>
                  </a:txBody>
                  <a:tcPr marL="100012" marR="0" marT="0" marB="0" anchor="ctr">
                    <a:lnL>
                      <a:noFill/>
                    </a:lnL>
                    <a:lnR>
                      <a:noFill/>
                    </a:lnR>
                    <a:lnT>
                      <a:noFill/>
                    </a:lnT>
                    <a:lnB>
                      <a:noFill/>
                    </a:lnB>
                    <a:solidFill>
                      <a:schemeClr val="tx1">
                        <a:lumMod val="75000"/>
                      </a:schemeClr>
                    </a:solidFill>
                  </a:tcPr>
                </a:tc>
                <a:tc>
                  <a:txBody>
                    <a:bodyPr/>
                    <a:lstStyle/>
                    <a:p>
                      <a:pPr algn="ctr" fontAlgn="b"/>
                      <a:r>
                        <a:rPr lang="es-MX" sz="1050" b="1" i="0" u="none" strike="noStrike" dirty="0">
                          <a:solidFill>
                            <a:srgbClr val="000000"/>
                          </a:solidFill>
                          <a:effectLst/>
                          <a:latin typeface="Arial"/>
                        </a:rPr>
                        <a:t>                      2,000.00 </a:t>
                      </a:r>
                    </a:p>
                  </a:txBody>
                  <a:tcPr marL="0" marR="0" marT="0" marB="0" anchor="ctr">
                    <a:lnL>
                      <a:noFill/>
                    </a:lnL>
                    <a:lnR>
                      <a:noFill/>
                    </a:lnR>
                    <a:lnT>
                      <a:noFill/>
                    </a:lnT>
                    <a:lnB>
                      <a:noFill/>
                    </a:lnB>
                    <a:solidFill>
                      <a:schemeClr val="tx1">
                        <a:lumMod val="75000"/>
                      </a:schemeClr>
                    </a:solidFill>
                  </a:tcPr>
                </a:tc>
                <a:tc>
                  <a:txBody>
                    <a:bodyPr/>
                    <a:lstStyle/>
                    <a:p>
                      <a:pPr algn="ctr" fontAlgn="b"/>
                      <a:r>
                        <a:rPr lang="es-MX" sz="1050" b="1" i="0" u="none" strike="noStrike" dirty="0">
                          <a:solidFill>
                            <a:srgbClr val="000000"/>
                          </a:solidFill>
                          <a:effectLst/>
                          <a:latin typeface="Arial"/>
                        </a:rPr>
                        <a:t>                         -   </a:t>
                      </a:r>
                    </a:p>
                  </a:txBody>
                  <a:tcPr marL="0" marR="0" marT="0" marB="0" anchor="ctr">
                    <a:lnL>
                      <a:noFill/>
                    </a:lnL>
                    <a:lnR>
                      <a:noFill/>
                    </a:lnR>
                    <a:lnT>
                      <a:noFill/>
                    </a:lnT>
                    <a:lnB>
                      <a:noFill/>
                    </a:lnB>
                    <a:solidFill>
                      <a:schemeClr val="tx1">
                        <a:lumMod val="75000"/>
                      </a:schemeClr>
                    </a:solidFill>
                  </a:tcPr>
                </a:tc>
                <a:tc>
                  <a:txBody>
                    <a:bodyPr/>
                    <a:lstStyle/>
                    <a:p>
                      <a:pPr algn="ctr" fontAlgn="b"/>
                      <a:r>
                        <a:rPr lang="es-MX" sz="1050" b="1" i="0" u="none" strike="noStrike" dirty="0">
                          <a:solidFill>
                            <a:srgbClr val="000000"/>
                          </a:solidFill>
                          <a:effectLst/>
                          <a:latin typeface="Arial"/>
                        </a:rPr>
                        <a:t>                           -   </a:t>
                      </a:r>
                    </a:p>
                  </a:txBody>
                  <a:tcPr marL="0" marR="0" marT="0" marB="0" anchor="ctr">
                    <a:lnL>
                      <a:noFill/>
                    </a:lnL>
                    <a:lnR>
                      <a:noFill/>
                    </a:lnR>
                    <a:lnT>
                      <a:noFill/>
                    </a:lnT>
                    <a:lnB>
                      <a:noFill/>
                    </a:lnB>
                    <a:solidFill>
                      <a:schemeClr val="tx1">
                        <a:lumMod val="75000"/>
                      </a:schemeClr>
                    </a:solidFill>
                  </a:tcPr>
                </a:tc>
                <a:tc>
                  <a:txBody>
                    <a:bodyPr/>
                    <a:lstStyle/>
                    <a:p>
                      <a:pPr algn="ctr" fontAlgn="b"/>
                      <a:r>
                        <a:rPr lang="es-MX" sz="1000" b="1" i="0" u="none" strike="noStrike" dirty="0" smtClean="0">
                          <a:solidFill>
                            <a:srgbClr val="000000"/>
                          </a:solidFill>
                          <a:effectLst/>
                          <a:latin typeface="Arial"/>
                        </a:rPr>
                        <a:t>2,000.00 </a:t>
                      </a:r>
                      <a:endParaRPr lang="es-MX" sz="1000" b="1" i="0" u="none" strike="noStrike" dirty="0">
                        <a:solidFill>
                          <a:srgbClr val="000000"/>
                        </a:solidFill>
                        <a:effectLst/>
                        <a:latin typeface="Arial"/>
                      </a:endParaRPr>
                    </a:p>
                  </a:txBody>
                  <a:tcPr marL="0" marR="0" marT="0" marB="0" anchor="ctr">
                    <a:lnL>
                      <a:noFill/>
                    </a:lnL>
                    <a:lnR>
                      <a:noFill/>
                    </a:lnR>
                    <a:lnT>
                      <a:noFill/>
                    </a:lnT>
                    <a:lnB>
                      <a:noFill/>
                    </a:lnB>
                    <a:solidFill>
                      <a:schemeClr val="tx1">
                        <a:lumMod val="75000"/>
                      </a:schemeClr>
                    </a:solidFill>
                  </a:tcPr>
                </a:tc>
              </a:tr>
              <a:tr h="539357">
                <a:tc>
                  <a:txBody>
                    <a:bodyPr/>
                    <a:lstStyle/>
                    <a:p>
                      <a:pPr algn="l" fontAlgn="b"/>
                      <a:r>
                        <a:rPr lang="es-MX" sz="1050" b="0" i="0" u="none" strike="noStrike">
                          <a:effectLst/>
                          <a:latin typeface="Arial"/>
                        </a:rPr>
                        <a:t>Estudio de humedales en la Cuenca de Oriental, evolución, interrelaciones biológicas y sociales</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500.00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500.00 </a:t>
                      </a:r>
                    </a:p>
                  </a:txBody>
                  <a:tcPr marL="0" marR="0" marT="0" marB="0" anchor="ctr">
                    <a:lnL>
                      <a:noFill/>
                    </a:lnL>
                    <a:lnR>
                      <a:noFill/>
                    </a:lnR>
                    <a:lnT>
                      <a:noFill/>
                    </a:lnT>
                    <a:lnB>
                      <a:noFill/>
                    </a:lnB>
                  </a:tcPr>
                </a:tc>
              </a:tr>
              <a:tr h="278574">
                <a:tc>
                  <a:txBody>
                    <a:bodyPr/>
                    <a:lstStyle/>
                    <a:p>
                      <a:pPr algn="l" fontAlgn="b"/>
                      <a:r>
                        <a:rPr lang="es-MX" sz="1050" b="0" i="0" u="none" strike="noStrike">
                          <a:effectLst/>
                          <a:latin typeface="Arial"/>
                        </a:rPr>
                        <a:t>Estudio de la erosión y de su relación con los procesos hidrológicos</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200.00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200.00 </a:t>
                      </a:r>
                    </a:p>
                  </a:txBody>
                  <a:tcPr marL="0" marR="0" marT="0" marB="0" anchor="ctr">
                    <a:lnL>
                      <a:noFill/>
                    </a:lnL>
                    <a:lnR>
                      <a:noFill/>
                    </a:lnR>
                    <a:lnT>
                      <a:noFill/>
                    </a:lnT>
                    <a:lnB>
                      <a:noFill/>
                    </a:lnB>
                  </a:tcPr>
                </a:tc>
              </a:tr>
              <a:tr h="786564">
                <a:tc>
                  <a:txBody>
                    <a:bodyPr/>
                    <a:lstStyle/>
                    <a:p>
                      <a:pPr algn="l" fontAlgn="b"/>
                      <a:r>
                        <a:rPr lang="es-MX" sz="1050" b="0" i="0" u="none" strike="noStrike">
                          <a:effectLst/>
                          <a:latin typeface="Arial"/>
                        </a:rPr>
                        <a:t>Estudio de las Lagunas del Carmen y El Salado, así como de lagos volcánicos: Batimetría, piezometría, pruebas de infiltración, interrelaciones biológicas y sociales</a:t>
                      </a:r>
                    </a:p>
                  </a:txBody>
                  <a:tcPr marL="200025" marR="0" marT="0" marB="0" anchor="ctr">
                    <a:lnL>
                      <a:noFill/>
                    </a:lnL>
                    <a:lnR>
                      <a:noFill/>
                    </a:lnR>
                    <a:lnT>
                      <a:noFill/>
                    </a:lnT>
                    <a:lnB>
                      <a:noFill/>
                    </a:lnB>
                  </a:tcPr>
                </a:tc>
                <a:tc>
                  <a:txBody>
                    <a:bodyPr/>
                    <a:lstStyle/>
                    <a:p>
                      <a:pPr algn="ctr" fontAlgn="b"/>
                      <a:r>
                        <a:rPr lang="es-MX" sz="1050" b="0" i="0" u="none" strike="noStrike">
                          <a:effectLst/>
                          <a:latin typeface="Arial"/>
                        </a:rPr>
                        <a:t>                      1,000.00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a:effectLst/>
                          <a:latin typeface="Arial"/>
                        </a:rPr>
                        <a:t>                           -   </a:t>
                      </a:r>
                    </a:p>
                  </a:txBody>
                  <a:tcPr marL="0" marR="0" marT="0" marB="0" anchor="ctr">
                    <a:lnL>
                      <a:noFill/>
                    </a:lnL>
                    <a:lnR>
                      <a:noFill/>
                    </a:lnR>
                    <a:lnT>
                      <a:noFill/>
                    </a:lnT>
                    <a:lnB>
                      <a:noFill/>
                    </a:lnB>
                  </a:tcPr>
                </a:tc>
                <a:tc>
                  <a:txBody>
                    <a:bodyPr/>
                    <a:lstStyle/>
                    <a:p>
                      <a:pPr algn="ctr" fontAlgn="b"/>
                      <a:r>
                        <a:rPr lang="es-MX" sz="1000" b="0" i="0" u="none" strike="noStrike">
                          <a:effectLst/>
                          <a:latin typeface="Arial"/>
                        </a:rPr>
                        <a:t>                              1,000.00 </a:t>
                      </a:r>
                    </a:p>
                  </a:txBody>
                  <a:tcPr marL="0" marR="0" marT="0" marB="0" anchor="ctr">
                    <a:lnL>
                      <a:noFill/>
                    </a:lnL>
                    <a:lnR>
                      <a:noFill/>
                    </a:lnR>
                    <a:lnT>
                      <a:noFill/>
                    </a:lnT>
                    <a:lnB>
                      <a:noFill/>
                    </a:lnB>
                  </a:tcPr>
                </a:tc>
              </a:tr>
              <a:tr h="278574">
                <a:tc>
                  <a:txBody>
                    <a:bodyPr/>
                    <a:lstStyle/>
                    <a:p>
                      <a:pPr algn="l" fontAlgn="b"/>
                      <a:r>
                        <a:rPr lang="es-MX" sz="1050" b="0" i="0" u="none" strike="noStrike">
                          <a:effectLst/>
                          <a:latin typeface="Arial"/>
                        </a:rPr>
                        <a:t>Evolución del efecto del cambio de uso de suelo sobre el ciclo hidrológico</a:t>
                      </a:r>
                    </a:p>
                  </a:txBody>
                  <a:tcPr marL="200025" marR="0" marT="0" marB="0" anchor="ctr">
                    <a:lnL>
                      <a:noFill/>
                    </a:lnL>
                    <a:lnR>
                      <a:noFill/>
                    </a:lnR>
                    <a:lnT>
                      <a:noFill/>
                    </a:lnT>
                    <a:lnB>
                      <a:noFill/>
                    </a:lnB>
                  </a:tcPr>
                </a:tc>
                <a:tc>
                  <a:txBody>
                    <a:bodyPr/>
                    <a:lstStyle/>
                    <a:p>
                      <a:pPr algn="ctr" fontAlgn="b"/>
                      <a:r>
                        <a:rPr lang="es-MX" sz="1050" b="0" i="0" u="none" strike="noStrike" dirty="0">
                          <a:effectLst/>
                          <a:latin typeface="Arial"/>
                        </a:rPr>
                        <a:t>                         300.00 </a:t>
                      </a:r>
                    </a:p>
                  </a:txBody>
                  <a:tcPr marL="0" marR="0" marT="0" marB="0" anchor="ctr">
                    <a:lnL>
                      <a:noFill/>
                    </a:lnL>
                    <a:lnR>
                      <a:noFill/>
                    </a:lnR>
                    <a:lnT>
                      <a:noFill/>
                    </a:lnT>
                    <a:lnB>
                      <a:noFill/>
                    </a:lnB>
                  </a:tcPr>
                </a:tc>
                <a:tc>
                  <a:txBody>
                    <a:bodyPr/>
                    <a:lstStyle/>
                    <a:p>
                      <a:pPr algn="ctr" fontAlgn="b"/>
                      <a:r>
                        <a:rPr lang="es-MX" sz="1050" b="0" i="0" u="none" strike="noStrike" dirty="0">
                          <a:effectLst/>
                          <a:latin typeface="Arial"/>
                        </a:rPr>
                        <a:t>                         -   </a:t>
                      </a:r>
                    </a:p>
                  </a:txBody>
                  <a:tcPr marL="0" marR="0" marT="0" marB="0" anchor="ctr">
                    <a:lnL>
                      <a:noFill/>
                    </a:lnL>
                    <a:lnR>
                      <a:noFill/>
                    </a:lnR>
                    <a:lnT>
                      <a:noFill/>
                    </a:lnT>
                    <a:lnB>
                      <a:noFill/>
                    </a:lnB>
                  </a:tcPr>
                </a:tc>
                <a:tc>
                  <a:txBody>
                    <a:bodyPr/>
                    <a:lstStyle/>
                    <a:p>
                      <a:pPr algn="ctr" fontAlgn="b"/>
                      <a:r>
                        <a:rPr lang="es-MX" sz="1050" b="0" i="0" u="none" strike="noStrike" dirty="0">
                          <a:effectLst/>
                          <a:latin typeface="Arial"/>
                        </a:rPr>
                        <a:t>                           -   </a:t>
                      </a:r>
                    </a:p>
                  </a:txBody>
                  <a:tcPr marL="0" marR="0" marT="0" marB="0" anchor="ctr">
                    <a:lnL>
                      <a:noFill/>
                    </a:lnL>
                    <a:lnR>
                      <a:noFill/>
                    </a:lnR>
                    <a:lnT>
                      <a:noFill/>
                    </a:lnT>
                    <a:lnB>
                      <a:noFill/>
                    </a:lnB>
                  </a:tcPr>
                </a:tc>
                <a:tc>
                  <a:txBody>
                    <a:bodyPr/>
                    <a:lstStyle/>
                    <a:p>
                      <a:pPr algn="ctr" fontAlgn="b"/>
                      <a:r>
                        <a:rPr lang="es-MX" sz="1000" b="0" i="0" u="none" strike="noStrike" dirty="0">
                          <a:effectLst/>
                          <a:latin typeface="Arial"/>
                        </a:rPr>
                        <a:t>                                 300.00 </a:t>
                      </a:r>
                    </a:p>
                  </a:txBody>
                  <a:tcPr marL="0" marR="0" marT="0" marB="0" anchor="ctr">
                    <a:lnL>
                      <a:noFill/>
                    </a:lnL>
                    <a:lnR>
                      <a:noFill/>
                    </a:lnR>
                    <a:lnT>
                      <a:noFill/>
                    </a:lnT>
                    <a:lnB>
                      <a:noFill/>
                    </a:lnB>
                  </a:tcPr>
                </a:tc>
              </a:tr>
            </a:tbl>
          </a:graphicData>
        </a:graphic>
      </p:graphicFrame>
    </p:spTree>
    <p:extLst>
      <p:ext uri="{BB962C8B-B14F-4D97-AF65-F5344CB8AC3E}">
        <p14:creationId xmlns:p14="http://schemas.microsoft.com/office/powerpoint/2010/main" xmlns="" val="1760726675"/>
      </p:ext>
    </p:extLst>
  </p:cSld>
  <p:clrMapOvr>
    <a:masterClrMapping/>
  </p:clrMapOvr>
  <p:transition spd="med">
    <p:fad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3 Marcador de contenido" descr="DSCF0685.JPG"/>
          <p:cNvPicPr>
            <a:picLocks noChangeAspect="1"/>
          </p:cNvPicPr>
          <p:nvPr/>
        </p:nvPicPr>
        <p:blipFill rotWithShape="1">
          <a:blip r:embed="rId2" cstate="print"/>
          <a:srcRect l="6767" t="22679" r="81"/>
          <a:stretch/>
        </p:blipFill>
        <p:spPr>
          <a:xfrm>
            <a:off x="26402" y="1186543"/>
            <a:ext cx="9117598" cy="5671457"/>
          </a:xfrm>
          <a:prstGeom prst="rect">
            <a:avLst/>
          </a:prstGeom>
        </p:spPr>
      </p:pic>
      <p:sp>
        <p:nvSpPr>
          <p:cNvPr id="4" name="3 Título"/>
          <p:cNvSpPr>
            <a:spLocks noGrp="1"/>
          </p:cNvSpPr>
          <p:nvPr>
            <p:ph type="title"/>
          </p:nvPr>
        </p:nvSpPr>
        <p:spPr>
          <a:xfrm>
            <a:off x="0" y="0"/>
            <a:ext cx="9144000" cy="1143000"/>
          </a:xfrm>
        </p:spPr>
        <p:txBody>
          <a:bodyPr>
            <a:noAutofit/>
          </a:bodyPr>
          <a:lstStyle/>
          <a:p>
            <a:pPr algn="ctr"/>
            <a:r>
              <a:rPr lang="es-MX" sz="3200" dirty="0"/>
              <a:t>Objetivo 8. Crear una cultura contributiva y de cumplimiento a la LAN en materia administrativa</a:t>
            </a:r>
          </a:p>
        </p:txBody>
      </p:sp>
      <p:sp>
        <p:nvSpPr>
          <p:cNvPr id="5" name="4 Marcador de contenido"/>
          <p:cNvSpPr>
            <a:spLocks noGrp="1"/>
          </p:cNvSpPr>
          <p:nvPr>
            <p:ph idx="1"/>
          </p:nvPr>
        </p:nvSpPr>
        <p:spPr>
          <a:xfrm>
            <a:off x="0" y="1196752"/>
            <a:ext cx="9117225" cy="5688632"/>
          </a:xfrm>
          <a:solidFill>
            <a:srgbClr val="03495C">
              <a:alpha val="58039"/>
            </a:srgbClr>
          </a:solidFill>
        </p:spPr>
        <p:txBody>
          <a:bodyPr>
            <a:noAutofit/>
          </a:bodyPr>
          <a:lstStyle/>
          <a:p>
            <a:pPr>
              <a:spcAft>
                <a:spcPts val="1200"/>
              </a:spcAft>
            </a:pPr>
            <a:r>
              <a:rPr lang="es-MX" sz="1800" dirty="0"/>
              <a:t>Establecer los mecanismos para llevar a cabo la medición de las aguas nacionales</a:t>
            </a:r>
          </a:p>
          <a:p>
            <a:pPr>
              <a:spcAft>
                <a:spcPts val="1200"/>
              </a:spcAft>
            </a:pPr>
            <a:r>
              <a:rPr lang="es-MX" sz="1800" dirty="0"/>
              <a:t>Actualizar periódicamente los padrones de usuarios y contribuyentes de las aguas nacionales</a:t>
            </a:r>
          </a:p>
          <a:p>
            <a:pPr>
              <a:spcAft>
                <a:spcPts val="1200"/>
              </a:spcAft>
            </a:pPr>
            <a:r>
              <a:rPr lang="es-MX" sz="1800" dirty="0"/>
              <a:t>Revisar los esquemas recaudatorios en materia de aguas nacionales y particularmente de descargas de aguas residuales, para contribuir al saneamiento de las cuencas y acuíferos</a:t>
            </a:r>
          </a:p>
          <a:p>
            <a:pPr>
              <a:spcAft>
                <a:spcPts val="1200"/>
              </a:spcAft>
            </a:pPr>
            <a:r>
              <a:rPr lang="es-MX" sz="1800" dirty="0"/>
              <a:t>Fortalecer la aplicación de los mecanismos de control previstos en la Ley y vigilar la adecuada utilización de las asignaciones y concesiones de aguas nacionales y permisos de descargas de aguas residuales para propiciar un adecuado manejo y preservación del agua</a:t>
            </a:r>
          </a:p>
          <a:p>
            <a:pPr>
              <a:spcAft>
                <a:spcPts val="1200"/>
              </a:spcAft>
            </a:pPr>
            <a:r>
              <a:rPr lang="es-MX" sz="1800" dirty="0"/>
              <a:t>Incrementar la presencia fiscal y administrativa entre contribuyentes de aguas nacionales y sus bienes públicos inherentes, mediante la práctica de visitas domiciliarias, además de las revisiones fiscales de gabinete que se practican</a:t>
            </a:r>
          </a:p>
          <a:p>
            <a:pPr>
              <a:spcAft>
                <a:spcPts val="1200"/>
              </a:spcAft>
            </a:pPr>
            <a:r>
              <a:rPr lang="es-MX" sz="1800" dirty="0"/>
              <a:t>Establecer mecanismos y herramientas de orientación y asistencia al contribuyente de aguas nacionales y sus bienes públicos inherentes</a:t>
            </a:r>
          </a:p>
        </p:txBody>
      </p:sp>
      <p:sp>
        <p:nvSpPr>
          <p:cNvPr id="7" name="4 Marcador de contenido"/>
          <p:cNvSpPr txBox="1">
            <a:spLocks/>
          </p:cNvSpPr>
          <p:nvPr/>
        </p:nvSpPr>
        <p:spPr>
          <a:xfrm>
            <a:off x="35496" y="5904656"/>
            <a:ext cx="9036496" cy="908720"/>
          </a:xfrm>
          <a:prstGeom prst="rect">
            <a:avLst/>
          </a:prstGeom>
          <a:solidFill>
            <a:srgbClr val="0070C0"/>
          </a:solidFill>
          <a:ln>
            <a:solidFill>
              <a:srgbClr val="FFFF00"/>
            </a:solidFill>
          </a:ln>
        </p:spPr>
        <p:txBody>
          <a:bodyPr vert="horz">
            <a:normAutofit fontScale="850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lgn="ctr">
              <a:spcAft>
                <a:spcPts val="1200"/>
              </a:spcAft>
              <a:buNone/>
            </a:pPr>
            <a:r>
              <a:rPr lang="es-MX" dirty="0" smtClean="0">
                <a:solidFill>
                  <a:srgbClr val="FFFF00"/>
                </a:solidFill>
                <a:effectLst>
                  <a:outerShdw blurRad="38100" dist="38100" dir="2700000" algn="tl">
                    <a:srgbClr val="000000">
                      <a:alpha val="43137"/>
                    </a:srgbClr>
                  </a:outerShdw>
                </a:effectLst>
              </a:rPr>
              <a:t>18 MDP</a:t>
            </a:r>
          </a:p>
          <a:p>
            <a:pPr marL="36576" indent="0" algn="ctr">
              <a:spcAft>
                <a:spcPts val="1200"/>
              </a:spcAft>
              <a:buNone/>
            </a:pPr>
            <a:r>
              <a:rPr lang="es-MX" sz="2400" dirty="0" smtClean="0">
                <a:solidFill>
                  <a:srgbClr val="FFFF00"/>
                </a:solidFill>
                <a:effectLst>
                  <a:outerShdw blurRad="38100" dist="38100" dir="2700000" algn="tl">
                    <a:srgbClr val="000000">
                      <a:alpha val="43137"/>
                    </a:srgbClr>
                  </a:outerShdw>
                </a:effectLst>
              </a:rPr>
              <a:t>0.4% de la inversión, 0.6 MDP anuales</a:t>
            </a:r>
          </a:p>
        </p:txBody>
      </p:sp>
    </p:spTree>
  </p:cSld>
  <p:clrMapOvr>
    <a:masterClrMapping/>
  </p:clrMapOvr>
  <p:transition spd="med">
    <p:fad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p:cNvSpPr>
            <a:spLocks noGrp="1"/>
          </p:cNvSpPr>
          <p:nvPr>
            <p:ph type="title"/>
          </p:nvPr>
        </p:nvSpPr>
        <p:spPr>
          <a:xfrm>
            <a:off x="0" y="0"/>
            <a:ext cx="9144000" cy="980728"/>
          </a:xfrm>
        </p:spPr>
        <p:txBody>
          <a:bodyPr>
            <a:noAutofit/>
          </a:bodyPr>
          <a:lstStyle/>
          <a:p>
            <a:pPr algn="ctr"/>
            <a:r>
              <a:rPr lang="es-MX" sz="3200" b="1" dirty="0"/>
              <a:t>Inversión global estimada 2010- 2040</a:t>
            </a:r>
            <a:r>
              <a:rPr lang="es-MX" sz="3200" dirty="0"/>
              <a:t/>
            </a:r>
            <a:br>
              <a:rPr lang="es-MX" sz="3200" dirty="0"/>
            </a:br>
            <a:r>
              <a:rPr lang="es-MX" sz="1800" dirty="0"/>
              <a:t>Objetivo 8. Crear una cultura contributiva y de cumplimiento a la LAN en materia administrativa</a:t>
            </a:r>
            <a:endParaRPr lang="es-MX" sz="3200" dirty="0" smtClean="0"/>
          </a:p>
        </p:txBody>
      </p:sp>
      <p:graphicFrame>
        <p:nvGraphicFramePr>
          <p:cNvPr id="3" name="2 Marcador de contenido"/>
          <p:cNvGraphicFramePr>
            <a:graphicFrameLocks noGrp="1"/>
          </p:cNvGraphicFramePr>
          <p:nvPr>
            <p:ph idx="1"/>
            <p:extLst>
              <p:ext uri="{D42A27DB-BD31-4B8C-83A1-F6EECF244321}">
                <p14:modId xmlns:p14="http://schemas.microsoft.com/office/powerpoint/2010/main" xmlns="" val="1646302887"/>
              </p:ext>
            </p:extLst>
          </p:nvPr>
        </p:nvGraphicFramePr>
        <p:xfrm>
          <a:off x="0" y="1094179"/>
          <a:ext cx="9164149" cy="5647189"/>
        </p:xfrm>
        <a:graphic>
          <a:graphicData uri="http://schemas.openxmlformats.org/drawingml/2006/table">
            <a:tbl>
              <a:tblPr/>
              <a:tblGrid>
                <a:gridCol w="7289977"/>
                <a:gridCol w="1874172"/>
              </a:tblGrid>
              <a:tr h="192658">
                <a:tc>
                  <a:txBody>
                    <a:bodyPr/>
                    <a:lstStyle/>
                    <a:p>
                      <a:pPr algn="l" fontAlgn="b"/>
                      <a:endParaRPr lang="es-MX" sz="1200" b="1" i="0" u="none" strike="noStrike" dirty="0">
                        <a:solidFill>
                          <a:srgbClr val="000000"/>
                        </a:solidFill>
                        <a:effectLst/>
                        <a:latin typeface="Arial"/>
                      </a:endParaRPr>
                    </a:p>
                  </a:txBody>
                  <a:tcPr marL="0" marR="0" marT="0" marB="0" anchor="b">
                    <a:lnL>
                      <a:noFill/>
                    </a:lnL>
                    <a:lnR>
                      <a:noFill/>
                    </a:lnR>
                    <a:lnT>
                      <a:noFill/>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MX" sz="1200" b="1" i="0" u="none" strike="noStrike" dirty="0" smtClean="0">
                          <a:solidFill>
                            <a:srgbClr val="000000"/>
                          </a:solidFill>
                          <a:effectLst/>
                          <a:latin typeface="Arial"/>
                        </a:rPr>
                        <a:t>IMPORTE </a:t>
                      </a:r>
                      <a:r>
                        <a:rPr lang="es-MX" sz="1200" b="1" i="0" u="none" strike="noStrike" dirty="0">
                          <a:solidFill>
                            <a:srgbClr val="000000"/>
                          </a:solidFill>
                          <a:effectLst/>
                          <a:latin typeface="Arial"/>
                        </a:rPr>
                        <a:t>(MILES)</a:t>
                      </a:r>
                    </a:p>
                  </a:txBody>
                  <a:tcPr marL="0" marR="0" marT="0" marB="0" anchor="b">
                    <a:lnL>
                      <a:noFill/>
                    </a:lnL>
                    <a:lnR>
                      <a:noFill/>
                    </a:lnR>
                    <a:lnT>
                      <a:noFill/>
                    </a:lnT>
                    <a:lnB w="6350" cap="flat" cmpd="sng" algn="ctr">
                      <a:solidFill>
                        <a:srgbClr val="95B3D7"/>
                      </a:solidFill>
                      <a:prstDash val="solid"/>
                      <a:round/>
                      <a:headEnd type="none" w="med" len="med"/>
                      <a:tailEnd type="none" w="med" len="med"/>
                    </a:lnB>
                    <a:solidFill>
                      <a:srgbClr val="DBE5F1"/>
                    </a:solidFill>
                  </a:tcPr>
                </a:tc>
              </a:tr>
              <a:tr h="192658">
                <a:tc>
                  <a:txBody>
                    <a:bodyPr/>
                    <a:lstStyle/>
                    <a:p>
                      <a:pPr algn="l" fontAlgn="b"/>
                      <a:r>
                        <a:rPr lang="es-MX" sz="1200" b="1" i="0" u="none" strike="noStrike" dirty="0">
                          <a:solidFill>
                            <a:schemeClr val="tx1"/>
                          </a:solidFill>
                          <a:effectLst/>
                          <a:latin typeface="Arial"/>
                        </a:rPr>
                        <a:t>Crear una cultura contributiva y de cumplimiento a la LAN en materia administrativa</a:t>
                      </a: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03495C"/>
                    </a:solidFill>
                  </a:tcPr>
                </a:tc>
                <a:tc>
                  <a:txBody>
                    <a:bodyPr/>
                    <a:lstStyle/>
                    <a:p>
                      <a:pPr algn="ctr" fontAlgn="b"/>
                      <a:r>
                        <a:rPr lang="es-MX" sz="1200" b="1" i="0" u="none" strike="noStrike" dirty="0" smtClean="0">
                          <a:solidFill>
                            <a:schemeClr val="tx1"/>
                          </a:solidFill>
                          <a:effectLst/>
                          <a:latin typeface="Arial"/>
                        </a:rPr>
                        <a:t>17,890.00 </a:t>
                      </a:r>
                      <a:endParaRPr lang="es-MX" sz="1200" b="1" i="0" u="none" strike="noStrike" dirty="0">
                        <a:solidFill>
                          <a:schemeClr val="tx1"/>
                        </a:solidFill>
                        <a:effectLst/>
                        <a:latin typeface="Arial"/>
                      </a:endParaRPr>
                    </a:p>
                  </a:txBody>
                  <a:tcPr marL="0" marR="0" marT="0"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03495C"/>
                    </a:solidFill>
                  </a:tcPr>
                </a:tc>
              </a:tr>
              <a:tr h="192658">
                <a:tc>
                  <a:txBody>
                    <a:bodyPr/>
                    <a:lstStyle/>
                    <a:p>
                      <a:pPr algn="l" fontAlgn="b"/>
                      <a:r>
                        <a:rPr lang="es-MX" sz="1200" b="1" i="0" u="none" strike="noStrike" dirty="0">
                          <a:solidFill>
                            <a:srgbClr val="000000"/>
                          </a:solidFill>
                          <a:effectLst/>
                          <a:latin typeface="Arial"/>
                        </a:rPr>
                        <a:t>Establecer los mecanismos para llevar a cabo la medición de las aguas nacionales</a:t>
                      </a:r>
                    </a:p>
                  </a:txBody>
                  <a:tcPr marL="101065" marR="0" marT="0" marB="0" anchor="b">
                    <a:lnL>
                      <a:noFill/>
                    </a:lnL>
                    <a:lnR>
                      <a:noFill/>
                    </a:lnR>
                    <a:lnT w="6350" cap="flat" cmpd="sng" algn="ctr">
                      <a:solidFill>
                        <a:srgbClr val="95B3D7"/>
                      </a:solidFill>
                      <a:prstDash val="solid"/>
                      <a:round/>
                      <a:headEnd type="none" w="med" len="med"/>
                      <a:tailEnd type="none" w="med" len="med"/>
                    </a:lnT>
                    <a:lnB>
                      <a:noFill/>
                    </a:lnB>
                    <a:solidFill>
                      <a:schemeClr val="tx1">
                        <a:lumMod val="65000"/>
                      </a:schemeClr>
                    </a:solidFill>
                  </a:tcPr>
                </a:tc>
                <a:tc>
                  <a:txBody>
                    <a:bodyPr/>
                    <a:lstStyle/>
                    <a:p>
                      <a:pPr algn="ctr" fontAlgn="b"/>
                      <a:r>
                        <a:rPr lang="es-MX" sz="1200" b="1" i="0" u="none" strike="noStrike" dirty="0" smtClean="0">
                          <a:solidFill>
                            <a:srgbClr val="000000"/>
                          </a:solidFill>
                          <a:effectLst/>
                          <a:latin typeface="Arial"/>
                        </a:rPr>
                        <a:t>11,700.00 </a:t>
                      </a:r>
                      <a:endParaRPr lang="es-MX" sz="1200" b="1" i="0" u="none" strike="noStrike" dirty="0">
                        <a:solidFill>
                          <a:srgbClr val="000000"/>
                        </a:solidFill>
                        <a:effectLst/>
                        <a:latin typeface="Arial"/>
                      </a:endParaRPr>
                    </a:p>
                  </a:txBody>
                  <a:tcPr marL="0" marR="0" marT="0" marB="0" anchor="b">
                    <a:lnL>
                      <a:noFill/>
                    </a:lnL>
                    <a:lnR>
                      <a:noFill/>
                    </a:lnR>
                    <a:lnT w="6350" cap="flat" cmpd="sng" algn="ctr">
                      <a:solidFill>
                        <a:srgbClr val="95B3D7"/>
                      </a:solidFill>
                      <a:prstDash val="solid"/>
                      <a:round/>
                      <a:headEnd type="none" w="med" len="med"/>
                      <a:tailEnd type="none" w="med" len="med"/>
                    </a:lnT>
                    <a:lnB>
                      <a:noFill/>
                    </a:lnB>
                    <a:solidFill>
                      <a:schemeClr val="tx1">
                        <a:lumMod val="65000"/>
                      </a:schemeClr>
                    </a:solidFill>
                  </a:tcPr>
                </a:tc>
              </a:tr>
              <a:tr h="192658">
                <a:tc>
                  <a:txBody>
                    <a:bodyPr/>
                    <a:lstStyle/>
                    <a:p>
                      <a:pPr algn="l" fontAlgn="b"/>
                      <a:r>
                        <a:rPr lang="es-MX" sz="1200" b="0" i="0" u="none" strike="noStrike" dirty="0">
                          <a:effectLst/>
                          <a:latin typeface="Arial"/>
                        </a:rPr>
                        <a:t>Colocación de medidores volumétricos en captaciones y establecer un programa efectivo de lecturas</a:t>
                      </a:r>
                    </a:p>
                  </a:txBody>
                  <a:tcPr marL="202131" marR="0" marT="0" marB="0" anchor="b">
                    <a:lnL>
                      <a:noFill/>
                    </a:lnL>
                    <a:lnR>
                      <a:noFill/>
                    </a:lnR>
                    <a:lnT>
                      <a:noFill/>
                    </a:lnT>
                    <a:lnB>
                      <a:noFill/>
                    </a:lnB>
                  </a:tcPr>
                </a:tc>
                <a:tc>
                  <a:txBody>
                    <a:bodyPr/>
                    <a:lstStyle/>
                    <a:p>
                      <a:pPr algn="ctr" fontAlgn="b"/>
                      <a:r>
                        <a:rPr lang="es-MX" sz="1200" b="0" i="0" u="none" strike="noStrike" dirty="0" smtClean="0">
                          <a:effectLst/>
                          <a:latin typeface="Arial"/>
                        </a:rPr>
                        <a:t>11,700.00 </a:t>
                      </a:r>
                      <a:endParaRPr lang="es-MX" sz="1200" b="0" i="0" u="none" strike="noStrike" dirty="0">
                        <a:effectLst/>
                        <a:latin typeface="Arial"/>
                      </a:endParaRPr>
                    </a:p>
                  </a:txBody>
                  <a:tcPr marL="0" marR="0" marT="0" marB="0" anchor="b">
                    <a:lnL>
                      <a:noFill/>
                    </a:lnL>
                    <a:lnR>
                      <a:noFill/>
                    </a:lnR>
                    <a:lnT>
                      <a:noFill/>
                    </a:lnT>
                    <a:lnB>
                      <a:noFill/>
                    </a:lnB>
                  </a:tcPr>
                </a:tc>
              </a:tr>
              <a:tr h="385316">
                <a:tc>
                  <a:txBody>
                    <a:bodyPr/>
                    <a:lstStyle/>
                    <a:p>
                      <a:pPr algn="l" fontAlgn="b"/>
                      <a:r>
                        <a:rPr lang="es-MX" sz="1200" b="1" i="0" u="none" strike="noStrike" dirty="0">
                          <a:solidFill>
                            <a:srgbClr val="000000"/>
                          </a:solidFill>
                          <a:effectLst/>
                          <a:latin typeface="Arial"/>
                        </a:rPr>
                        <a:t>Actualizar periódicamente los padrones de usuarios y contribuyentes de las aguas nacionales</a:t>
                      </a:r>
                    </a:p>
                  </a:txBody>
                  <a:tcPr marL="101065" marR="0" marT="0" marB="0" anchor="b">
                    <a:lnL>
                      <a:noFill/>
                    </a:lnL>
                    <a:lnR>
                      <a:noFill/>
                    </a:lnR>
                    <a:lnT>
                      <a:noFill/>
                    </a:lnT>
                    <a:lnB>
                      <a:noFill/>
                    </a:lnB>
                    <a:solidFill>
                      <a:schemeClr val="tx1">
                        <a:lumMod val="65000"/>
                      </a:schemeClr>
                    </a:solidFill>
                  </a:tcPr>
                </a:tc>
                <a:tc>
                  <a:txBody>
                    <a:bodyPr/>
                    <a:lstStyle/>
                    <a:p>
                      <a:pPr algn="ctr" fontAlgn="b"/>
                      <a:r>
                        <a:rPr lang="es-MX" sz="1200" b="1" i="0" u="none" strike="noStrike" dirty="0">
                          <a:solidFill>
                            <a:srgbClr val="000000"/>
                          </a:solidFill>
                          <a:effectLst/>
                          <a:latin typeface="Arial"/>
                        </a:rPr>
                        <a:t>                                 650.00 </a:t>
                      </a:r>
                    </a:p>
                  </a:txBody>
                  <a:tcPr marL="0" marR="0" marT="0" marB="0" anchor="b">
                    <a:lnL>
                      <a:noFill/>
                    </a:lnL>
                    <a:lnR>
                      <a:noFill/>
                    </a:lnR>
                    <a:lnT>
                      <a:noFill/>
                    </a:lnT>
                    <a:lnB>
                      <a:noFill/>
                    </a:lnB>
                    <a:solidFill>
                      <a:schemeClr val="tx1">
                        <a:lumMod val="65000"/>
                      </a:schemeClr>
                    </a:solidFill>
                  </a:tcPr>
                </a:tc>
              </a:tr>
              <a:tr h="385316">
                <a:tc>
                  <a:txBody>
                    <a:bodyPr/>
                    <a:lstStyle/>
                    <a:p>
                      <a:pPr algn="l" fontAlgn="b"/>
                      <a:r>
                        <a:rPr lang="es-MX" sz="1200" b="0" i="0" u="none" strike="noStrike" dirty="0">
                          <a:effectLst/>
                          <a:latin typeface="Arial"/>
                        </a:rPr>
                        <a:t>Integración de un censo actualizado de aprovechamientos con una validación en sitio de los títulos de concesión.</a:t>
                      </a:r>
                    </a:p>
                  </a:txBody>
                  <a:tcPr marL="202131" marR="0" marT="0" marB="0" anchor="b">
                    <a:lnL>
                      <a:noFill/>
                    </a:lnL>
                    <a:lnR>
                      <a:noFill/>
                    </a:lnR>
                    <a:lnT>
                      <a:noFill/>
                    </a:lnT>
                    <a:lnB>
                      <a:noFill/>
                    </a:lnB>
                  </a:tcPr>
                </a:tc>
                <a:tc>
                  <a:txBody>
                    <a:bodyPr/>
                    <a:lstStyle/>
                    <a:p>
                      <a:pPr algn="ctr" fontAlgn="b"/>
                      <a:r>
                        <a:rPr lang="es-MX" sz="1200" b="0" i="0" u="none" strike="noStrike">
                          <a:effectLst/>
                          <a:latin typeface="Arial"/>
                        </a:rPr>
                        <a:t>                                 650.00 </a:t>
                      </a:r>
                    </a:p>
                  </a:txBody>
                  <a:tcPr marL="0" marR="0" marT="0" marB="0" anchor="b">
                    <a:lnL>
                      <a:noFill/>
                    </a:lnL>
                    <a:lnR>
                      <a:noFill/>
                    </a:lnR>
                    <a:lnT>
                      <a:noFill/>
                    </a:lnT>
                    <a:lnB>
                      <a:noFill/>
                    </a:lnB>
                  </a:tcPr>
                </a:tc>
              </a:tr>
              <a:tr h="385316">
                <a:tc>
                  <a:txBody>
                    <a:bodyPr/>
                    <a:lstStyle/>
                    <a:p>
                      <a:pPr algn="l" fontAlgn="b"/>
                      <a:r>
                        <a:rPr lang="es-MX" sz="1200" b="1" i="0" u="none" strike="noStrike" dirty="0">
                          <a:solidFill>
                            <a:srgbClr val="000000"/>
                          </a:solidFill>
                          <a:effectLst/>
                          <a:latin typeface="Arial"/>
                        </a:rPr>
                        <a:t>Revisar los esquemas recaudatorios en materia de aguas nacionales y particularmente de descargas de aguas residuales, para contribuir al saneamiento de las cuencas y acuíferos</a:t>
                      </a:r>
                    </a:p>
                  </a:txBody>
                  <a:tcPr marL="101065" marR="0" marT="0" marB="0" anchor="b">
                    <a:lnL>
                      <a:noFill/>
                    </a:lnL>
                    <a:lnR>
                      <a:noFill/>
                    </a:lnR>
                    <a:lnT>
                      <a:noFill/>
                    </a:lnT>
                    <a:lnB>
                      <a:noFill/>
                    </a:lnB>
                    <a:solidFill>
                      <a:schemeClr val="tx1">
                        <a:lumMod val="65000"/>
                      </a:schemeClr>
                    </a:solidFill>
                  </a:tcPr>
                </a:tc>
                <a:tc>
                  <a:txBody>
                    <a:bodyPr/>
                    <a:lstStyle/>
                    <a:p>
                      <a:pPr algn="ctr" fontAlgn="b"/>
                      <a:r>
                        <a:rPr lang="es-MX" sz="1200" b="1" i="0" u="none" strike="noStrike" dirty="0">
                          <a:solidFill>
                            <a:srgbClr val="000000"/>
                          </a:solidFill>
                          <a:effectLst/>
                          <a:latin typeface="Arial"/>
                        </a:rPr>
                        <a:t>                              1,500.00 </a:t>
                      </a:r>
                    </a:p>
                  </a:txBody>
                  <a:tcPr marL="0" marR="0" marT="0" marB="0" anchor="b">
                    <a:lnL>
                      <a:noFill/>
                    </a:lnL>
                    <a:lnR>
                      <a:noFill/>
                    </a:lnR>
                    <a:lnT>
                      <a:noFill/>
                    </a:lnT>
                    <a:lnB>
                      <a:noFill/>
                    </a:lnB>
                    <a:solidFill>
                      <a:schemeClr val="tx1">
                        <a:lumMod val="65000"/>
                      </a:schemeClr>
                    </a:solidFill>
                  </a:tcPr>
                </a:tc>
              </a:tr>
              <a:tr h="252763">
                <a:tc>
                  <a:txBody>
                    <a:bodyPr/>
                    <a:lstStyle/>
                    <a:p>
                      <a:pPr algn="l" fontAlgn="b"/>
                      <a:r>
                        <a:rPr lang="es-MX" sz="1200" b="0" i="0" u="none" strike="noStrike" dirty="0">
                          <a:effectLst/>
                          <a:latin typeface="Arial"/>
                        </a:rPr>
                        <a:t>Aplicación de incentivos y esquemas recaudatorios  a usuarios agrícolas </a:t>
                      </a:r>
                    </a:p>
                  </a:txBody>
                  <a:tcPr marL="202131" marR="0" marT="0" marB="0" anchor="b">
                    <a:lnL>
                      <a:noFill/>
                    </a:lnL>
                    <a:lnR>
                      <a:noFill/>
                    </a:lnR>
                    <a:lnT>
                      <a:noFill/>
                    </a:lnT>
                    <a:lnB>
                      <a:noFill/>
                    </a:lnB>
                  </a:tcPr>
                </a:tc>
                <a:tc>
                  <a:txBody>
                    <a:bodyPr/>
                    <a:lstStyle/>
                    <a:p>
                      <a:pPr algn="ctr" fontAlgn="b"/>
                      <a:r>
                        <a:rPr lang="es-MX" sz="1200" b="0" i="0" u="none" strike="noStrike" dirty="0" smtClean="0">
                          <a:effectLst/>
                          <a:latin typeface="Arial"/>
                        </a:rPr>
                        <a:t>750.00 </a:t>
                      </a:r>
                      <a:endParaRPr lang="es-MX" sz="1200" b="0" i="0" u="none" strike="noStrike" dirty="0">
                        <a:effectLst/>
                        <a:latin typeface="Arial"/>
                      </a:endParaRPr>
                    </a:p>
                  </a:txBody>
                  <a:tcPr marL="0" marR="0" marT="0" marB="0" anchor="b">
                    <a:lnL>
                      <a:noFill/>
                    </a:lnL>
                    <a:lnR>
                      <a:noFill/>
                    </a:lnR>
                    <a:lnT>
                      <a:noFill/>
                    </a:lnT>
                    <a:lnB>
                      <a:noFill/>
                    </a:lnB>
                  </a:tcPr>
                </a:tc>
              </a:tr>
              <a:tr h="385316">
                <a:tc>
                  <a:txBody>
                    <a:bodyPr/>
                    <a:lstStyle/>
                    <a:p>
                      <a:pPr algn="l" fontAlgn="b"/>
                      <a:r>
                        <a:rPr lang="es-MX" sz="1200" b="0" i="0" u="none" strike="noStrike" dirty="0">
                          <a:effectLst/>
                          <a:latin typeface="Arial"/>
                        </a:rPr>
                        <a:t>Aplicación de incentivos y esquemas recaudatorios  a usuarios de cuerpos receptores de descargas que propician el tratamiento de las aguas residuales y su </a:t>
                      </a:r>
                      <a:r>
                        <a:rPr lang="es-MX" sz="1200" b="0" i="0" u="none" strike="noStrike" dirty="0" err="1">
                          <a:effectLst/>
                          <a:latin typeface="Arial"/>
                        </a:rPr>
                        <a:t>reuso</a:t>
                      </a:r>
                      <a:endParaRPr lang="es-MX" sz="1200" b="0" i="0" u="none" strike="noStrike" dirty="0">
                        <a:effectLst/>
                        <a:latin typeface="Arial"/>
                      </a:endParaRPr>
                    </a:p>
                  </a:txBody>
                  <a:tcPr marL="202131" marR="0" marT="0" marB="0" anchor="b">
                    <a:lnL>
                      <a:noFill/>
                    </a:lnL>
                    <a:lnR>
                      <a:noFill/>
                    </a:lnR>
                    <a:lnT>
                      <a:noFill/>
                    </a:lnT>
                    <a:lnB>
                      <a:noFill/>
                    </a:lnB>
                  </a:tcPr>
                </a:tc>
                <a:tc>
                  <a:txBody>
                    <a:bodyPr/>
                    <a:lstStyle/>
                    <a:p>
                      <a:pPr algn="ctr" fontAlgn="b"/>
                      <a:r>
                        <a:rPr lang="es-MX" sz="1200" b="0" i="0" u="none" strike="noStrike">
                          <a:effectLst/>
                          <a:latin typeface="Arial"/>
                        </a:rPr>
                        <a:t>                                 750.00 </a:t>
                      </a:r>
                    </a:p>
                  </a:txBody>
                  <a:tcPr marL="0" marR="0" marT="0" marB="0" anchor="b">
                    <a:lnL>
                      <a:noFill/>
                    </a:lnL>
                    <a:lnR>
                      <a:noFill/>
                    </a:lnR>
                    <a:lnT>
                      <a:noFill/>
                    </a:lnT>
                    <a:lnB>
                      <a:noFill/>
                    </a:lnB>
                  </a:tcPr>
                </a:tc>
              </a:tr>
              <a:tr h="577975">
                <a:tc>
                  <a:txBody>
                    <a:bodyPr/>
                    <a:lstStyle/>
                    <a:p>
                      <a:pPr algn="l" fontAlgn="b"/>
                      <a:r>
                        <a:rPr lang="es-MX" sz="1200" b="1" i="0" u="none" strike="noStrike" dirty="0">
                          <a:solidFill>
                            <a:srgbClr val="000000"/>
                          </a:solidFill>
                          <a:effectLst/>
                          <a:latin typeface="Arial"/>
                        </a:rPr>
                        <a:t>Fortalecer la aplicación de los mecanismos de control previstos en la Ley y vigilar la adecuada utilización de las asignaciones y concesiones de aguas nacionales y permisos de descargas de aguas residuales para propiciar un adecuado manejo y preservación del agua</a:t>
                      </a:r>
                    </a:p>
                  </a:txBody>
                  <a:tcPr marL="101065" marR="0" marT="0" marB="0" anchor="b">
                    <a:lnL>
                      <a:noFill/>
                    </a:lnL>
                    <a:lnR>
                      <a:noFill/>
                    </a:lnR>
                    <a:lnT>
                      <a:noFill/>
                    </a:lnT>
                    <a:lnB>
                      <a:noFill/>
                    </a:lnB>
                    <a:solidFill>
                      <a:schemeClr val="tx1">
                        <a:lumMod val="65000"/>
                      </a:schemeClr>
                    </a:solidFill>
                  </a:tcPr>
                </a:tc>
                <a:tc>
                  <a:txBody>
                    <a:bodyPr/>
                    <a:lstStyle/>
                    <a:p>
                      <a:pPr algn="ctr" fontAlgn="b"/>
                      <a:r>
                        <a:rPr lang="es-MX" sz="1200" b="1" i="0" u="none" strike="noStrike" dirty="0">
                          <a:solidFill>
                            <a:srgbClr val="000000"/>
                          </a:solidFill>
                          <a:effectLst/>
                          <a:latin typeface="Arial"/>
                        </a:rPr>
                        <a:t>                              2,040.00 </a:t>
                      </a:r>
                    </a:p>
                  </a:txBody>
                  <a:tcPr marL="0" marR="0" marT="0" marB="0" anchor="b">
                    <a:lnL>
                      <a:noFill/>
                    </a:lnL>
                    <a:lnR>
                      <a:noFill/>
                    </a:lnR>
                    <a:lnT>
                      <a:noFill/>
                    </a:lnT>
                    <a:lnB>
                      <a:noFill/>
                    </a:lnB>
                    <a:solidFill>
                      <a:schemeClr val="tx1">
                        <a:lumMod val="65000"/>
                      </a:schemeClr>
                    </a:solidFill>
                  </a:tcPr>
                </a:tc>
              </a:tr>
              <a:tr h="385316">
                <a:tc>
                  <a:txBody>
                    <a:bodyPr/>
                    <a:lstStyle/>
                    <a:p>
                      <a:pPr algn="l" fontAlgn="b"/>
                      <a:r>
                        <a:rPr lang="es-MX" sz="1200" b="0" i="0" u="none" strike="noStrike" dirty="0">
                          <a:effectLst/>
                          <a:latin typeface="Arial"/>
                        </a:rPr>
                        <a:t>Instrumentación y aplicación de medidas legales a usuarios que utilicen aguas </a:t>
                      </a:r>
                      <a:r>
                        <a:rPr lang="es-MX" sz="1200" b="0" i="0" u="none" strike="noStrike" dirty="0" err="1">
                          <a:effectLst/>
                          <a:latin typeface="Arial"/>
                        </a:rPr>
                        <a:t>subteráneas</a:t>
                      </a:r>
                      <a:r>
                        <a:rPr lang="es-MX" sz="1200" b="0" i="0" u="none" strike="noStrike" dirty="0">
                          <a:effectLst/>
                          <a:latin typeface="Arial"/>
                        </a:rPr>
                        <a:t> sin concesión o descarguen aguas superficiales sin permiso</a:t>
                      </a:r>
                    </a:p>
                  </a:txBody>
                  <a:tcPr marL="202131" marR="0" marT="0" marB="0" anchor="b">
                    <a:lnL>
                      <a:noFill/>
                    </a:lnL>
                    <a:lnR>
                      <a:noFill/>
                    </a:lnR>
                    <a:lnT>
                      <a:noFill/>
                    </a:lnT>
                    <a:lnB>
                      <a:noFill/>
                    </a:lnB>
                  </a:tcPr>
                </a:tc>
                <a:tc>
                  <a:txBody>
                    <a:bodyPr/>
                    <a:lstStyle/>
                    <a:p>
                      <a:pPr algn="ctr" fontAlgn="b"/>
                      <a:r>
                        <a:rPr lang="es-MX" sz="1200" b="0" i="0" u="none" strike="noStrike">
                          <a:effectLst/>
                          <a:latin typeface="Arial"/>
                        </a:rPr>
                        <a:t>                              1,000.00 </a:t>
                      </a:r>
                    </a:p>
                  </a:txBody>
                  <a:tcPr marL="0" marR="0" marT="0" marB="0" anchor="b">
                    <a:lnL>
                      <a:noFill/>
                    </a:lnL>
                    <a:lnR>
                      <a:noFill/>
                    </a:lnR>
                    <a:lnT>
                      <a:noFill/>
                    </a:lnT>
                    <a:lnB>
                      <a:noFill/>
                    </a:lnB>
                  </a:tcPr>
                </a:tc>
              </a:tr>
              <a:tr h="385316">
                <a:tc>
                  <a:txBody>
                    <a:bodyPr/>
                    <a:lstStyle/>
                    <a:p>
                      <a:pPr algn="l" fontAlgn="b"/>
                      <a:r>
                        <a:rPr lang="es-MX" sz="1200" b="0" i="0" u="none" strike="noStrike" dirty="0">
                          <a:effectLst/>
                          <a:latin typeface="Arial"/>
                        </a:rPr>
                        <a:t>Visitas de inspección a usuarios previamente regularizados con medidor, para confirmar cumplimiento de la LAN y del reglamento del acuífero</a:t>
                      </a:r>
                    </a:p>
                  </a:txBody>
                  <a:tcPr marL="202131" marR="0" marT="0" marB="0" anchor="b">
                    <a:lnL>
                      <a:noFill/>
                    </a:lnL>
                    <a:lnR>
                      <a:noFill/>
                    </a:lnR>
                    <a:lnT>
                      <a:noFill/>
                    </a:lnT>
                    <a:lnB>
                      <a:noFill/>
                    </a:lnB>
                  </a:tcPr>
                </a:tc>
                <a:tc>
                  <a:txBody>
                    <a:bodyPr/>
                    <a:lstStyle/>
                    <a:p>
                      <a:pPr algn="ctr" fontAlgn="b"/>
                      <a:r>
                        <a:rPr lang="es-MX" sz="1200" b="0" i="0" u="none" strike="noStrike">
                          <a:effectLst/>
                          <a:latin typeface="Arial"/>
                        </a:rPr>
                        <a:t>                              1,040.00 </a:t>
                      </a:r>
                    </a:p>
                  </a:txBody>
                  <a:tcPr marL="0" marR="0" marT="0" marB="0" anchor="b">
                    <a:lnL>
                      <a:noFill/>
                    </a:lnL>
                    <a:lnR>
                      <a:noFill/>
                    </a:lnR>
                    <a:lnT>
                      <a:noFill/>
                    </a:lnT>
                    <a:lnB>
                      <a:noFill/>
                    </a:lnB>
                  </a:tcPr>
                </a:tc>
              </a:tr>
              <a:tr h="577975">
                <a:tc>
                  <a:txBody>
                    <a:bodyPr/>
                    <a:lstStyle/>
                    <a:p>
                      <a:pPr algn="l" fontAlgn="b"/>
                      <a:r>
                        <a:rPr lang="es-MX" sz="1200" b="1" i="0" u="none" strike="noStrike" dirty="0">
                          <a:solidFill>
                            <a:srgbClr val="000000"/>
                          </a:solidFill>
                          <a:effectLst/>
                          <a:latin typeface="Arial"/>
                        </a:rPr>
                        <a:t>Incrementar la presencia fiscal y administrativa entre contribuyentes de aguas nacionales y sus bienes públicos inherentes, mediante la práctica de visitas domiciliarias, además de las revisiones fiscales de gabinete que se practican</a:t>
                      </a:r>
                    </a:p>
                  </a:txBody>
                  <a:tcPr marL="101065" marR="0" marT="0" marB="0" anchor="b">
                    <a:lnL>
                      <a:noFill/>
                    </a:lnL>
                    <a:lnR>
                      <a:noFill/>
                    </a:lnR>
                    <a:lnT>
                      <a:noFill/>
                    </a:lnT>
                    <a:lnB>
                      <a:noFill/>
                    </a:lnB>
                    <a:solidFill>
                      <a:schemeClr val="tx1">
                        <a:lumMod val="65000"/>
                      </a:schemeClr>
                    </a:solidFill>
                  </a:tcPr>
                </a:tc>
                <a:tc>
                  <a:txBody>
                    <a:bodyPr/>
                    <a:lstStyle/>
                    <a:p>
                      <a:pPr algn="ctr" fontAlgn="b"/>
                      <a:r>
                        <a:rPr lang="es-MX" sz="1200" b="1" i="0" u="none" strike="noStrike" dirty="0">
                          <a:solidFill>
                            <a:srgbClr val="000000"/>
                          </a:solidFill>
                          <a:effectLst/>
                          <a:latin typeface="Arial"/>
                        </a:rPr>
                        <a:t>                              1,000.00 </a:t>
                      </a:r>
                    </a:p>
                  </a:txBody>
                  <a:tcPr marL="0" marR="0" marT="0" marB="0" anchor="b">
                    <a:lnL>
                      <a:noFill/>
                    </a:lnL>
                    <a:lnR>
                      <a:noFill/>
                    </a:lnR>
                    <a:lnT>
                      <a:noFill/>
                    </a:lnT>
                    <a:lnB>
                      <a:noFill/>
                    </a:lnB>
                    <a:solidFill>
                      <a:schemeClr val="tx1">
                        <a:lumMod val="65000"/>
                      </a:schemeClr>
                    </a:solidFill>
                  </a:tcPr>
                </a:tc>
              </a:tr>
              <a:tr h="385316">
                <a:tc>
                  <a:txBody>
                    <a:bodyPr/>
                    <a:lstStyle/>
                    <a:p>
                      <a:pPr algn="l" fontAlgn="b"/>
                      <a:r>
                        <a:rPr lang="es-MX" sz="1200" b="0" i="0" u="none" strike="noStrike">
                          <a:effectLst/>
                          <a:latin typeface="Arial"/>
                        </a:rPr>
                        <a:t>Auditorías fiscales emitidas a contribuyentes omisos o morosos, incluye revisiones fiscales y visitas domiciliarias</a:t>
                      </a:r>
                    </a:p>
                  </a:txBody>
                  <a:tcPr marL="202131" marR="0" marT="0" marB="0" anchor="b">
                    <a:lnL>
                      <a:noFill/>
                    </a:lnL>
                    <a:lnR>
                      <a:noFill/>
                    </a:lnR>
                    <a:lnT>
                      <a:noFill/>
                    </a:lnT>
                    <a:lnB>
                      <a:noFill/>
                    </a:lnB>
                  </a:tcPr>
                </a:tc>
                <a:tc>
                  <a:txBody>
                    <a:bodyPr/>
                    <a:lstStyle/>
                    <a:p>
                      <a:pPr algn="ctr" fontAlgn="b"/>
                      <a:r>
                        <a:rPr lang="es-MX" sz="1200" b="0" i="0" u="none" strike="noStrike" dirty="0">
                          <a:effectLst/>
                          <a:latin typeface="Arial"/>
                        </a:rPr>
                        <a:t>                              1,000.00 </a:t>
                      </a:r>
                    </a:p>
                  </a:txBody>
                  <a:tcPr marL="0" marR="0" marT="0" marB="0" anchor="b">
                    <a:lnL>
                      <a:noFill/>
                    </a:lnL>
                    <a:lnR>
                      <a:noFill/>
                    </a:lnR>
                    <a:lnT>
                      <a:noFill/>
                    </a:lnT>
                    <a:lnB>
                      <a:noFill/>
                    </a:lnB>
                  </a:tcPr>
                </a:tc>
              </a:tr>
              <a:tr h="385316">
                <a:tc>
                  <a:txBody>
                    <a:bodyPr/>
                    <a:lstStyle/>
                    <a:p>
                      <a:pPr algn="l" fontAlgn="b"/>
                      <a:r>
                        <a:rPr lang="es-MX" sz="1200" b="1" i="0" u="none" strike="noStrike" dirty="0">
                          <a:solidFill>
                            <a:srgbClr val="000000"/>
                          </a:solidFill>
                          <a:effectLst/>
                          <a:latin typeface="Arial"/>
                        </a:rPr>
                        <a:t>Establecer mecanismos y herramientas de orientación y asistencia al contribuyente de aguas nacionales y sus bienes públicos inherentes</a:t>
                      </a:r>
                    </a:p>
                  </a:txBody>
                  <a:tcPr marL="101065" marR="0" marT="0" marB="0" anchor="b">
                    <a:lnL>
                      <a:noFill/>
                    </a:lnL>
                    <a:lnR>
                      <a:noFill/>
                    </a:lnR>
                    <a:lnT>
                      <a:noFill/>
                    </a:lnT>
                    <a:lnB>
                      <a:noFill/>
                    </a:lnB>
                    <a:solidFill>
                      <a:schemeClr val="tx1">
                        <a:lumMod val="65000"/>
                      </a:schemeClr>
                    </a:solidFill>
                  </a:tcPr>
                </a:tc>
                <a:tc>
                  <a:txBody>
                    <a:bodyPr/>
                    <a:lstStyle/>
                    <a:p>
                      <a:pPr algn="ctr" fontAlgn="b"/>
                      <a:r>
                        <a:rPr lang="es-MX" sz="1200" b="1" i="0" u="none" strike="noStrike" dirty="0">
                          <a:solidFill>
                            <a:srgbClr val="000000"/>
                          </a:solidFill>
                          <a:effectLst/>
                          <a:latin typeface="Arial"/>
                        </a:rPr>
                        <a:t>                              1,000.00 </a:t>
                      </a:r>
                    </a:p>
                  </a:txBody>
                  <a:tcPr marL="0" marR="0" marT="0" marB="0" anchor="b">
                    <a:lnL>
                      <a:noFill/>
                    </a:lnL>
                    <a:lnR>
                      <a:noFill/>
                    </a:lnR>
                    <a:lnT>
                      <a:noFill/>
                    </a:lnT>
                    <a:lnB>
                      <a:noFill/>
                    </a:lnB>
                    <a:solidFill>
                      <a:schemeClr val="tx1">
                        <a:lumMod val="65000"/>
                      </a:schemeClr>
                    </a:solidFill>
                  </a:tcPr>
                </a:tc>
              </a:tr>
              <a:tr h="385316">
                <a:tc>
                  <a:txBody>
                    <a:bodyPr/>
                    <a:lstStyle/>
                    <a:p>
                      <a:pPr algn="l" fontAlgn="b"/>
                      <a:r>
                        <a:rPr lang="es-MX" sz="1200" b="0" i="0" u="none" strike="noStrike" dirty="0">
                          <a:effectLst/>
                          <a:latin typeface="Arial"/>
                        </a:rPr>
                        <a:t>Establecer ventanillas únicas o centros integrales de servicio en los que se </a:t>
                      </a:r>
                      <a:r>
                        <a:rPr lang="es-MX" sz="1200" b="0" i="0" u="none" strike="noStrike" dirty="0" err="1">
                          <a:effectLst/>
                          <a:latin typeface="Arial"/>
                        </a:rPr>
                        <a:t>prove</a:t>
                      </a:r>
                      <a:r>
                        <a:rPr lang="es-MX" sz="1200" b="0" i="0" u="none" strike="noStrike" dirty="0">
                          <a:effectLst/>
                          <a:latin typeface="Arial"/>
                        </a:rPr>
                        <a:t> asistencia fiscal a los contribuyentes (o adjuntar información en ventanillas locales existentes)</a:t>
                      </a:r>
                    </a:p>
                  </a:txBody>
                  <a:tcPr marL="202131" marR="0" marT="0" marB="0" anchor="b">
                    <a:lnL>
                      <a:noFill/>
                    </a:lnL>
                    <a:lnR>
                      <a:noFill/>
                    </a:lnR>
                    <a:lnT>
                      <a:noFill/>
                    </a:lnT>
                    <a:lnB>
                      <a:noFill/>
                    </a:lnB>
                  </a:tcPr>
                </a:tc>
                <a:tc>
                  <a:txBody>
                    <a:bodyPr/>
                    <a:lstStyle/>
                    <a:p>
                      <a:pPr algn="ctr" fontAlgn="b"/>
                      <a:r>
                        <a:rPr lang="es-MX" sz="1200" b="0" i="0" u="none" strike="noStrike" dirty="0">
                          <a:effectLst/>
                          <a:latin typeface="Arial"/>
                        </a:rPr>
                        <a:t>                              1,000.00 </a:t>
                      </a:r>
                    </a:p>
                  </a:txBody>
                  <a:tcPr marL="0" marR="0" marT="0" marB="0" anchor="b">
                    <a:lnL>
                      <a:noFill/>
                    </a:lnL>
                    <a:lnR>
                      <a:noFill/>
                    </a:lnR>
                    <a:lnT>
                      <a:noFill/>
                    </a:lnT>
                    <a:lnB>
                      <a:noFill/>
                    </a:lnB>
                  </a:tcPr>
                </a:tc>
              </a:tr>
            </a:tbl>
          </a:graphicData>
        </a:graphic>
      </p:graphicFrame>
    </p:spTree>
    <p:extLst>
      <p:ext uri="{BB962C8B-B14F-4D97-AF65-F5344CB8AC3E}">
        <p14:creationId xmlns:p14="http://schemas.microsoft.com/office/powerpoint/2010/main" xmlns="" val="3437408267"/>
      </p:ext>
    </p:extLst>
  </p:cSld>
  <p:clrMapOvr>
    <a:masterClrMapping/>
  </p:clrMapOvr>
  <p:transition spd="med">
    <p:fade/>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51520" y="0"/>
            <a:ext cx="8496944" cy="1143000"/>
          </a:xfrm>
        </p:spPr>
        <p:txBody>
          <a:bodyPr>
            <a:normAutofit fontScale="90000"/>
          </a:bodyPr>
          <a:lstStyle/>
          <a:p>
            <a:pPr algn="ctr"/>
            <a:r>
              <a:rPr lang="es-MX" dirty="0" smtClean="0"/>
              <a:t>Resumen de inversiones</a:t>
            </a:r>
            <a:br>
              <a:rPr lang="es-MX" dirty="0" smtClean="0"/>
            </a:br>
            <a:r>
              <a:rPr lang="es-MX" sz="4000" dirty="0" smtClean="0"/>
              <a:t>(miles de pesos)</a:t>
            </a:r>
            <a:endParaRPr lang="es-MX" sz="4000" dirty="0"/>
          </a:p>
        </p:txBody>
      </p:sp>
      <p:graphicFrame>
        <p:nvGraphicFramePr>
          <p:cNvPr id="6" name="5 Marcador de contenido"/>
          <p:cNvGraphicFramePr>
            <a:graphicFrameLocks noGrp="1"/>
          </p:cNvGraphicFramePr>
          <p:nvPr>
            <p:ph idx="1"/>
          </p:nvPr>
        </p:nvGraphicFramePr>
        <p:xfrm>
          <a:off x="323528" y="1484784"/>
          <a:ext cx="8496943" cy="5040562"/>
        </p:xfrm>
        <a:graphic>
          <a:graphicData uri="http://schemas.openxmlformats.org/drawingml/2006/table">
            <a:tbl>
              <a:tblPr>
                <a:tableStyleId>{35758FB7-9AC5-4552-8A53-C91805E547FA}</a:tableStyleId>
              </a:tblPr>
              <a:tblGrid>
                <a:gridCol w="358572"/>
                <a:gridCol w="4567957"/>
                <a:gridCol w="910502"/>
                <a:gridCol w="886638"/>
                <a:gridCol w="812751"/>
                <a:gridCol w="960523"/>
              </a:tblGrid>
              <a:tr h="458233">
                <a:tc>
                  <a:txBody>
                    <a:bodyPr/>
                    <a:lstStyle/>
                    <a:p>
                      <a:pPr indent="0" algn="ctr">
                        <a:lnSpc>
                          <a:spcPct val="100000"/>
                        </a:lnSpc>
                        <a:spcBef>
                          <a:spcPts val="300"/>
                        </a:spcBef>
                        <a:spcAft>
                          <a:spcPts val="300"/>
                        </a:spcAft>
                      </a:pPr>
                      <a:endParaRPr lang="es-MX" sz="1200" dirty="0">
                        <a:latin typeface="Arial"/>
                        <a:ea typeface="Times New Roman"/>
                        <a:cs typeface="Arial"/>
                      </a:endParaRPr>
                    </a:p>
                  </a:txBody>
                  <a:tcPr marL="68580" marR="68580" marT="0" marB="0" anchor="ctr"/>
                </a:tc>
                <a:tc>
                  <a:txBody>
                    <a:bodyPr/>
                    <a:lstStyle/>
                    <a:p>
                      <a:pPr indent="0" algn="ctr">
                        <a:lnSpc>
                          <a:spcPct val="100000"/>
                        </a:lnSpc>
                        <a:spcBef>
                          <a:spcPts val="300"/>
                        </a:spcBef>
                        <a:spcAft>
                          <a:spcPts val="300"/>
                        </a:spcAft>
                      </a:pPr>
                      <a:r>
                        <a:rPr lang="es-MX" sz="1200" dirty="0"/>
                        <a:t>Objetivo</a:t>
                      </a:r>
                      <a:endParaRPr lang="es-MX" sz="1200" dirty="0">
                        <a:latin typeface="Arial"/>
                        <a:ea typeface="Batang"/>
                        <a:cs typeface="Tahoma"/>
                      </a:endParaRPr>
                    </a:p>
                  </a:txBody>
                  <a:tcPr marL="68580" marR="68580" marT="0" marB="0" anchor="ctr"/>
                </a:tc>
                <a:tc>
                  <a:txBody>
                    <a:bodyPr/>
                    <a:lstStyle/>
                    <a:p>
                      <a:pPr indent="0" algn="ctr">
                        <a:lnSpc>
                          <a:spcPct val="100000"/>
                        </a:lnSpc>
                        <a:spcBef>
                          <a:spcPts val="300"/>
                        </a:spcBef>
                        <a:spcAft>
                          <a:spcPts val="300"/>
                        </a:spcAft>
                      </a:pPr>
                      <a:r>
                        <a:rPr lang="es-MX" sz="1200"/>
                        <a:t>2011-2012</a:t>
                      </a:r>
                      <a:endParaRPr lang="es-MX" sz="1200">
                        <a:latin typeface="Arial"/>
                        <a:ea typeface="Batang"/>
                        <a:cs typeface="Tahoma"/>
                      </a:endParaRPr>
                    </a:p>
                  </a:txBody>
                  <a:tcPr marL="68580" marR="68580" marT="0" marB="0" anchor="ctr"/>
                </a:tc>
                <a:tc>
                  <a:txBody>
                    <a:bodyPr/>
                    <a:lstStyle/>
                    <a:p>
                      <a:pPr indent="0" algn="ctr">
                        <a:lnSpc>
                          <a:spcPct val="100000"/>
                        </a:lnSpc>
                        <a:spcBef>
                          <a:spcPts val="300"/>
                        </a:spcBef>
                        <a:spcAft>
                          <a:spcPts val="300"/>
                        </a:spcAft>
                      </a:pPr>
                      <a:r>
                        <a:rPr lang="es-MX" sz="1200"/>
                        <a:t>2013-2018</a:t>
                      </a:r>
                      <a:endParaRPr lang="es-MX" sz="1200">
                        <a:latin typeface="Arial"/>
                        <a:ea typeface="Batang"/>
                        <a:cs typeface="Tahoma"/>
                      </a:endParaRPr>
                    </a:p>
                  </a:txBody>
                  <a:tcPr marL="68580" marR="68580" marT="0" marB="0" anchor="ctr"/>
                </a:tc>
                <a:tc>
                  <a:txBody>
                    <a:bodyPr/>
                    <a:lstStyle/>
                    <a:p>
                      <a:pPr indent="0" algn="ctr">
                        <a:lnSpc>
                          <a:spcPct val="100000"/>
                        </a:lnSpc>
                        <a:spcBef>
                          <a:spcPts val="300"/>
                        </a:spcBef>
                        <a:spcAft>
                          <a:spcPts val="300"/>
                        </a:spcAft>
                      </a:pPr>
                      <a:r>
                        <a:rPr lang="es-MX" sz="1200"/>
                        <a:t>2019-2040</a:t>
                      </a:r>
                      <a:endParaRPr lang="es-MX" sz="1200">
                        <a:latin typeface="Arial"/>
                        <a:ea typeface="Batang"/>
                        <a:cs typeface="Tahoma"/>
                      </a:endParaRPr>
                    </a:p>
                  </a:txBody>
                  <a:tcPr marL="68580" marR="68580" marT="0" marB="0" anchor="ctr"/>
                </a:tc>
                <a:tc>
                  <a:txBody>
                    <a:bodyPr/>
                    <a:lstStyle/>
                    <a:p>
                      <a:pPr indent="0" algn="ctr">
                        <a:lnSpc>
                          <a:spcPct val="100000"/>
                        </a:lnSpc>
                        <a:spcBef>
                          <a:spcPts val="300"/>
                        </a:spcBef>
                        <a:spcAft>
                          <a:spcPts val="300"/>
                        </a:spcAft>
                      </a:pPr>
                      <a:r>
                        <a:rPr lang="es-MX" sz="1200"/>
                        <a:t>Total</a:t>
                      </a:r>
                      <a:endParaRPr lang="es-MX" sz="1200">
                        <a:latin typeface="Arial"/>
                        <a:ea typeface="Batang"/>
                        <a:cs typeface="Tahoma"/>
                      </a:endParaRPr>
                    </a:p>
                  </a:txBody>
                  <a:tcPr marL="68580" marR="68580" marT="0" marB="0" anchor="ctr"/>
                </a:tc>
              </a:tr>
              <a:tr h="458233">
                <a:tc>
                  <a:txBody>
                    <a:bodyPr/>
                    <a:lstStyle/>
                    <a:p>
                      <a:pPr indent="0" algn="ctr">
                        <a:lnSpc>
                          <a:spcPct val="100000"/>
                        </a:lnSpc>
                        <a:spcBef>
                          <a:spcPts val="300"/>
                        </a:spcBef>
                        <a:spcAft>
                          <a:spcPts val="300"/>
                        </a:spcAft>
                      </a:pPr>
                      <a:r>
                        <a:rPr lang="es-MX" sz="1200"/>
                        <a:t>1</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dirty="0"/>
                        <a:t>Mejorar la productividad del agua en el sector agrícola </a:t>
                      </a:r>
                      <a:endParaRPr lang="es-MX" sz="1200" dirty="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$68,899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$249,948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$896,317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$1,260,164 </a:t>
                      </a:r>
                      <a:endParaRPr lang="es-MX" sz="1200">
                        <a:latin typeface="Arial"/>
                        <a:ea typeface="Batang"/>
                        <a:cs typeface="Tahoma"/>
                      </a:endParaRPr>
                    </a:p>
                  </a:txBody>
                  <a:tcPr marL="68580" marR="68580" marT="0" marB="0" anchor="ctr"/>
                </a:tc>
              </a:tr>
              <a:tr h="458233">
                <a:tc>
                  <a:txBody>
                    <a:bodyPr/>
                    <a:lstStyle/>
                    <a:p>
                      <a:pPr indent="0" algn="ctr">
                        <a:lnSpc>
                          <a:spcPct val="100000"/>
                        </a:lnSpc>
                        <a:spcBef>
                          <a:spcPts val="300"/>
                        </a:spcBef>
                        <a:spcAft>
                          <a:spcPts val="300"/>
                        </a:spcAft>
                      </a:pPr>
                      <a:r>
                        <a:rPr lang="es-MX" sz="1200"/>
                        <a:t>2</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a:t>Incrementar el acceso y la calidad de los servicios de agua potable, alcantarillado y saneamiento</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$200,227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$333,796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$380,315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$914,339 </a:t>
                      </a:r>
                      <a:endParaRPr lang="es-MX" sz="1200">
                        <a:latin typeface="Arial"/>
                        <a:ea typeface="Batang"/>
                        <a:cs typeface="Tahoma"/>
                      </a:endParaRPr>
                    </a:p>
                  </a:txBody>
                  <a:tcPr marL="68580" marR="68580" marT="0" marB="0" anchor="ctr"/>
                </a:tc>
              </a:tr>
              <a:tr h="458233">
                <a:tc>
                  <a:txBody>
                    <a:bodyPr/>
                    <a:lstStyle/>
                    <a:p>
                      <a:pPr indent="0" algn="ctr">
                        <a:lnSpc>
                          <a:spcPct val="100000"/>
                        </a:lnSpc>
                        <a:spcBef>
                          <a:spcPts val="300"/>
                        </a:spcBef>
                        <a:spcAft>
                          <a:spcPts val="300"/>
                        </a:spcAft>
                      </a:pPr>
                      <a:r>
                        <a:rPr lang="es-MX" sz="1200"/>
                        <a:t>3</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dirty="0"/>
                        <a:t>Promover el manejo integrado del agua en cuencas y acuíferos </a:t>
                      </a:r>
                      <a:endParaRPr lang="es-MX" sz="1200" dirty="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$25,066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$72,500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$275,733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$376,000 </a:t>
                      </a:r>
                      <a:endParaRPr lang="es-MX" sz="1200">
                        <a:latin typeface="Arial"/>
                        <a:ea typeface="Batang"/>
                        <a:cs typeface="Tahoma"/>
                      </a:endParaRPr>
                    </a:p>
                  </a:txBody>
                  <a:tcPr marL="68580" marR="68580" marT="0" marB="0" anchor="ctr"/>
                </a:tc>
              </a:tr>
              <a:tr h="458233">
                <a:tc>
                  <a:txBody>
                    <a:bodyPr/>
                    <a:lstStyle/>
                    <a:p>
                      <a:pPr indent="0" algn="ctr">
                        <a:lnSpc>
                          <a:spcPct val="100000"/>
                        </a:lnSpc>
                        <a:spcBef>
                          <a:spcPts val="300"/>
                        </a:spcBef>
                        <a:spcAft>
                          <a:spcPts val="300"/>
                        </a:spcAft>
                      </a:pPr>
                      <a:r>
                        <a:rPr lang="es-MX" sz="1200"/>
                        <a:t>4</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dirty="0"/>
                        <a:t>Mejorar el desarrollo técnico, administrativo y financiero del sector hidráulico </a:t>
                      </a:r>
                      <a:endParaRPr lang="es-MX" sz="1200" dirty="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$18,633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$55,900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$204,967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$279,500 </a:t>
                      </a:r>
                      <a:endParaRPr lang="es-MX" sz="1200">
                        <a:latin typeface="Arial"/>
                        <a:ea typeface="Batang"/>
                        <a:cs typeface="Tahoma"/>
                      </a:endParaRPr>
                    </a:p>
                  </a:txBody>
                  <a:tcPr marL="68580" marR="68580" marT="0" marB="0" anchor="ctr"/>
                </a:tc>
              </a:tr>
              <a:tr h="687349">
                <a:tc>
                  <a:txBody>
                    <a:bodyPr/>
                    <a:lstStyle/>
                    <a:p>
                      <a:pPr indent="0" algn="ctr">
                        <a:lnSpc>
                          <a:spcPct val="100000"/>
                        </a:lnSpc>
                        <a:spcBef>
                          <a:spcPts val="300"/>
                        </a:spcBef>
                        <a:spcAft>
                          <a:spcPts val="300"/>
                        </a:spcAft>
                      </a:pPr>
                      <a:r>
                        <a:rPr lang="es-MX" sz="1200"/>
                        <a:t>5</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a:t>Consolidar la participación de los usuarios y la sociedad organizada en el manejo del agua y promover la cultura del buen uso</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dirty="0"/>
                        <a:t>$21,391 </a:t>
                      </a:r>
                      <a:endParaRPr lang="es-MX" sz="1200" dirty="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$65,373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$234,102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$320,866 </a:t>
                      </a:r>
                      <a:endParaRPr lang="es-MX" sz="1200">
                        <a:latin typeface="Arial"/>
                        <a:ea typeface="Batang"/>
                        <a:cs typeface="Tahoma"/>
                      </a:endParaRPr>
                    </a:p>
                  </a:txBody>
                  <a:tcPr marL="68580" marR="68580" marT="0" marB="0" anchor="ctr"/>
                </a:tc>
              </a:tr>
              <a:tr h="687349">
                <a:tc>
                  <a:txBody>
                    <a:bodyPr/>
                    <a:lstStyle/>
                    <a:p>
                      <a:pPr indent="0" algn="ctr">
                        <a:lnSpc>
                          <a:spcPct val="100000"/>
                        </a:lnSpc>
                        <a:spcBef>
                          <a:spcPts val="300"/>
                        </a:spcBef>
                        <a:spcAft>
                          <a:spcPts val="300"/>
                        </a:spcAft>
                      </a:pPr>
                      <a:r>
                        <a:rPr lang="es-MX" sz="1200"/>
                        <a:t>6</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a:t>Prevenir los riesgos derivados de los fenómenos meteorológicos e hidrometeorológicos y atender sus efectos</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$3,596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dirty="0"/>
                        <a:t>$4,388 </a:t>
                      </a:r>
                      <a:endParaRPr lang="es-MX" sz="1200" dirty="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$14,016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$22,000 </a:t>
                      </a:r>
                      <a:endParaRPr lang="es-MX" sz="1200">
                        <a:latin typeface="Arial"/>
                        <a:ea typeface="Batang"/>
                        <a:cs typeface="Tahoma"/>
                      </a:endParaRPr>
                    </a:p>
                  </a:txBody>
                  <a:tcPr marL="68580" marR="68580" marT="0" marB="0" anchor="ctr"/>
                </a:tc>
              </a:tr>
              <a:tr h="458233">
                <a:tc>
                  <a:txBody>
                    <a:bodyPr/>
                    <a:lstStyle/>
                    <a:p>
                      <a:pPr indent="0" algn="ctr">
                        <a:lnSpc>
                          <a:spcPct val="100000"/>
                        </a:lnSpc>
                        <a:spcBef>
                          <a:spcPts val="300"/>
                        </a:spcBef>
                        <a:spcAft>
                          <a:spcPts val="300"/>
                        </a:spcAft>
                      </a:pPr>
                      <a:r>
                        <a:rPr lang="es-MX" sz="1200"/>
                        <a:t>7</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a:t>Evaluar los efectos del cambio climático e hidrológico global y local</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$4,450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dirty="0"/>
                        <a:t>$100 </a:t>
                      </a:r>
                      <a:endParaRPr lang="es-MX" sz="1200" dirty="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dirty="0"/>
                        <a:t>$1,050 </a:t>
                      </a:r>
                      <a:endParaRPr lang="es-MX" sz="1200" dirty="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$5,600 </a:t>
                      </a:r>
                      <a:endParaRPr lang="es-MX" sz="1200">
                        <a:latin typeface="Arial"/>
                        <a:ea typeface="Batang"/>
                        <a:cs typeface="Tahoma"/>
                      </a:endParaRPr>
                    </a:p>
                  </a:txBody>
                  <a:tcPr marL="68580" marR="68580" marT="0" marB="0" anchor="ctr"/>
                </a:tc>
              </a:tr>
              <a:tr h="458233">
                <a:tc>
                  <a:txBody>
                    <a:bodyPr/>
                    <a:lstStyle/>
                    <a:p>
                      <a:pPr indent="0" algn="ctr">
                        <a:lnSpc>
                          <a:spcPct val="100000"/>
                        </a:lnSpc>
                        <a:spcBef>
                          <a:spcPts val="300"/>
                        </a:spcBef>
                        <a:spcAft>
                          <a:spcPts val="300"/>
                        </a:spcAft>
                      </a:pPr>
                      <a:r>
                        <a:rPr lang="es-MX" sz="1200"/>
                        <a:t>8</a:t>
                      </a:r>
                      <a:endParaRPr lang="es-MX" sz="1200">
                        <a:latin typeface="Arial"/>
                        <a:ea typeface="Batang"/>
                        <a:cs typeface="Tahoma"/>
                      </a:endParaRPr>
                    </a:p>
                  </a:txBody>
                  <a:tcPr marL="68580" marR="68580" marT="0" marB="0" anchor="ctr"/>
                </a:tc>
                <a:tc>
                  <a:txBody>
                    <a:bodyPr/>
                    <a:lstStyle/>
                    <a:p>
                      <a:pPr indent="0" algn="l">
                        <a:lnSpc>
                          <a:spcPct val="100000"/>
                        </a:lnSpc>
                        <a:spcBef>
                          <a:spcPts val="300"/>
                        </a:spcBef>
                        <a:spcAft>
                          <a:spcPts val="300"/>
                        </a:spcAft>
                      </a:pPr>
                      <a:r>
                        <a:rPr lang="es-MX" sz="1200"/>
                        <a:t>Crear una cultura contributiva y de cumplimiento a la LAN en materia administrativa</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$3,578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a:t>$3,578 </a:t>
                      </a:r>
                      <a:endParaRPr lang="es-MX" sz="120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dirty="0"/>
                        <a:t>$10,734 </a:t>
                      </a:r>
                      <a:endParaRPr lang="es-MX" sz="1200" dirty="0">
                        <a:latin typeface="Arial"/>
                        <a:ea typeface="Batang"/>
                        <a:cs typeface="Tahoma"/>
                      </a:endParaRPr>
                    </a:p>
                  </a:txBody>
                  <a:tcPr marL="68580" marR="68580" marT="0" marB="0" anchor="ctr"/>
                </a:tc>
                <a:tc>
                  <a:txBody>
                    <a:bodyPr/>
                    <a:lstStyle/>
                    <a:p>
                      <a:pPr indent="0" algn="r">
                        <a:lnSpc>
                          <a:spcPct val="100000"/>
                        </a:lnSpc>
                        <a:spcBef>
                          <a:spcPts val="300"/>
                        </a:spcBef>
                        <a:spcAft>
                          <a:spcPts val="300"/>
                        </a:spcAft>
                      </a:pPr>
                      <a:r>
                        <a:rPr lang="es-MX" sz="1200" dirty="0"/>
                        <a:t>$17,890 </a:t>
                      </a:r>
                      <a:endParaRPr lang="es-MX" sz="1200" dirty="0">
                        <a:latin typeface="Arial"/>
                        <a:ea typeface="Batang"/>
                        <a:cs typeface="Tahoma"/>
                      </a:endParaRPr>
                    </a:p>
                  </a:txBody>
                  <a:tcPr marL="68580" marR="68580" marT="0" marB="0" anchor="ctr"/>
                </a:tc>
              </a:tr>
              <a:tr h="458233">
                <a:tc>
                  <a:txBody>
                    <a:bodyPr/>
                    <a:lstStyle/>
                    <a:p>
                      <a:pPr indent="0" algn="r">
                        <a:lnSpc>
                          <a:spcPct val="100000"/>
                        </a:lnSpc>
                        <a:spcBef>
                          <a:spcPts val="300"/>
                        </a:spcBef>
                        <a:spcAft>
                          <a:spcPts val="300"/>
                        </a:spcAft>
                      </a:pPr>
                      <a:endParaRPr lang="es-MX" sz="1200">
                        <a:latin typeface="Arial"/>
                        <a:ea typeface="Times New Roman"/>
                        <a:cs typeface="Arial"/>
                      </a:endParaRPr>
                    </a:p>
                  </a:txBody>
                  <a:tcPr marL="68580" marR="68580" marT="0" marB="0"/>
                </a:tc>
                <a:tc>
                  <a:txBody>
                    <a:bodyPr/>
                    <a:lstStyle/>
                    <a:p>
                      <a:pPr indent="0" algn="ctr">
                        <a:lnSpc>
                          <a:spcPct val="100000"/>
                        </a:lnSpc>
                        <a:spcBef>
                          <a:spcPts val="300"/>
                        </a:spcBef>
                        <a:spcAft>
                          <a:spcPts val="300"/>
                        </a:spcAft>
                      </a:pPr>
                      <a:r>
                        <a:rPr lang="es-MX" sz="1200"/>
                        <a:t>Total General</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$345,841 </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a:t>$833,283 </a:t>
                      </a:r>
                      <a:endParaRPr lang="es-MX" sz="120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dirty="0"/>
                        <a:t>$2,017,234 </a:t>
                      </a:r>
                      <a:endParaRPr lang="es-MX" sz="1200" dirty="0">
                        <a:latin typeface="Arial"/>
                        <a:ea typeface="Batang"/>
                        <a:cs typeface="Tahoma"/>
                      </a:endParaRPr>
                    </a:p>
                  </a:txBody>
                  <a:tcPr marL="68580" marR="68580" marT="0" marB="0"/>
                </a:tc>
                <a:tc>
                  <a:txBody>
                    <a:bodyPr/>
                    <a:lstStyle/>
                    <a:p>
                      <a:pPr indent="0" algn="r">
                        <a:lnSpc>
                          <a:spcPct val="100000"/>
                        </a:lnSpc>
                        <a:spcBef>
                          <a:spcPts val="300"/>
                        </a:spcBef>
                        <a:spcAft>
                          <a:spcPts val="300"/>
                        </a:spcAft>
                      </a:pPr>
                      <a:r>
                        <a:rPr lang="es-MX" sz="1200" dirty="0"/>
                        <a:t>$3,196,359 </a:t>
                      </a:r>
                      <a:endParaRPr lang="es-MX" sz="1200" dirty="0">
                        <a:latin typeface="Arial"/>
                        <a:ea typeface="Batang"/>
                        <a:cs typeface="Tahoma"/>
                      </a:endParaRPr>
                    </a:p>
                  </a:txBody>
                  <a:tcPr marL="68580" marR="68580" marT="0" marB="0"/>
                </a:tc>
              </a:tr>
            </a:tbl>
          </a:graphicData>
        </a:graphic>
      </p:graphicFrame>
    </p:spTree>
    <p:extLst>
      <p:ext uri="{BB962C8B-B14F-4D97-AF65-F5344CB8AC3E}">
        <p14:creationId xmlns:p14="http://schemas.microsoft.com/office/powerpoint/2010/main" xmlns="" val="1953468225"/>
      </p:ext>
    </p:extLst>
  </p:cSld>
  <p:clrMapOvr>
    <a:masterClrMapping/>
  </p:clrMapOvr>
  <p:transition spd="med">
    <p:fade/>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1 Gráfico"/>
          <p:cNvGraphicFramePr>
            <a:graphicFrameLocks noGrp="1"/>
          </p:cNvGraphicFramePr>
          <p:nvPr>
            <p:ph idx="1"/>
          </p:nvPr>
        </p:nvGraphicFramePr>
        <p:xfrm>
          <a:off x="0" y="1196752"/>
          <a:ext cx="9144000" cy="5661248"/>
        </p:xfrm>
        <a:graphic>
          <a:graphicData uri="http://schemas.openxmlformats.org/drawingml/2006/chart">
            <c:chart xmlns:c="http://schemas.openxmlformats.org/drawingml/2006/chart" xmlns:r="http://schemas.openxmlformats.org/officeDocument/2006/relationships" r:id="rId3"/>
          </a:graphicData>
        </a:graphic>
      </p:graphicFrame>
      <p:sp>
        <p:nvSpPr>
          <p:cNvPr id="2" name="1 Título"/>
          <p:cNvSpPr>
            <a:spLocks noGrp="1"/>
          </p:cNvSpPr>
          <p:nvPr>
            <p:ph type="title"/>
          </p:nvPr>
        </p:nvSpPr>
        <p:spPr>
          <a:xfrm>
            <a:off x="-34702" y="-3770"/>
            <a:ext cx="9178702" cy="1245576"/>
          </a:xfrm>
        </p:spPr>
        <p:txBody>
          <a:bodyPr anchor="ctr">
            <a:normAutofit fontScale="90000"/>
          </a:bodyPr>
          <a:lstStyle/>
          <a:p>
            <a:pPr algn="ctr"/>
            <a:r>
              <a:rPr lang="es-MX" dirty="0" smtClean="0"/>
              <a:t>INVERSION SEGÚN SU ORIGEN (Federal, Estatal o Municipal)</a:t>
            </a:r>
            <a:endParaRPr lang="es-MX" dirty="0"/>
          </a:p>
        </p:txBody>
      </p:sp>
    </p:spTree>
    <p:extLst>
      <p:ext uri="{BB962C8B-B14F-4D97-AF65-F5344CB8AC3E}">
        <p14:creationId xmlns:p14="http://schemas.microsoft.com/office/powerpoint/2010/main" xmlns="" val="1528567619"/>
      </p:ext>
    </p:extLst>
  </p:cSld>
  <p:clrMapOvr>
    <a:masterClrMapping/>
  </p:clrMapOvr>
  <p:transition spd="med">
    <p:fad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8 Grupo"/>
          <p:cNvGrpSpPr/>
          <p:nvPr/>
        </p:nvGrpSpPr>
        <p:grpSpPr>
          <a:xfrm>
            <a:off x="-684584" y="-121560"/>
            <a:ext cx="11089232" cy="7245136"/>
            <a:chOff x="-684584" y="-121560"/>
            <a:chExt cx="11089232" cy="7245136"/>
          </a:xfrm>
        </p:grpSpPr>
        <p:cxnSp>
          <p:nvCxnSpPr>
            <p:cNvPr id="20" name="19 Conector recto"/>
            <p:cNvCxnSpPr/>
            <p:nvPr/>
          </p:nvCxnSpPr>
          <p:spPr>
            <a:xfrm>
              <a:off x="-684584" y="1052736"/>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20 Conector recto"/>
            <p:cNvCxnSpPr/>
            <p:nvPr/>
          </p:nvCxnSpPr>
          <p:spPr>
            <a:xfrm>
              <a:off x="-612576" y="2894964"/>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21 Conector recto"/>
            <p:cNvCxnSpPr/>
            <p:nvPr/>
          </p:nvCxnSpPr>
          <p:spPr>
            <a:xfrm>
              <a:off x="-684584" y="4509120"/>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22 Conector recto"/>
            <p:cNvCxnSpPr/>
            <p:nvPr/>
          </p:nvCxnSpPr>
          <p:spPr>
            <a:xfrm>
              <a:off x="-612576" y="6351348"/>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23 Conector recto"/>
            <p:cNvCxnSpPr/>
            <p:nvPr/>
          </p:nvCxnSpPr>
          <p:spPr>
            <a:xfrm>
              <a:off x="740586" y="-121560"/>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24 Conector recto"/>
            <p:cNvCxnSpPr/>
            <p:nvPr/>
          </p:nvCxnSpPr>
          <p:spPr>
            <a:xfrm>
              <a:off x="5304128" y="-94522"/>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a:off x="4037964" y="-27384"/>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8601506" y="-346"/>
              <a:ext cx="72008" cy="7123922"/>
            </a:xfrm>
            <a:prstGeom prst="line">
              <a:avLst/>
            </a:prstGeom>
          </p:spPr>
          <p:style>
            <a:lnRef idx="1">
              <a:schemeClr val="accent1"/>
            </a:lnRef>
            <a:fillRef idx="0">
              <a:schemeClr val="accent1"/>
            </a:fillRef>
            <a:effectRef idx="0">
              <a:schemeClr val="accent1"/>
            </a:effectRef>
            <a:fontRef idx="minor">
              <a:schemeClr val="tx1"/>
            </a:fontRef>
          </p:style>
        </p:cxnSp>
      </p:grpSp>
      <p:sp>
        <p:nvSpPr>
          <p:cNvPr id="4" name="3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5" name="Imagen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309" t="16760" r="18695" b="19608"/>
          <a:stretch/>
        </p:blipFill>
        <p:spPr bwMode="auto">
          <a:xfrm>
            <a:off x="4716016" y="3436748"/>
            <a:ext cx="4472954" cy="34212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8361" t="17008" r="18771" b="20285"/>
          <a:stretch/>
        </p:blipFill>
        <p:spPr bwMode="auto">
          <a:xfrm>
            <a:off x="-180528" y="39754"/>
            <a:ext cx="4565468"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1 Título"/>
          <p:cNvSpPr txBox="1">
            <a:spLocks/>
          </p:cNvSpPr>
          <p:nvPr/>
        </p:nvSpPr>
        <p:spPr>
          <a:xfrm>
            <a:off x="-108520" y="-99392"/>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Alternativa de manejo</a:t>
            </a:r>
            <a:endParaRPr lang="es-MX" sz="2000" b="1" dirty="0"/>
          </a:p>
        </p:txBody>
      </p:sp>
      <p:sp>
        <p:nvSpPr>
          <p:cNvPr id="8" name="1 Título"/>
          <p:cNvSpPr txBox="1">
            <a:spLocks/>
          </p:cNvSpPr>
          <p:nvPr/>
        </p:nvSpPr>
        <p:spPr>
          <a:xfrm>
            <a:off x="3896890" y="3068960"/>
            <a:ext cx="1296144" cy="742557"/>
          </a:xfrm>
          <a:prstGeom prst="rect">
            <a:avLst/>
          </a:prstGeom>
          <a:solidFill>
            <a:srgbClr val="FFFF00"/>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solidFill>
                  <a:schemeClr val="bg1"/>
                </a:solidFill>
              </a:rPr>
              <a:t>2010</a:t>
            </a:r>
            <a:endParaRPr lang="es-MX" b="1" dirty="0">
              <a:solidFill>
                <a:schemeClr val="bg1"/>
              </a:solidFill>
            </a:endParaRPr>
          </a:p>
        </p:txBody>
      </p:sp>
      <p:sp>
        <p:nvSpPr>
          <p:cNvPr id="18"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spTree>
    <p:extLst>
      <p:ext uri="{BB962C8B-B14F-4D97-AF65-F5344CB8AC3E}">
        <p14:creationId xmlns:p14="http://schemas.microsoft.com/office/powerpoint/2010/main" xmlns="" val="2993423537"/>
      </p:ext>
    </p:extLst>
  </p:cSld>
  <p:clrMapOvr>
    <a:masterClrMapping/>
  </p:clrMapOvr>
  <p:transition spd="med">
    <p:fad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28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4" name="Picture 2"/>
          <p:cNvPicPr>
            <a:picLocks noChangeAspect="1" noChangeArrowheads="1"/>
          </p:cNvPicPr>
          <p:nvPr/>
        </p:nvPicPr>
        <p:blipFill>
          <a:blip r:embed="rId3" cstate="print"/>
          <a:srcRect t="14107" r="757" b="530"/>
          <a:stretch>
            <a:fillRect/>
          </a:stretch>
        </p:blipFill>
        <p:spPr bwMode="auto">
          <a:xfrm>
            <a:off x="-180528" y="-100360"/>
            <a:ext cx="4502157" cy="3507589"/>
          </a:xfrm>
          <a:prstGeom prst="rect">
            <a:avLst/>
          </a:prstGeom>
          <a:noFill/>
          <a:ln w="9525">
            <a:noFill/>
            <a:miter lim="800000"/>
            <a:headEnd/>
            <a:tailEnd/>
          </a:ln>
        </p:spPr>
      </p:pic>
      <p:pic>
        <p:nvPicPr>
          <p:cNvPr id="16"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9484" t="16853" r="19038" b="20338"/>
          <a:stretch/>
        </p:blipFill>
        <p:spPr bwMode="auto">
          <a:xfrm>
            <a:off x="4716016" y="3436747"/>
            <a:ext cx="4427984" cy="33766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1 Título"/>
          <p:cNvSpPr txBox="1">
            <a:spLocks/>
          </p:cNvSpPr>
          <p:nvPr/>
        </p:nvSpPr>
        <p:spPr>
          <a:xfrm>
            <a:off x="3896890" y="3068960"/>
            <a:ext cx="1296144" cy="742557"/>
          </a:xfrm>
          <a:prstGeom prst="rect">
            <a:avLst/>
          </a:prstGeom>
          <a:solidFill>
            <a:schemeClr val="accent6">
              <a:lumMod val="40000"/>
              <a:lumOff val="60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solidFill>
                  <a:schemeClr val="bg1"/>
                </a:solidFill>
              </a:rPr>
              <a:t>2020</a:t>
            </a:r>
            <a:endParaRPr lang="es-MX" b="1" dirty="0">
              <a:solidFill>
                <a:schemeClr val="bg1"/>
              </a:solidFill>
            </a:endParaRPr>
          </a:p>
        </p:txBody>
      </p:sp>
      <p:sp>
        <p:nvSpPr>
          <p:cNvPr id="28"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sp>
        <p:nvSpPr>
          <p:cNvPr id="17" name="1 Título"/>
          <p:cNvSpPr txBox="1">
            <a:spLocks/>
          </p:cNvSpPr>
          <p:nvPr/>
        </p:nvSpPr>
        <p:spPr>
          <a:xfrm>
            <a:off x="-108520" y="-99392"/>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Alternativa de manejo</a:t>
            </a:r>
            <a:endParaRPr lang="es-MX" sz="2000" b="1" dirty="0"/>
          </a:p>
        </p:txBody>
      </p:sp>
    </p:spTree>
    <p:extLst>
      <p:ext uri="{BB962C8B-B14F-4D97-AF65-F5344CB8AC3E}">
        <p14:creationId xmlns:p14="http://schemas.microsoft.com/office/powerpoint/2010/main" xmlns="" val="1230761017"/>
      </p:ext>
    </p:extLst>
  </p:cSld>
  <p:clrMapOvr>
    <a:masterClrMapping/>
  </p:clrMapOvr>
  <p:transition spd="med">
    <p:fad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222210" name="Picture 2"/>
          <p:cNvPicPr>
            <a:picLocks noChangeAspect="1" noChangeArrowheads="1"/>
          </p:cNvPicPr>
          <p:nvPr/>
        </p:nvPicPr>
        <p:blipFill>
          <a:blip r:embed="rId3" cstate="print"/>
          <a:srcRect l="404" t="15549" r="941" b="1416"/>
          <a:stretch>
            <a:fillRect/>
          </a:stretch>
        </p:blipFill>
        <p:spPr bwMode="auto">
          <a:xfrm>
            <a:off x="-180528" y="-40330"/>
            <a:ext cx="4464496" cy="3469330"/>
          </a:xfrm>
          <a:prstGeom prst="rect">
            <a:avLst/>
          </a:prstGeom>
          <a:noFill/>
          <a:ln w="9525">
            <a:noFill/>
            <a:miter lim="800000"/>
            <a:headEnd/>
            <a:tailEnd/>
          </a:ln>
        </p:spPr>
      </p:pic>
      <p:pic>
        <p:nvPicPr>
          <p:cNvPr id="15"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8901" t="16732" r="18794" b="19829"/>
          <a:stretch/>
        </p:blipFill>
        <p:spPr bwMode="auto">
          <a:xfrm>
            <a:off x="4716017" y="3429000"/>
            <a:ext cx="4464496"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sp>
        <p:nvSpPr>
          <p:cNvPr id="11" name="1 Título"/>
          <p:cNvSpPr txBox="1">
            <a:spLocks/>
          </p:cNvSpPr>
          <p:nvPr/>
        </p:nvSpPr>
        <p:spPr>
          <a:xfrm>
            <a:off x="3896890" y="3068960"/>
            <a:ext cx="1296144" cy="742557"/>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t>2030</a:t>
            </a:r>
            <a:endParaRPr lang="es-MX" b="1" dirty="0"/>
          </a:p>
        </p:txBody>
      </p:sp>
      <p:sp>
        <p:nvSpPr>
          <p:cNvPr id="13" name="1 Título"/>
          <p:cNvSpPr txBox="1">
            <a:spLocks/>
          </p:cNvSpPr>
          <p:nvPr/>
        </p:nvSpPr>
        <p:spPr>
          <a:xfrm>
            <a:off x="-108520" y="-99392"/>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Alternativa de manejo</a:t>
            </a:r>
            <a:endParaRPr lang="es-MX" sz="2000" b="1" dirty="0"/>
          </a:p>
        </p:txBody>
      </p:sp>
    </p:spTree>
    <p:extLst>
      <p:ext uri="{BB962C8B-B14F-4D97-AF65-F5344CB8AC3E}">
        <p14:creationId xmlns:p14="http://schemas.microsoft.com/office/powerpoint/2010/main" xmlns="" val="2238378991"/>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0" y="0"/>
            <a:ext cx="9144000" cy="1416050"/>
          </a:xfrm>
        </p:spPr>
        <p:txBody>
          <a:bodyPr>
            <a:normAutofit fontScale="90000"/>
          </a:bodyPr>
          <a:lstStyle/>
          <a:p>
            <a:pPr algn="ctr"/>
            <a:r>
              <a:rPr lang="es-MX" dirty="0" smtClean="0"/>
              <a:t>Volumen subterráneo concesionado por acuífero</a:t>
            </a:r>
            <a:endParaRPr lang="es-MX" sz="2700" dirty="0"/>
          </a:p>
        </p:txBody>
      </p:sp>
      <p:graphicFrame>
        <p:nvGraphicFramePr>
          <p:cNvPr id="13" name="12 Tabla"/>
          <p:cNvGraphicFramePr>
            <a:graphicFrameLocks noGrp="1"/>
          </p:cNvGraphicFramePr>
          <p:nvPr/>
        </p:nvGraphicFramePr>
        <p:xfrm>
          <a:off x="251520" y="1340768"/>
          <a:ext cx="8640000" cy="3167704"/>
        </p:xfrm>
        <a:graphic>
          <a:graphicData uri="http://schemas.openxmlformats.org/drawingml/2006/table">
            <a:tbl>
              <a:tblPr>
                <a:tableStyleId>{284E427A-3D55-4303-BF80-6455036E1DE7}</a:tableStyleId>
              </a:tblPr>
              <a:tblGrid>
                <a:gridCol w="1728000"/>
                <a:gridCol w="1728000"/>
                <a:gridCol w="1728000"/>
                <a:gridCol w="1728000"/>
                <a:gridCol w="1728000"/>
              </a:tblGrid>
              <a:tr h="324000">
                <a:tc>
                  <a:txBody>
                    <a:bodyPr/>
                    <a:lstStyle/>
                    <a:p>
                      <a:pPr algn="l" fontAlgn="b"/>
                      <a:r>
                        <a:rPr lang="es-MX" sz="1400" b="1" u="none" strike="noStrike" dirty="0" smtClean="0"/>
                        <a:t>USO</a:t>
                      </a:r>
                      <a:endParaRPr lang="es-MX" sz="1400" b="1" i="0" u="none" strike="noStrike" dirty="0">
                        <a:solidFill>
                          <a:schemeClr val="tx1"/>
                        </a:solidFill>
                        <a:latin typeface="Calibri"/>
                      </a:endParaRPr>
                    </a:p>
                  </a:txBody>
                  <a:tcPr marL="0" marR="0" marT="0" marB="0" anchor="ctr"/>
                </a:tc>
                <a:tc>
                  <a:txBody>
                    <a:bodyPr/>
                    <a:lstStyle/>
                    <a:p>
                      <a:pPr algn="ctr" fontAlgn="b"/>
                      <a:r>
                        <a:rPr lang="es-MX" sz="1400" b="1" u="none" strike="noStrike" dirty="0" smtClean="0"/>
                        <a:t>HUAMANTLA</a:t>
                      </a:r>
                      <a:endParaRPr lang="es-MX" sz="1400" b="1" i="0" u="none" strike="noStrike" dirty="0">
                        <a:solidFill>
                          <a:schemeClr val="tx1"/>
                        </a:solidFill>
                        <a:latin typeface="Calibri"/>
                      </a:endParaRPr>
                    </a:p>
                  </a:txBody>
                  <a:tcPr marL="0" marR="0" marT="0" marB="0" anchor="ctr"/>
                </a:tc>
                <a:tc>
                  <a:txBody>
                    <a:bodyPr/>
                    <a:lstStyle/>
                    <a:p>
                      <a:pPr algn="ctr" fontAlgn="b"/>
                      <a:r>
                        <a:rPr lang="es-MX" sz="1400" b="1" u="none" strike="noStrike" dirty="0"/>
                        <a:t>LIBRES - </a:t>
                      </a:r>
                      <a:r>
                        <a:rPr lang="es-MX" sz="1400" b="1" u="none" strike="noStrike" dirty="0" smtClean="0"/>
                        <a:t>ORIENTAL</a:t>
                      </a:r>
                      <a:endParaRPr lang="es-MX" sz="1400" b="1" i="0" u="none" strike="noStrike" dirty="0">
                        <a:solidFill>
                          <a:schemeClr val="tx1"/>
                        </a:solidFill>
                        <a:latin typeface="Calibri"/>
                      </a:endParaRPr>
                    </a:p>
                  </a:txBody>
                  <a:tcPr marL="0" marR="0" marT="0" marB="0" anchor="ctr"/>
                </a:tc>
                <a:tc>
                  <a:txBody>
                    <a:bodyPr/>
                    <a:lstStyle/>
                    <a:p>
                      <a:pPr algn="ctr" fontAlgn="b"/>
                      <a:r>
                        <a:rPr lang="es-MX" sz="1400" b="1" u="none" strike="noStrike" dirty="0" smtClean="0"/>
                        <a:t>PEROTE</a:t>
                      </a:r>
                      <a:endParaRPr lang="es-MX" sz="1400" b="1" i="0" u="none" strike="noStrike" dirty="0">
                        <a:solidFill>
                          <a:schemeClr val="tx1"/>
                        </a:solidFill>
                        <a:latin typeface="Calibri"/>
                      </a:endParaRPr>
                    </a:p>
                  </a:txBody>
                  <a:tcPr marL="0" marR="0" marT="0" marB="0" anchor="ctr"/>
                </a:tc>
                <a:tc>
                  <a:txBody>
                    <a:bodyPr/>
                    <a:lstStyle/>
                    <a:p>
                      <a:pPr algn="ctr" fontAlgn="b"/>
                      <a:r>
                        <a:rPr lang="es-MX" sz="1400" b="1" u="none" strike="noStrike" dirty="0" smtClean="0"/>
                        <a:t>TOTAL</a:t>
                      </a:r>
                      <a:endParaRPr lang="es-MX" sz="1400" b="1" i="0" u="none" strike="noStrike" dirty="0">
                        <a:solidFill>
                          <a:schemeClr val="tx1"/>
                        </a:solidFill>
                        <a:latin typeface="Calibri"/>
                      </a:endParaRPr>
                    </a:p>
                  </a:txBody>
                  <a:tcPr marL="0" marR="0" marT="0" marB="0" anchor="ctr"/>
                </a:tc>
              </a:tr>
              <a:tr h="251704">
                <a:tc>
                  <a:txBody>
                    <a:bodyPr/>
                    <a:lstStyle/>
                    <a:p>
                      <a:pPr algn="l" fontAlgn="b"/>
                      <a:r>
                        <a:rPr lang="es-MX" sz="1400" b="1" u="none" strike="noStrike" dirty="0"/>
                        <a:t>ACUACULTURA</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0.0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6,289.0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0.0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6,289.0</a:t>
                      </a:r>
                      <a:endParaRPr lang="es-MX" sz="1400" b="1" i="0" u="none" strike="noStrike" dirty="0">
                        <a:solidFill>
                          <a:schemeClr val="tx1"/>
                        </a:solidFill>
                        <a:latin typeface="Calibri"/>
                      </a:endParaRPr>
                    </a:p>
                  </a:txBody>
                  <a:tcPr marL="0" marR="0" marT="0" marB="0" anchor="ctr"/>
                </a:tc>
              </a:tr>
              <a:tr h="324000">
                <a:tc>
                  <a:txBody>
                    <a:bodyPr/>
                    <a:lstStyle/>
                    <a:p>
                      <a:pPr algn="l" fontAlgn="b"/>
                      <a:r>
                        <a:rPr lang="es-MX" sz="1400" b="1" u="none" strike="noStrike" dirty="0"/>
                        <a:t>AGRICOLA</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41,135,509.2</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148,238,395.1</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20,034,710.2</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209,408,614.5</a:t>
                      </a:r>
                      <a:endParaRPr lang="es-MX" sz="1400" b="1" i="0" u="none" strike="noStrike">
                        <a:solidFill>
                          <a:schemeClr val="tx1"/>
                        </a:solidFill>
                        <a:latin typeface="Calibri"/>
                      </a:endParaRPr>
                    </a:p>
                  </a:txBody>
                  <a:tcPr marL="0" marR="0" marT="0" marB="0" anchor="ctr"/>
                </a:tc>
              </a:tr>
              <a:tr h="324000">
                <a:tc>
                  <a:txBody>
                    <a:bodyPr/>
                    <a:lstStyle/>
                    <a:p>
                      <a:pPr algn="l" fontAlgn="b"/>
                      <a:r>
                        <a:rPr lang="es-MX" sz="1400" b="1" u="none" strike="noStrike" dirty="0"/>
                        <a:t>PUBLICO URBANO</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9,643,753.0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14,073,196.7</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dirty="0"/>
                        <a:t>833,814.3</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24,550,763.9</a:t>
                      </a:r>
                      <a:endParaRPr lang="es-MX" sz="1400" b="1" i="0" u="none" strike="noStrike">
                        <a:solidFill>
                          <a:schemeClr val="tx1"/>
                        </a:solidFill>
                        <a:latin typeface="Calibri"/>
                      </a:endParaRPr>
                    </a:p>
                  </a:txBody>
                  <a:tcPr marL="0" marR="0" marT="0" marB="0" anchor="ctr"/>
                </a:tc>
              </a:tr>
              <a:tr h="324000">
                <a:tc>
                  <a:txBody>
                    <a:bodyPr/>
                    <a:lstStyle/>
                    <a:p>
                      <a:pPr algn="l" fontAlgn="b"/>
                      <a:r>
                        <a:rPr lang="es-MX" sz="1400" b="1" u="none" strike="noStrike" dirty="0"/>
                        <a:t>INDUSTRIAL</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1,755,798.0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dirty="0"/>
                        <a:t>8,614,973.0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480,652.0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10,851,423.0</a:t>
                      </a:r>
                      <a:endParaRPr lang="es-MX" sz="1400" b="1" i="0" u="none" strike="noStrike">
                        <a:solidFill>
                          <a:schemeClr val="tx1"/>
                        </a:solidFill>
                        <a:latin typeface="Calibri"/>
                      </a:endParaRPr>
                    </a:p>
                  </a:txBody>
                  <a:tcPr marL="0" marR="0" marT="0" marB="0" anchor="ctr"/>
                </a:tc>
              </a:tr>
              <a:tr h="324000">
                <a:tc>
                  <a:txBody>
                    <a:bodyPr/>
                    <a:lstStyle/>
                    <a:p>
                      <a:pPr algn="l" fontAlgn="b"/>
                      <a:r>
                        <a:rPr lang="es-MX" sz="1400" b="1" u="none" strike="noStrike" dirty="0"/>
                        <a:t>PECUARIO</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0.0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dirty="0"/>
                        <a:t>329,637.0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640,608.0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970,245.0</a:t>
                      </a:r>
                      <a:endParaRPr lang="es-MX" sz="1400" b="1" i="0" u="none" strike="noStrike">
                        <a:solidFill>
                          <a:schemeClr val="tx1"/>
                        </a:solidFill>
                        <a:latin typeface="Calibri"/>
                      </a:endParaRPr>
                    </a:p>
                  </a:txBody>
                  <a:tcPr marL="0" marR="0" marT="0" marB="0" anchor="ctr"/>
                </a:tc>
              </a:tr>
              <a:tr h="324000">
                <a:tc>
                  <a:txBody>
                    <a:bodyPr/>
                    <a:lstStyle/>
                    <a:p>
                      <a:pPr algn="l" fontAlgn="b"/>
                      <a:r>
                        <a:rPr lang="es-MX" sz="1400" b="1" u="none" strike="noStrike" dirty="0"/>
                        <a:t>SERVICIOS</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131,506.0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123,277.0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0.0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254,783.0</a:t>
                      </a:r>
                      <a:endParaRPr lang="es-MX" sz="1400" b="1" i="0" u="none" strike="noStrike">
                        <a:solidFill>
                          <a:schemeClr val="tx1"/>
                        </a:solidFill>
                        <a:latin typeface="Calibri"/>
                      </a:endParaRPr>
                    </a:p>
                  </a:txBody>
                  <a:tcPr marL="0" marR="0" marT="0" marB="0" anchor="ctr"/>
                </a:tc>
              </a:tr>
              <a:tr h="324000">
                <a:tc>
                  <a:txBody>
                    <a:bodyPr/>
                    <a:lstStyle/>
                    <a:p>
                      <a:pPr algn="l" fontAlgn="b"/>
                      <a:r>
                        <a:rPr lang="es-MX" sz="1400" b="1" u="none" strike="noStrike" dirty="0"/>
                        <a:t>DOMESTICO</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3,820.0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5,007.3</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dirty="0"/>
                        <a:t>0.0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8,827.3</a:t>
                      </a:r>
                      <a:endParaRPr lang="es-MX" sz="1400" b="1" i="0" u="none" strike="noStrike">
                        <a:solidFill>
                          <a:schemeClr val="tx1"/>
                        </a:solidFill>
                        <a:latin typeface="Calibri"/>
                      </a:endParaRPr>
                    </a:p>
                  </a:txBody>
                  <a:tcPr marL="0" marR="0" marT="0" marB="0" anchor="ctr"/>
                </a:tc>
              </a:tr>
              <a:tr h="324000">
                <a:tc>
                  <a:txBody>
                    <a:bodyPr/>
                    <a:lstStyle/>
                    <a:p>
                      <a:pPr algn="l" fontAlgn="b"/>
                      <a:r>
                        <a:rPr lang="es-MX" sz="1400" b="1" u="none" strike="noStrike" dirty="0"/>
                        <a:t>MULTIPLE</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162,204.0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1,679.0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dirty="0"/>
                        <a:t>77,360.0</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dirty="0"/>
                        <a:t>241,243.0</a:t>
                      </a:r>
                      <a:endParaRPr lang="es-MX" sz="1400" b="1" i="0" u="none" strike="noStrike" dirty="0">
                        <a:solidFill>
                          <a:schemeClr val="tx1"/>
                        </a:solidFill>
                        <a:latin typeface="Calibri"/>
                      </a:endParaRPr>
                    </a:p>
                  </a:txBody>
                  <a:tcPr marL="0" marR="0" marT="0" marB="0" anchor="ctr"/>
                </a:tc>
              </a:tr>
              <a:tr h="324000">
                <a:tc>
                  <a:txBody>
                    <a:bodyPr/>
                    <a:lstStyle/>
                    <a:p>
                      <a:pPr algn="l" fontAlgn="b"/>
                      <a:r>
                        <a:rPr lang="es-MX" sz="1400" b="1" u="none" strike="noStrike" dirty="0"/>
                        <a:t>TOTAL</a:t>
                      </a:r>
                      <a:endParaRPr lang="es-MX" sz="1400" b="1" i="0" u="none" strike="noStrike" dirty="0">
                        <a:solidFill>
                          <a:schemeClr val="tx1"/>
                        </a:solidFill>
                        <a:latin typeface="Calibri"/>
                      </a:endParaRPr>
                    </a:p>
                  </a:txBody>
                  <a:tcPr marL="0" marR="0" marT="0" marB="0" anchor="ctr"/>
                </a:tc>
                <a:tc>
                  <a:txBody>
                    <a:bodyPr/>
                    <a:lstStyle/>
                    <a:p>
                      <a:pPr algn="r" fontAlgn="b"/>
                      <a:r>
                        <a:rPr lang="es-MX" sz="1400" b="1" u="none" strike="noStrike"/>
                        <a:t>52,832,590.2</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171,392,454.0</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a:t>22,067,144.5</a:t>
                      </a:r>
                      <a:endParaRPr lang="es-MX" sz="1400" b="1" i="0" u="none" strike="noStrike">
                        <a:solidFill>
                          <a:schemeClr val="tx1"/>
                        </a:solidFill>
                        <a:latin typeface="Calibri"/>
                      </a:endParaRPr>
                    </a:p>
                  </a:txBody>
                  <a:tcPr marL="0" marR="0" marT="0" marB="0" anchor="ctr"/>
                </a:tc>
                <a:tc>
                  <a:txBody>
                    <a:bodyPr/>
                    <a:lstStyle/>
                    <a:p>
                      <a:pPr algn="r" fontAlgn="b"/>
                      <a:r>
                        <a:rPr lang="es-MX" sz="1400" b="1" u="none" strike="noStrike" dirty="0"/>
                        <a:t>246,292,188.6</a:t>
                      </a:r>
                      <a:endParaRPr lang="es-MX" sz="1400" b="1" i="0" u="none" strike="noStrike" dirty="0">
                        <a:solidFill>
                          <a:schemeClr val="tx1"/>
                        </a:solidFill>
                        <a:latin typeface="Calibri"/>
                      </a:endParaRPr>
                    </a:p>
                  </a:txBody>
                  <a:tcPr marL="0" marR="0" marT="0" marB="0" anchor="ctr"/>
                </a:tc>
              </a:tr>
            </a:tbl>
          </a:graphicData>
        </a:graphic>
      </p:graphicFrame>
      <p:graphicFrame>
        <p:nvGraphicFramePr>
          <p:cNvPr id="18" name="12 Gráfico"/>
          <p:cNvGraphicFramePr/>
          <p:nvPr/>
        </p:nvGraphicFramePr>
        <p:xfrm>
          <a:off x="4499993" y="4553744"/>
          <a:ext cx="5040560" cy="2304256"/>
        </p:xfrm>
        <a:graphic>
          <a:graphicData uri="http://schemas.openxmlformats.org/drawingml/2006/chart">
            <c:chart xmlns:c="http://schemas.openxmlformats.org/drawingml/2006/chart" xmlns:r="http://schemas.openxmlformats.org/officeDocument/2006/relationships" r:id="rId3"/>
          </a:graphicData>
        </a:graphic>
      </p:graphicFrame>
      <p:sp>
        <p:nvSpPr>
          <p:cNvPr id="19" name="5 Marcador de contenido"/>
          <p:cNvSpPr>
            <a:spLocks noGrp="1"/>
          </p:cNvSpPr>
          <p:nvPr>
            <p:ph sz="half" idx="2"/>
          </p:nvPr>
        </p:nvSpPr>
        <p:spPr>
          <a:xfrm>
            <a:off x="0" y="4697760"/>
            <a:ext cx="5148064" cy="2160240"/>
          </a:xfrm>
        </p:spPr>
        <p:txBody>
          <a:bodyPr>
            <a:normAutofit/>
          </a:bodyPr>
          <a:lstStyle/>
          <a:p>
            <a:pPr marL="0" indent="36513">
              <a:buNone/>
            </a:pPr>
            <a:r>
              <a:rPr lang="es-MX" dirty="0" smtClean="0"/>
              <a:t>El uso predominante es el uso agrícola, seguido del público urbano e industrial.</a:t>
            </a:r>
            <a:endParaRPr lang="es-MX" dirty="0"/>
          </a:p>
        </p:txBody>
      </p:sp>
    </p:spTree>
  </p:cSld>
  <p:clrMapOvr>
    <a:masterClrMapping/>
  </p:clrMapOvr>
  <p:transition spd="slow">
    <p:fad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9 Grupo"/>
          <p:cNvGrpSpPr/>
          <p:nvPr/>
        </p:nvGrpSpPr>
        <p:grpSpPr>
          <a:xfrm>
            <a:off x="-684584" y="-121560"/>
            <a:ext cx="11089232" cy="7245136"/>
            <a:chOff x="-684584" y="-121560"/>
            <a:chExt cx="11089232" cy="7245136"/>
          </a:xfrm>
        </p:grpSpPr>
        <p:cxnSp>
          <p:nvCxnSpPr>
            <p:cNvPr id="5" name="4 Conector recto"/>
            <p:cNvCxnSpPr/>
            <p:nvPr/>
          </p:nvCxnSpPr>
          <p:spPr>
            <a:xfrm>
              <a:off x="-684584" y="1052736"/>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20 Conector recto"/>
            <p:cNvCxnSpPr/>
            <p:nvPr/>
          </p:nvCxnSpPr>
          <p:spPr>
            <a:xfrm>
              <a:off x="-612576" y="2894964"/>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21 Conector recto"/>
            <p:cNvCxnSpPr/>
            <p:nvPr/>
          </p:nvCxnSpPr>
          <p:spPr>
            <a:xfrm>
              <a:off x="-684584" y="4509120"/>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22 Conector recto"/>
            <p:cNvCxnSpPr/>
            <p:nvPr/>
          </p:nvCxnSpPr>
          <p:spPr>
            <a:xfrm>
              <a:off x="-612576" y="6351348"/>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18 Conector recto"/>
            <p:cNvCxnSpPr/>
            <p:nvPr/>
          </p:nvCxnSpPr>
          <p:spPr>
            <a:xfrm>
              <a:off x="740586" y="-121560"/>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a:off x="5304128" y="-94522"/>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4037964" y="-27384"/>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27 Conector recto"/>
            <p:cNvCxnSpPr/>
            <p:nvPr/>
          </p:nvCxnSpPr>
          <p:spPr>
            <a:xfrm>
              <a:off x="8601506" y="-346"/>
              <a:ext cx="72008" cy="7123922"/>
            </a:xfrm>
            <a:prstGeom prst="line">
              <a:avLst/>
            </a:prstGeom>
          </p:spPr>
          <p:style>
            <a:lnRef idx="1">
              <a:schemeClr val="accent1"/>
            </a:lnRef>
            <a:fillRef idx="0">
              <a:schemeClr val="accent1"/>
            </a:fillRef>
            <a:effectRef idx="0">
              <a:schemeClr val="accent1"/>
            </a:effectRef>
            <a:fontRef idx="minor">
              <a:schemeClr val="tx1"/>
            </a:fontRef>
          </p:style>
        </p:cxnSp>
      </p:grpSp>
      <p:sp>
        <p:nvSpPr>
          <p:cNvPr id="31" name="30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6" name="Imagen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154" t="16988" r="18789" b="20017"/>
          <a:stretch/>
        </p:blipFill>
        <p:spPr bwMode="auto">
          <a:xfrm>
            <a:off x="4716016" y="3436748"/>
            <a:ext cx="4464496" cy="33766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pic>
        <p:nvPicPr>
          <p:cNvPr id="223234" name="Picture 2"/>
          <p:cNvPicPr>
            <a:picLocks noChangeAspect="1" noChangeArrowheads="1"/>
          </p:cNvPicPr>
          <p:nvPr/>
        </p:nvPicPr>
        <p:blipFill>
          <a:blip r:embed="rId4" cstate="print"/>
          <a:srcRect l="283" t="15337" r="1321" b="908"/>
          <a:stretch>
            <a:fillRect/>
          </a:stretch>
        </p:blipFill>
        <p:spPr bwMode="auto">
          <a:xfrm>
            <a:off x="-167267" y="-20003"/>
            <a:ext cx="4451235" cy="3443427"/>
          </a:xfrm>
          <a:prstGeom prst="rect">
            <a:avLst/>
          </a:prstGeom>
          <a:noFill/>
          <a:ln w="9525">
            <a:noFill/>
            <a:miter lim="800000"/>
            <a:headEnd/>
            <a:tailEnd/>
          </a:ln>
        </p:spPr>
      </p:pic>
      <p:sp>
        <p:nvSpPr>
          <p:cNvPr id="12" name="1 Título"/>
          <p:cNvSpPr txBox="1">
            <a:spLocks/>
          </p:cNvSpPr>
          <p:nvPr/>
        </p:nvSpPr>
        <p:spPr>
          <a:xfrm>
            <a:off x="3896890" y="3068960"/>
            <a:ext cx="1296144" cy="742557"/>
          </a:xfrm>
          <a:prstGeom prst="rect">
            <a:avLst/>
          </a:prstGeom>
          <a:solidFill>
            <a:schemeClr val="accent6">
              <a:lumMod val="50000"/>
            </a:schemeClr>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t>2040</a:t>
            </a:r>
            <a:endParaRPr lang="es-MX" b="1" dirty="0"/>
          </a:p>
        </p:txBody>
      </p:sp>
      <p:sp>
        <p:nvSpPr>
          <p:cNvPr id="24" name="1 Título"/>
          <p:cNvSpPr txBox="1">
            <a:spLocks/>
          </p:cNvSpPr>
          <p:nvPr/>
        </p:nvSpPr>
        <p:spPr>
          <a:xfrm>
            <a:off x="-108520" y="-99392"/>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Alternativa de manejo</a:t>
            </a:r>
            <a:endParaRPr lang="es-MX" sz="2000" b="1" dirty="0"/>
          </a:p>
        </p:txBody>
      </p:sp>
    </p:spTree>
    <p:extLst>
      <p:ext uri="{BB962C8B-B14F-4D97-AF65-F5344CB8AC3E}">
        <p14:creationId xmlns:p14="http://schemas.microsoft.com/office/powerpoint/2010/main" xmlns="" val="4254746718"/>
      </p:ext>
    </p:extLst>
  </p:cSld>
  <p:clrMapOvr>
    <a:masterClrMapping/>
  </p:clrMapOvr>
  <p:transition spd="med">
    <p:fad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59482"/>
            <a:ext cx="9144000" cy="1125174"/>
          </a:xfrm>
        </p:spPr>
        <p:txBody>
          <a:bodyPr anchor="ctr">
            <a:noAutofit/>
          </a:bodyPr>
          <a:lstStyle/>
          <a:p>
            <a:pPr algn="ctr"/>
            <a:r>
              <a:rPr lang="es-MX" sz="3200" dirty="0"/>
              <a:t>Estimación del costo – beneficio de la </a:t>
            </a:r>
            <a:r>
              <a:rPr lang="es-MX" sz="3200" dirty="0" smtClean="0"/>
              <a:t/>
            </a:r>
            <a:br>
              <a:rPr lang="es-MX" sz="3200" dirty="0" smtClean="0"/>
            </a:br>
            <a:r>
              <a:rPr lang="es-MX" sz="3200" dirty="0" smtClean="0"/>
              <a:t>alternativa </a:t>
            </a:r>
            <a:r>
              <a:rPr lang="es-MX" sz="3200" dirty="0"/>
              <a:t>de </a:t>
            </a:r>
            <a:r>
              <a:rPr lang="es-MX" sz="3200" dirty="0" smtClean="0"/>
              <a:t>manejo </a:t>
            </a:r>
            <a:br>
              <a:rPr lang="es-MX" sz="3200" dirty="0" smtClean="0"/>
            </a:br>
            <a:r>
              <a:rPr lang="es-MX" sz="2400" dirty="0" smtClean="0">
                <a:solidFill>
                  <a:srgbClr val="FFFF00"/>
                </a:solidFill>
              </a:rPr>
              <a:t>(2010-2040)</a:t>
            </a:r>
            <a:endParaRPr lang="es-MX" sz="2400" dirty="0">
              <a:solidFill>
                <a:srgbClr val="FFFF00"/>
              </a:solidFill>
            </a:endParaRPr>
          </a:p>
        </p:txBody>
      </p:sp>
      <p:sp>
        <p:nvSpPr>
          <p:cNvPr id="3" name="2 Marcador de contenido"/>
          <p:cNvSpPr>
            <a:spLocks noGrp="1"/>
          </p:cNvSpPr>
          <p:nvPr>
            <p:ph idx="1"/>
          </p:nvPr>
        </p:nvSpPr>
        <p:spPr>
          <a:xfrm>
            <a:off x="-46856" y="1251356"/>
            <a:ext cx="5663050" cy="5606644"/>
          </a:xfrm>
        </p:spPr>
        <p:txBody>
          <a:bodyPr>
            <a:normAutofit/>
          </a:bodyPr>
          <a:lstStyle/>
          <a:p>
            <a:r>
              <a:rPr lang="es-MX" dirty="0"/>
              <a:t>Costo del proyecto de acciones del Plan de Manejo: </a:t>
            </a:r>
            <a:r>
              <a:rPr lang="es-MX" dirty="0" smtClean="0">
                <a:solidFill>
                  <a:srgbClr val="FF0000"/>
                </a:solidFill>
              </a:rPr>
              <a:t>3,196 </a:t>
            </a:r>
            <a:r>
              <a:rPr lang="es-MX" dirty="0">
                <a:solidFill>
                  <a:srgbClr val="FF0000"/>
                </a:solidFill>
              </a:rPr>
              <a:t>MDP</a:t>
            </a:r>
          </a:p>
          <a:p>
            <a:r>
              <a:rPr lang="es-MX" dirty="0" smtClean="0"/>
              <a:t>Beneficio total: </a:t>
            </a:r>
            <a:r>
              <a:rPr lang="es-MX" dirty="0" smtClean="0">
                <a:solidFill>
                  <a:srgbClr val="00FF00"/>
                </a:solidFill>
              </a:rPr>
              <a:t>9,612 MDP</a:t>
            </a:r>
          </a:p>
          <a:p>
            <a:pPr lvl="1"/>
            <a:r>
              <a:rPr lang="es-MX" dirty="0" smtClean="0"/>
              <a:t>Beneficios por evitar una pérdida volumétrica de la reserva estratégica: </a:t>
            </a:r>
            <a:r>
              <a:rPr lang="es-MX" dirty="0" smtClean="0">
                <a:solidFill>
                  <a:srgbClr val="00FF00"/>
                </a:solidFill>
              </a:rPr>
              <a:t>642 MDP</a:t>
            </a:r>
          </a:p>
          <a:p>
            <a:pPr lvl="1"/>
            <a:r>
              <a:rPr lang="es-MX" dirty="0" smtClean="0"/>
              <a:t>Beneficios al incrementar la productividad del agua en la agricultura: </a:t>
            </a:r>
            <a:r>
              <a:rPr lang="es-MX" dirty="0" smtClean="0">
                <a:solidFill>
                  <a:srgbClr val="00FF00"/>
                </a:solidFill>
              </a:rPr>
              <a:t>8,970 MDP</a:t>
            </a:r>
          </a:p>
          <a:p>
            <a:r>
              <a:rPr lang="es-MX" dirty="0" smtClean="0"/>
              <a:t>Beneficio neto (B-C): </a:t>
            </a:r>
            <a:r>
              <a:rPr lang="es-MX" dirty="0" smtClean="0">
                <a:solidFill>
                  <a:srgbClr val="00FF00"/>
                </a:solidFill>
              </a:rPr>
              <a:t>6,416 MDP</a:t>
            </a:r>
          </a:p>
          <a:p>
            <a:pPr marL="36576" indent="0">
              <a:buNone/>
            </a:pPr>
            <a:endParaRPr lang="es-MX" sz="2000" dirty="0" smtClean="0"/>
          </a:p>
          <a:p>
            <a:pPr marL="36576" indent="0">
              <a:buNone/>
            </a:pPr>
            <a:r>
              <a:rPr lang="es-MX" sz="2000" dirty="0" smtClean="0"/>
              <a:t>*Valores calculados a precios constantes</a:t>
            </a:r>
            <a:endParaRPr lang="es-MX" sz="2000" dirty="0"/>
          </a:p>
        </p:txBody>
      </p:sp>
      <p:pic>
        <p:nvPicPr>
          <p:cNvPr id="5" name="4 Imagen" descr="DSCF0701.JPG"/>
          <p:cNvPicPr>
            <a:picLocks noChangeAspect="1"/>
          </p:cNvPicPr>
          <p:nvPr/>
        </p:nvPicPr>
        <p:blipFill>
          <a:blip r:embed="rId3" cstate="print"/>
          <a:srcRect r="53554"/>
          <a:stretch>
            <a:fillRect/>
          </a:stretch>
        </p:blipFill>
        <p:spPr>
          <a:xfrm>
            <a:off x="5652120" y="1219327"/>
            <a:ext cx="3491880" cy="5638673"/>
          </a:xfrm>
          <a:prstGeom prst="rect">
            <a:avLst/>
          </a:prstGeom>
        </p:spPr>
      </p:pic>
    </p:spTree>
  </p:cSld>
  <p:clrMapOvr>
    <a:masterClrMapping/>
  </p:clrMapOvr>
  <p:transition spd="med">
    <p:fad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Imagen" descr="DSCF1060.JPG"/>
          <p:cNvPicPr>
            <a:picLocks noChangeAspect="1"/>
          </p:cNvPicPr>
          <p:nvPr/>
        </p:nvPicPr>
        <p:blipFill rotWithShape="1">
          <a:blip r:embed="rId2" cstate="print"/>
          <a:srcRect l="-125" r="-1"/>
          <a:stretch/>
        </p:blipFill>
        <p:spPr>
          <a:xfrm>
            <a:off x="-22224" y="-69204"/>
            <a:ext cx="9166223" cy="6954588"/>
          </a:xfrm>
          <a:prstGeom prst="rect">
            <a:avLst/>
          </a:prstGeom>
        </p:spPr>
      </p:pic>
      <p:sp>
        <p:nvSpPr>
          <p:cNvPr id="8" name="3 Título"/>
          <p:cNvSpPr txBox="1">
            <a:spLocks/>
          </p:cNvSpPr>
          <p:nvPr/>
        </p:nvSpPr>
        <p:spPr>
          <a:xfrm>
            <a:off x="5643570" y="0"/>
            <a:ext cx="3500430" cy="1241806"/>
          </a:xfrm>
          <a:prstGeom prst="rect">
            <a:avLst/>
          </a:prstGeom>
        </p:spPr>
        <p:txBody>
          <a:bodyPr vert="horz" lIns="45720" rIns="45720" anchor="b">
            <a:normAutofit/>
          </a:bodyPr>
          <a:lstStyle/>
          <a:p>
            <a:pPr marL="0" marR="0" lvl="0" indent="0" defTabSz="914400" fontAlgn="auto">
              <a:lnSpc>
                <a:spcPct val="100000"/>
              </a:lnSpc>
              <a:spcBef>
                <a:spcPct val="0"/>
              </a:spcBef>
              <a:spcAft>
                <a:spcPts val="0"/>
              </a:spcAft>
              <a:buClrTx/>
              <a:buSzTx/>
              <a:tabLst/>
              <a:defRPr/>
            </a:pPr>
            <a:r>
              <a:rPr lang="es-MX" sz="3200" b="1"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rPr>
              <a:t>Conclusiones y recomendaciones</a:t>
            </a:r>
            <a:endParaRPr lang="es-MX" sz="3200" b="1"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endParaRPr>
          </a:p>
        </p:txBody>
      </p:sp>
    </p:spTree>
  </p:cSld>
  <p:clrMapOvr>
    <a:masterClrMapping/>
  </p:clrMapOvr>
  <p:transition spd="med">
    <p:fad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idx="1"/>
          </p:nvPr>
        </p:nvSpPr>
        <p:spPr>
          <a:xfrm>
            <a:off x="2232" y="1243716"/>
            <a:ext cx="9141768" cy="5614284"/>
          </a:xfrm>
        </p:spPr>
        <p:txBody>
          <a:bodyPr>
            <a:normAutofit fontScale="92500" lnSpcReduction="20000"/>
          </a:bodyPr>
          <a:lstStyle/>
          <a:p>
            <a:r>
              <a:rPr lang="es-MX" dirty="0" smtClean="0"/>
              <a:t>Los tres acuíferos presentan un abatimiento moderado, que no representa un riesgo en el corto plazo para la operación de los aprovechamientos, excepto entre las lagunas del Carmen y el Salado, donde se registran captaciones muy someras</a:t>
            </a:r>
          </a:p>
          <a:p>
            <a:r>
              <a:rPr lang="es-MX" dirty="0"/>
              <a:t>Las condiciones actuales de aprovechamiento reducen las descargas naturales en las Lagunas del Carmen y El Salado, que actualmente tienden a estar </a:t>
            </a:r>
            <a:r>
              <a:rPr lang="es-MX" dirty="0" smtClean="0"/>
              <a:t>secas, lo que representa un episodio de un proceso de desertificación de la Cuenca</a:t>
            </a:r>
            <a:endParaRPr lang="es-MX" dirty="0"/>
          </a:p>
          <a:p>
            <a:r>
              <a:rPr lang="es-MX" dirty="0" smtClean="0"/>
              <a:t>La agricultura es el sector estratégico a considerar en las políticas de estabilización y manejo del acuífero, ya que involucra un 83% del aprovechamiento total, el sector público – urbano debe incrementar su eficiencia, pero el aumento de la población y la mejora en el servicio, hará crecer la demanda de agua para dicho sector</a:t>
            </a:r>
          </a:p>
          <a:p>
            <a:endParaRPr lang="es-MX" dirty="0"/>
          </a:p>
        </p:txBody>
      </p:sp>
      <p:sp>
        <p:nvSpPr>
          <p:cNvPr id="4" name="3 Título"/>
          <p:cNvSpPr>
            <a:spLocks noGrp="1"/>
          </p:cNvSpPr>
          <p:nvPr>
            <p:ph type="title"/>
          </p:nvPr>
        </p:nvSpPr>
        <p:spPr>
          <a:xfrm>
            <a:off x="0" y="422"/>
            <a:ext cx="9144000" cy="1241384"/>
          </a:xfrm>
        </p:spPr>
        <p:txBody>
          <a:bodyPr anchor="ctr"/>
          <a:lstStyle/>
          <a:p>
            <a:pPr algn="ctr"/>
            <a:r>
              <a:rPr lang="es-MX" dirty="0" smtClean="0"/>
              <a:t>Conclusiones</a:t>
            </a:r>
            <a:endParaRPr lang="es-MX" dirty="0"/>
          </a:p>
        </p:txBody>
      </p:sp>
    </p:spTree>
    <p:extLst>
      <p:ext uri="{BB962C8B-B14F-4D97-AF65-F5344CB8AC3E}">
        <p14:creationId xmlns:p14="http://schemas.microsoft.com/office/powerpoint/2010/main" xmlns="" val="2118963366"/>
      </p:ext>
    </p:extLst>
  </p:cSld>
  <p:clrMapOvr>
    <a:masterClrMapping/>
  </p:clrMapOvr>
  <p:transition spd="med">
    <p:fad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3 Marcador de contenido" descr="DSCF1070.JPG"/>
          <p:cNvPicPr>
            <a:picLocks noChangeAspect="1"/>
          </p:cNvPicPr>
          <p:nvPr/>
        </p:nvPicPr>
        <p:blipFill>
          <a:blip r:embed="rId2" cstate="print"/>
          <a:stretch>
            <a:fillRect/>
          </a:stretch>
        </p:blipFill>
        <p:spPr>
          <a:xfrm>
            <a:off x="1619672" y="-1"/>
            <a:ext cx="7529399" cy="5647050"/>
          </a:xfrm>
          <a:prstGeom prst="rect">
            <a:avLst/>
          </a:prstGeom>
        </p:spPr>
      </p:pic>
      <p:pic>
        <p:nvPicPr>
          <p:cNvPr id="10" name="3 Marcador de contenido" descr="DSCF1069.JPG"/>
          <p:cNvPicPr>
            <a:picLocks noChangeAspect="1"/>
          </p:cNvPicPr>
          <p:nvPr/>
        </p:nvPicPr>
        <p:blipFill>
          <a:blip r:embed="rId3" cstate="print"/>
          <a:stretch>
            <a:fillRect/>
          </a:stretch>
        </p:blipFill>
        <p:spPr>
          <a:xfrm>
            <a:off x="0" y="-666760"/>
            <a:ext cx="5643570" cy="7524760"/>
          </a:xfrm>
          <a:prstGeom prst="rect">
            <a:avLst/>
          </a:prstGeom>
        </p:spPr>
      </p:pic>
      <p:sp>
        <p:nvSpPr>
          <p:cNvPr id="4" name="3 Título"/>
          <p:cNvSpPr>
            <a:spLocks noGrp="1"/>
          </p:cNvSpPr>
          <p:nvPr>
            <p:ph type="title"/>
          </p:nvPr>
        </p:nvSpPr>
        <p:spPr>
          <a:xfrm>
            <a:off x="395536" y="1052736"/>
            <a:ext cx="3500430" cy="2428868"/>
          </a:xfrm>
        </p:spPr>
        <p:txBody>
          <a:bodyPr>
            <a:normAutofit/>
          </a:bodyPr>
          <a:lstStyle/>
          <a:p>
            <a:r>
              <a:rPr lang="es-MX" sz="4000" dirty="0" smtClean="0"/>
              <a:t>Gracias</a:t>
            </a:r>
            <a:endParaRPr lang="es-MX" sz="4000" dirty="0"/>
          </a:p>
        </p:txBody>
      </p:sp>
      <p:sp>
        <p:nvSpPr>
          <p:cNvPr id="7" name="6 Rectángulo"/>
          <p:cNvSpPr/>
          <p:nvPr/>
        </p:nvSpPr>
        <p:spPr>
          <a:xfrm>
            <a:off x="0" y="5643578"/>
            <a:ext cx="9144000" cy="12144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8" name="7 Imagen" descr="LogoOct2007"/>
          <p:cNvPicPr>
            <a:picLocks noChangeAspect="1"/>
          </p:cNvPicPr>
          <p:nvPr/>
        </p:nvPicPr>
        <p:blipFill>
          <a:blip r:embed="rId4" cstate="print"/>
          <a:srcRect/>
          <a:stretch>
            <a:fillRect/>
          </a:stretch>
        </p:blipFill>
        <p:spPr bwMode="auto">
          <a:xfrm>
            <a:off x="7143800" y="5857892"/>
            <a:ext cx="1928794" cy="734328"/>
          </a:xfrm>
          <a:prstGeom prst="rect">
            <a:avLst/>
          </a:prstGeom>
          <a:noFill/>
          <a:ln w="9525">
            <a:noFill/>
            <a:miter lim="800000"/>
            <a:headEnd/>
            <a:tailEnd/>
          </a:ln>
        </p:spPr>
      </p:pic>
      <p:pic>
        <p:nvPicPr>
          <p:cNvPr id="9" name="Picture 9" descr="CONAGUA color hor CH"/>
          <p:cNvPicPr>
            <a:picLocks noChangeAspect="1" noChangeArrowheads="1"/>
          </p:cNvPicPr>
          <p:nvPr/>
        </p:nvPicPr>
        <p:blipFill>
          <a:blip r:embed="rId5" cstate="print"/>
          <a:srcRect/>
          <a:stretch>
            <a:fillRect/>
          </a:stretch>
        </p:blipFill>
        <p:spPr bwMode="auto">
          <a:xfrm>
            <a:off x="142876" y="5905919"/>
            <a:ext cx="2143108" cy="737791"/>
          </a:xfrm>
          <a:prstGeom prst="rect">
            <a:avLst/>
          </a:prstGeom>
          <a:noFill/>
        </p:spPr>
      </p:pic>
      <p:grpSp>
        <p:nvGrpSpPr>
          <p:cNvPr id="15" name="14 Grupo"/>
          <p:cNvGrpSpPr/>
          <p:nvPr/>
        </p:nvGrpSpPr>
        <p:grpSpPr>
          <a:xfrm>
            <a:off x="9324528" y="1214422"/>
            <a:ext cx="9166224" cy="5643578"/>
            <a:chOff x="-22224" y="1241806"/>
            <a:chExt cx="9166224" cy="5643578"/>
          </a:xfrm>
        </p:grpSpPr>
        <p:sp>
          <p:nvSpPr>
            <p:cNvPr id="16" name="15 Rectángulo"/>
            <p:cNvSpPr>
              <a:spLocks noChangeAspect="1"/>
            </p:cNvSpPr>
            <p:nvPr/>
          </p:nvSpPr>
          <p:spPr>
            <a:xfrm>
              <a:off x="-22224" y="1241806"/>
              <a:ext cx="9166224" cy="564357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16 Rectángulo"/>
            <p:cNvSpPr>
              <a:spLocks noChangeAspect="1"/>
            </p:cNvSpPr>
            <p:nvPr/>
          </p:nvSpPr>
          <p:spPr>
            <a:xfrm>
              <a:off x="0" y="1241806"/>
              <a:ext cx="5616194" cy="5616194"/>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REPDA SUBTERRANEO.jpg"/>
          <p:cNvPicPr>
            <a:picLocks noChangeAspect="1"/>
          </p:cNvPicPr>
          <p:nvPr/>
        </p:nvPicPr>
        <p:blipFill>
          <a:blip r:embed="rId3" cstate="print"/>
          <a:stretch>
            <a:fillRect/>
          </a:stretch>
        </p:blipFill>
        <p:spPr>
          <a:xfrm>
            <a:off x="0" y="0"/>
            <a:ext cx="9144000" cy="6858000"/>
          </a:xfrm>
          <a:prstGeom prst="rect">
            <a:avLst/>
          </a:prstGeom>
        </p:spPr>
      </p:pic>
      <p:sp>
        <p:nvSpPr>
          <p:cNvPr id="5" name="4 Título"/>
          <p:cNvSpPr>
            <a:spLocks noGrp="1"/>
          </p:cNvSpPr>
          <p:nvPr>
            <p:ph type="title"/>
          </p:nvPr>
        </p:nvSpPr>
        <p:spPr>
          <a:xfrm>
            <a:off x="0" y="1124744"/>
            <a:ext cx="2195736" cy="1008112"/>
          </a:xfrm>
        </p:spPr>
        <p:txBody>
          <a:bodyPr anchor="ctr" anchorCtr="0">
            <a:normAutofit/>
          </a:bodyPr>
          <a:lstStyle/>
          <a:p>
            <a:pPr algn="ctr"/>
            <a:r>
              <a:rPr lang="es-MX" sz="2800" dirty="0" smtClean="0"/>
              <a:t>Usuarios Subterráneos</a:t>
            </a:r>
            <a:endParaRPr lang="es-MX" sz="2800" dirty="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Imagen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24883" b="9661"/>
          <a:stretch/>
        </p:blipFill>
        <p:spPr bwMode="auto">
          <a:xfrm>
            <a:off x="0" y="1"/>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3 Título"/>
          <p:cNvSpPr>
            <a:spLocks noGrp="1"/>
          </p:cNvSpPr>
          <p:nvPr>
            <p:ph type="title"/>
          </p:nvPr>
        </p:nvSpPr>
        <p:spPr>
          <a:xfrm>
            <a:off x="-35818" y="5373216"/>
            <a:ext cx="3311674" cy="1484784"/>
          </a:xfrm>
        </p:spPr>
        <p:txBody>
          <a:bodyPr anchor="ctr">
            <a:normAutofit/>
          </a:bodyPr>
          <a:lstStyle/>
          <a:p>
            <a:pPr algn="ctr"/>
            <a:r>
              <a:rPr lang="es-MX" sz="3200" dirty="0" smtClean="0"/>
              <a:t>www.igh.com.mx/hlop1/default.htm</a:t>
            </a:r>
            <a:endParaRPr lang="es-MX" sz="3200" dirty="0"/>
          </a:p>
        </p:txBody>
      </p:sp>
      <p:sp>
        <p:nvSpPr>
          <p:cNvPr id="2" name="1 Marcador de contenido"/>
          <p:cNvSpPr>
            <a:spLocks noGrp="1"/>
          </p:cNvSpPr>
          <p:nvPr>
            <p:ph idx="1"/>
          </p:nvPr>
        </p:nvSpPr>
        <p:spPr>
          <a:xfrm>
            <a:off x="0" y="1052736"/>
            <a:ext cx="3275856" cy="4464496"/>
          </a:xfrm>
        </p:spPr>
        <p:txBody>
          <a:bodyPr anchor="ctr">
            <a:normAutofit/>
          </a:bodyPr>
          <a:lstStyle/>
          <a:p>
            <a:pPr marL="0" indent="0">
              <a:buNone/>
            </a:pPr>
            <a:r>
              <a:rPr lang="es-MX" sz="2400" dirty="0" smtClean="0">
                <a:solidFill>
                  <a:schemeClr val="bg2"/>
                </a:solidFill>
              </a:rPr>
              <a:t>Los resultados del plan de manejo se encuentran disponibles en un portal de Internet</a:t>
            </a:r>
            <a:endParaRPr lang="es-MX" sz="2400" dirty="0">
              <a:solidFill>
                <a:schemeClr val="bg2"/>
              </a:solidFill>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a:spLocks noChangeAspect="1"/>
          </p:cNvSpPr>
          <p:nvPr/>
        </p:nvSpPr>
        <p:spPr>
          <a:xfrm>
            <a:off x="-22224" y="1241806"/>
            <a:ext cx="9166224" cy="564357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1 Título"/>
          <p:cNvSpPr>
            <a:spLocks noGrp="1"/>
          </p:cNvSpPr>
          <p:nvPr>
            <p:ph type="title"/>
          </p:nvPr>
        </p:nvSpPr>
        <p:spPr>
          <a:xfrm>
            <a:off x="-9974" y="-5502"/>
            <a:ext cx="9153973" cy="1247308"/>
          </a:xfrm>
        </p:spPr>
        <p:txBody>
          <a:bodyPr anchor="ctr">
            <a:normAutofit fontScale="90000"/>
          </a:bodyPr>
          <a:lstStyle/>
          <a:p>
            <a:pPr algn="ctr"/>
            <a:r>
              <a:rPr lang="es-MX" dirty="0" smtClean="0"/>
              <a:t>Distribución de captaciones, de acuerdo con el REPDA</a:t>
            </a:r>
            <a:endParaRPr lang="es-MX" dirty="0"/>
          </a:p>
        </p:txBody>
      </p:sp>
      <p:pic>
        <p:nvPicPr>
          <p:cNvPr id="2050" name="Picture 2" descr="C:\Users\Juan Pablo\Documents\Mis archivos recibidos\Repda.jpg"/>
          <p:cNvPicPr>
            <a:picLocks noChangeAspect="1" noChangeArrowheads="1"/>
          </p:cNvPicPr>
          <p:nvPr/>
        </p:nvPicPr>
        <p:blipFill>
          <a:blip r:embed="rId3" cstate="print"/>
          <a:srcRect l="10937" t="7741" r="12500" b="5326"/>
          <a:stretch>
            <a:fillRect/>
          </a:stretch>
        </p:blipFill>
        <p:spPr bwMode="auto">
          <a:xfrm>
            <a:off x="738756" y="1269190"/>
            <a:ext cx="7644263" cy="5616194"/>
          </a:xfrm>
          <a:prstGeom prst="rect">
            <a:avLst/>
          </a:prstGeom>
          <a:noFill/>
        </p:spPr>
      </p:pic>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a:xfrm>
            <a:off x="0" y="44624"/>
            <a:ext cx="9144000" cy="1197182"/>
          </a:xfrm>
        </p:spPr>
        <p:txBody>
          <a:bodyPr anchor="ctr">
            <a:noAutofit/>
          </a:bodyPr>
          <a:lstStyle/>
          <a:p>
            <a:pPr algn="ctr"/>
            <a:r>
              <a:rPr lang="es-MX" sz="3200" dirty="0" smtClean="0"/>
              <a:t>Caracterización de aprovechamientos por volumen concesionado</a:t>
            </a:r>
            <a:endParaRPr lang="es-MX" sz="3200" dirty="0"/>
          </a:p>
        </p:txBody>
      </p:sp>
      <p:pic>
        <p:nvPicPr>
          <p:cNvPr id="5" name="25 Imagen" descr="repda aprovechamiento.png"/>
          <p:cNvPicPr>
            <a:picLocks noGrp="1" noChangeAspect="1"/>
          </p:cNvPicPr>
          <p:nvPr>
            <p:ph sz="half" idx="1"/>
          </p:nvPr>
        </p:nvPicPr>
        <p:blipFill rotWithShape="1">
          <a:blip r:embed="rId3" cstate="print"/>
          <a:srcRect l="20433" t="7201" r="12756" b="9513"/>
          <a:stretch/>
        </p:blipFill>
        <p:spPr>
          <a:xfrm>
            <a:off x="-13855" y="1268760"/>
            <a:ext cx="4391472" cy="4230193"/>
          </a:xfrm>
          <a:prstGeom prst="rect">
            <a:avLst/>
          </a:prstGeom>
        </p:spPr>
      </p:pic>
      <p:sp>
        <p:nvSpPr>
          <p:cNvPr id="7" name="6 Marcador de contenido"/>
          <p:cNvSpPr>
            <a:spLocks noGrp="1"/>
          </p:cNvSpPr>
          <p:nvPr>
            <p:ph sz="half" idx="2"/>
          </p:nvPr>
        </p:nvSpPr>
        <p:spPr>
          <a:xfrm>
            <a:off x="0" y="5517232"/>
            <a:ext cx="9144000" cy="1356792"/>
          </a:xfrm>
        </p:spPr>
        <p:txBody>
          <a:bodyPr>
            <a:normAutofit fontScale="92500" lnSpcReduction="20000"/>
          </a:bodyPr>
          <a:lstStyle/>
          <a:p>
            <a:pPr marL="0" indent="0">
              <a:buNone/>
            </a:pPr>
            <a:r>
              <a:rPr lang="es-MX" sz="2400" dirty="0" smtClean="0"/>
              <a:t>Los aprovechamientos en su mayoría cuentan con volúmenes concesionados de un rango de 100 a 500 millares de m³/año.</a:t>
            </a:r>
          </a:p>
          <a:p>
            <a:pPr marL="0" indent="0">
              <a:buNone/>
            </a:pPr>
            <a:r>
              <a:rPr lang="es-MX" sz="2400" dirty="0" smtClean="0"/>
              <a:t>En Libres – Oriental, el aprovechamiento se concentra al Oriente de la Laguna del Carmen</a:t>
            </a:r>
            <a:endParaRPr lang="es-MX" sz="2400" dirty="0"/>
          </a:p>
        </p:txBody>
      </p:sp>
      <p:pic>
        <p:nvPicPr>
          <p:cNvPr id="8" name="25 Imagen" descr="repda aprovechamiento.png"/>
          <p:cNvPicPr>
            <a:picLocks noChangeAspect="1"/>
          </p:cNvPicPr>
          <p:nvPr/>
        </p:nvPicPr>
        <p:blipFill rotWithShape="1">
          <a:blip r:embed="rId3" cstate="print"/>
          <a:srcRect l="4552" t="5646" r="72761" b="75080"/>
          <a:stretch/>
        </p:blipFill>
        <p:spPr>
          <a:xfrm>
            <a:off x="0" y="1268760"/>
            <a:ext cx="1953518" cy="1282461"/>
          </a:xfrm>
          <a:prstGeom prst="rect">
            <a:avLst/>
          </a:prstGeom>
        </p:spPr>
      </p:pic>
      <p:pic>
        <p:nvPicPr>
          <p:cNvPr id="11267" name="Imagen 3" descr="C:\Users\Juan Pablo\Documents\Mis archivos recibidos\VC Total(1).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32361"/>
          <a:stretch/>
        </p:blipFill>
        <p:spPr bwMode="auto">
          <a:xfrm>
            <a:off x="4410502" y="1268760"/>
            <a:ext cx="4733498" cy="424847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10" name="Imagen 3" descr="C:\Users\Juan Pablo\Documents\Mis archivos recibidos\VC Total(1).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1466" t="66454" r="37138"/>
          <a:stretch/>
        </p:blipFill>
        <p:spPr bwMode="auto">
          <a:xfrm>
            <a:off x="4427984" y="1283023"/>
            <a:ext cx="1158014" cy="1641921"/>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418093353"/>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4" name="6 Imagen" descr="fig_repda_volumen_v1.png"/>
          <p:cNvPicPr>
            <a:picLocks noGrp="1"/>
          </p:cNvPicPr>
          <p:nvPr>
            <p:ph idx="1"/>
          </p:nvPr>
        </p:nvPicPr>
        <p:blipFill>
          <a:blip r:embed="rId3" cstate="print"/>
          <a:srcRect l="4338" t="5304" r="4194" b="5672"/>
          <a:stretch>
            <a:fillRect/>
          </a:stretch>
        </p:blipFill>
        <p:spPr>
          <a:xfrm>
            <a:off x="14990" y="14990"/>
            <a:ext cx="9129010" cy="6843010"/>
          </a:xfrm>
          <a:prstGeom prst="rect">
            <a:avLst/>
          </a:prstGeom>
        </p:spPr>
      </p:pic>
    </p:spTree>
    <p:extLst>
      <p:ext uri="{BB962C8B-B14F-4D97-AF65-F5344CB8AC3E}">
        <p14:creationId xmlns:p14="http://schemas.microsoft.com/office/powerpoint/2010/main" xmlns="" val="3475974622"/>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1495" y="0"/>
            <a:ext cx="9144000" cy="1241806"/>
          </a:xfrm>
        </p:spPr>
        <p:txBody>
          <a:bodyPr anchor="ctr">
            <a:normAutofit fontScale="90000"/>
          </a:bodyPr>
          <a:lstStyle/>
          <a:p>
            <a:pPr algn="ctr"/>
            <a:r>
              <a:rPr lang="es-MX" dirty="0" smtClean="0"/>
              <a:t>Volumen concesionado para uso agrícola</a:t>
            </a:r>
            <a:endParaRPr lang="es-MX" dirty="0"/>
          </a:p>
        </p:txBody>
      </p:sp>
      <p:pic>
        <p:nvPicPr>
          <p:cNvPr id="8194" name="Imagen 2"/>
          <p:cNvPicPr>
            <a:picLocks noGrp="1" noChangeAspect="1" noChangeArrowheads="1"/>
          </p:cNvPicPr>
          <p:nvPr>
            <p:ph sz="half" idx="1"/>
          </p:nvPr>
        </p:nvPicPr>
        <p:blipFill rotWithShape="1">
          <a:blip r:embed="rId2" cstate="print">
            <a:extLst>
              <a:ext uri="{28A0092B-C50C-407E-A947-70E740481C1C}">
                <a14:useLocalDpi xmlns:a14="http://schemas.microsoft.com/office/drawing/2010/main" xmlns="" val="0"/>
              </a:ext>
            </a:extLst>
          </a:blip>
          <a:srcRect l="498" t="13101" r="1005"/>
          <a:stretch/>
        </p:blipFill>
        <p:spPr bwMode="auto">
          <a:xfrm>
            <a:off x="419725" y="1241806"/>
            <a:ext cx="4781862" cy="5643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5 Marcador de contenido"/>
          <p:cNvSpPr>
            <a:spLocks noGrp="1"/>
          </p:cNvSpPr>
          <p:nvPr>
            <p:ph sz="half" idx="2"/>
          </p:nvPr>
        </p:nvSpPr>
        <p:spPr>
          <a:xfrm>
            <a:off x="5616194" y="1241806"/>
            <a:ext cx="3420302" cy="5616194"/>
          </a:xfrm>
        </p:spPr>
        <p:txBody>
          <a:bodyPr>
            <a:normAutofit fontScale="92500" lnSpcReduction="10000"/>
          </a:bodyPr>
          <a:lstStyle/>
          <a:p>
            <a:r>
              <a:rPr lang="es-MX" dirty="0" smtClean="0"/>
              <a:t>El 83% del aprovechamiento corresponde al uso agrícola, con 283 hm</a:t>
            </a:r>
            <a:r>
              <a:rPr lang="es-MX" sz="2800" dirty="0"/>
              <a:t>³</a:t>
            </a:r>
            <a:r>
              <a:rPr lang="es-MX" dirty="0" smtClean="0"/>
              <a:t> anuales.  </a:t>
            </a:r>
          </a:p>
          <a:p>
            <a:r>
              <a:rPr lang="es-MX" dirty="0" smtClean="0"/>
              <a:t>El patrón de cultivos ha reducido su rentabilidad y superficie regada, principalmente en Huamantla </a:t>
            </a:r>
          </a:p>
          <a:p>
            <a:r>
              <a:rPr lang="es-MX" dirty="0" smtClean="0"/>
              <a:t>Con esta tendencia la demanda disminuirá un 23% en el año 2040, hasta 219 hm</a:t>
            </a:r>
            <a:r>
              <a:rPr lang="es-MX" sz="2400" dirty="0"/>
              <a:t>³</a:t>
            </a:r>
            <a:endParaRPr lang="es-MX" dirty="0"/>
          </a:p>
        </p:txBody>
      </p:sp>
    </p:spTree>
    <p:extLst>
      <p:ext uri="{BB962C8B-B14F-4D97-AF65-F5344CB8AC3E}">
        <p14:creationId xmlns:p14="http://schemas.microsoft.com/office/powerpoint/2010/main" xmlns="" val="3990899719"/>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uan Pablo\2 PLAN DE MANEJO\Fotos\2009-09-30-COTAS-Gpe-Vic\DSCF0714.JPG"/>
          <p:cNvPicPr>
            <a:picLocks noChangeAspect="1" noChangeArrowheads="1"/>
          </p:cNvPicPr>
          <p:nvPr/>
        </p:nvPicPr>
        <p:blipFill rotWithShape="1">
          <a:blip r:embed="rId2" cstate="print"/>
          <a:srcRect t="41221" r="19531" b="35307"/>
          <a:stretch/>
        </p:blipFill>
        <p:spPr bwMode="auto">
          <a:xfrm>
            <a:off x="0" y="0"/>
            <a:ext cx="5616194" cy="1300162"/>
          </a:xfrm>
          <a:prstGeom prst="rect">
            <a:avLst/>
          </a:prstGeom>
          <a:noFill/>
        </p:spPr>
      </p:pic>
      <p:sp>
        <p:nvSpPr>
          <p:cNvPr id="2" name="1 Título"/>
          <p:cNvSpPr>
            <a:spLocks noGrp="1"/>
          </p:cNvSpPr>
          <p:nvPr>
            <p:ph type="title"/>
          </p:nvPr>
        </p:nvSpPr>
        <p:spPr>
          <a:xfrm>
            <a:off x="5616194" y="5308"/>
            <a:ext cx="3504886" cy="1236498"/>
          </a:xfrm>
        </p:spPr>
        <p:txBody>
          <a:bodyPr anchor="ctr"/>
          <a:lstStyle/>
          <a:p>
            <a:pPr algn="r"/>
            <a:r>
              <a:rPr lang="es-MX" dirty="0" smtClean="0"/>
              <a:t>Uso agrícola</a:t>
            </a:r>
            <a:endParaRPr lang="es-MX" dirty="0"/>
          </a:p>
        </p:txBody>
      </p:sp>
      <p:sp>
        <p:nvSpPr>
          <p:cNvPr id="3" name="2 Marcador de contenido"/>
          <p:cNvSpPr>
            <a:spLocks noGrp="1"/>
          </p:cNvSpPr>
          <p:nvPr>
            <p:ph idx="1"/>
          </p:nvPr>
        </p:nvSpPr>
        <p:spPr>
          <a:xfrm>
            <a:off x="0" y="5589240"/>
            <a:ext cx="5616194" cy="1331015"/>
          </a:xfrm>
        </p:spPr>
        <p:txBody>
          <a:bodyPr>
            <a:normAutofit/>
          </a:bodyPr>
          <a:lstStyle/>
          <a:p>
            <a:pPr algn="ctr"/>
            <a:r>
              <a:rPr lang="es-MX" sz="2800" dirty="0" smtClean="0"/>
              <a:t>Superficie 32,529 ha</a:t>
            </a:r>
          </a:p>
          <a:p>
            <a:pPr algn="ctr"/>
            <a:r>
              <a:rPr lang="es-MX" sz="2800" dirty="0" smtClean="0"/>
              <a:t>Uso agrícola: 283 hm³</a:t>
            </a:r>
            <a:endParaRPr lang="es-MX" sz="2800" dirty="0"/>
          </a:p>
        </p:txBody>
      </p:sp>
      <p:graphicFrame>
        <p:nvGraphicFramePr>
          <p:cNvPr id="5" name="1 Gráfico"/>
          <p:cNvGraphicFramePr/>
          <p:nvPr>
            <p:extLst>
              <p:ext uri="{D42A27DB-BD31-4B8C-83A1-F6EECF244321}">
                <p14:modId xmlns:p14="http://schemas.microsoft.com/office/powerpoint/2010/main" xmlns="" val="2180379692"/>
              </p:ext>
            </p:extLst>
          </p:nvPr>
        </p:nvGraphicFramePr>
        <p:xfrm>
          <a:off x="539552" y="2578970"/>
          <a:ext cx="1514467" cy="207170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3 Gráfico"/>
          <p:cNvGraphicFramePr/>
          <p:nvPr>
            <p:extLst>
              <p:ext uri="{D42A27DB-BD31-4B8C-83A1-F6EECF244321}">
                <p14:modId xmlns:p14="http://schemas.microsoft.com/office/powerpoint/2010/main" xmlns="" val="3434795091"/>
              </p:ext>
            </p:extLst>
          </p:nvPr>
        </p:nvGraphicFramePr>
        <p:xfrm>
          <a:off x="1825436" y="2293218"/>
          <a:ext cx="1981199" cy="26479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2 Gráfico"/>
          <p:cNvGraphicFramePr/>
          <p:nvPr>
            <p:extLst>
              <p:ext uri="{D42A27DB-BD31-4B8C-83A1-F6EECF244321}">
                <p14:modId xmlns:p14="http://schemas.microsoft.com/office/powerpoint/2010/main" xmlns="" val="3611221503"/>
              </p:ext>
            </p:extLst>
          </p:nvPr>
        </p:nvGraphicFramePr>
        <p:xfrm>
          <a:off x="3468510" y="2578970"/>
          <a:ext cx="1759463" cy="215512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5 Gráfico"/>
          <p:cNvGraphicFramePr/>
          <p:nvPr>
            <p:extLst>
              <p:ext uri="{D42A27DB-BD31-4B8C-83A1-F6EECF244321}">
                <p14:modId xmlns:p14="http://schemas.microsoft.com/office/powerpoint/2010/main" xmlns="" val="4056124109"/>
              </p:ext>
            </p:extLst>
          </p:nvPr>
        </p:nvGraphicFramePr>
        <p:xfrm>
          <a:off x="5410200" y="1532758"/>
          <a:ext cx="3929058" cy="300037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4 Gráfico"/>
          <p:cNvGraphicFramePr/>
          <p:nvPr>
            <p:extLst>
              <p:ext uri="{D42A27DB-BD31-4B8C-83A1-F6EECF244321}">
                <p14:modId xmlns:p14="http://schemas.microsoft.com/office/powerpoint/2010/main" xmlns="" val="2019308019"/>
              </p:ext>
            </p:extLst>
          </p:nvPr>
        </p:nvGraphicFramePr>
        <p:xfrm>
          <a:off x="5662616" y="4573930"/>
          <a:ext cx="3519484" cy="1857388"/>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32420"/>
            <a:ext cx="5364088" cy="1452364"/>
          </a:xfrm>
        </p:spPr>
        <p:txBody>
          <a:bodyPr>
            <a:normAutofit/>
          </a:bodyPr>
          <a:lstStyle/>
          <a:p>
            <a:r>
              <a:rPr lang="es-MX" sz="4000" dirty="0" smtClean="0"/>
              <a:t>Volumen concesionado público - urbano</a:t>
            </a:r>
            <a:endParaRPr lang="es-MX" sz="4000" dirty="0"/>
          </a:p>
        </p:txBody>
      </p:sp>
      <p:pic>
        <p:nvPicPr>
          <p:cNvPr id="7" name="Imagen 2" descr="C:\Users\Juan Pablo\2 PLAN DE MANEJO\Imágenes\Distribución del aprovechamiento\VC PublicoUrbano(1).jpg"/>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xmlns="" val="0"/>
              </a:ext>
            </a:extLst>
          </a:blip>
          <a:srcRect l="10159" t="7937" r="10470" b="14856"/>
          <a:stretch/>
        </p:blipFill>
        <p:spPr bwMode="auto">
          <a:xfrm>
            <a:off x="5360250" y="0"/>
            <a:ext cx="3783750" cy="4763074"/>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6" name="5 Marcador de contenido"/>
          <p:cNvSpPr>
            <a:spLocks noGrp="1"/>
          </p:cNvSpPr>
          <p:nvPr>
            <p:ph sz="half" idx="2"/>
          </p:nvPr>
        </p:nvSpPr>
        <p:spPr>
          <a:xfrm>
            <a:off x="0" y="1412776"/>
            <a:ext cx="5616194" cy="2952328"/>
          </a:xfrm>
        </p:spPr>
        <p:txBody>
          <a:bodyPr>
            <a:noAutofit/>
          </a:bodyPr>
          <a:lstStyle/>
          <a:p>
            <a:r>
              <a:rPr lang="es-MX" sz="2200" dirty="0" smtClean="0"/>
              <a:t>El volumen concesionado para uso público urbano es de 24.6 hm³ anuales:</a:t>
            </a:r>
          </a:p>
          <a:p>
            <a:pPr lvl="1"/>
            <a:r>
              <a:rPr lang="es-MX" sz="2200" dirty="0" smtClean="0"/>
              <a:t>2 / 3 de este se encuentra en Libres – Oriental</a:t>
            </a:r>
          </a:p>
          <a:p>
            <a:pPr lvl="1"/>
            <a:r>
              <a:rPr lang="es-MX" sz="2200" dirty="0" smtClean="0"/>
              <a:t>La mayor densidad se presenta en Huamantla</a:t>
            </a:r>
          </a:p>
          <a:p>
            <a:pPr lvl="1"/>
            <a:r>
              <a:rPr lang="es-MX" sz="2200" dirty="0" smtClean="0"/>
              <a:t>En Perote – </a:t>
            </a:r>
            <a:r>
              <a:rPr lang="es-MX" sz="2200" dirty="0" err="1" smtClean="0"/>
              <a:t>Zalayeta</a:t>
            </a:r>
            <a:r>
              <a:rPr lang="es-MX" sz="2200" dirty="0" smtClean="0"/>
              <a:t> el agua superficial es la principal fuente de abastecimiento</a:t>
            </a:r>
          </a:p>
        </p:txBody>
      </p:sp>
      <p:graphicFrame>
        <p:nvGraphicFramePr>
          <p:cNvPr id="5" name="4 Tabla"/>
          <p:cNvGraphicFramePr>
            <a:graphicFrameLocks noGrp="1"/>
          </p:cNvGraphicFramePr>
          <p:nvPr/>
        </p:nvGraphicFramePr>
        <p:xfrm>
          <a:off x="539552" y="5229200"/>
          <a:ext cx="8316417" cy="1513746"/>
        </p:xfrm>
        <a:graphic>
          <a:graphicData uri="http://schemas.openxmlformats.org/drawingml/2006/table">
            <a:tbl>
              <a:tblPr>
                <a:tableStyleId>{08FB837D-C827-4EFA-A057-4D05807E0F7C}</a:tableStyleId>
              </a:tblPr>
              <a:tblGrid>
                <a:gridCol w="1440160"/>
                <a:gridCol w="1114709"/>
                <a:gridCol w="929282"/>
                <a:gridCol w="1359730"/>
                <a:gridCol w="1536520"/>
                <a:gridCol w="968008"/>
                <a:gridCol w="968008"/>
              </a:tblGrid>
              <a:tr h="228288">
                <a:tc rowSpan="2">
                  <a:txBody>
                    <a:bodyPr/>
                    <a:lstStyle/>
                    <a:p>
                      <a:pPr algn="ctr" fontAlgn="ctr"/>
                      <a:r>
                        <a:rPr lang="es-MX" sz="1600" u="none" strike="noStrike" dirty="0"/>
                        <a:t>ACUIFERO</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gridSpan="2">
                  <a:txBody>
                    <a:bodyPr/>
                    <a:lstStyle/>
                    <a:p>
                      <a:pPr algn="ctr" fontAlgn="b"/>
                      <a:r>
                        <a:rPr lang="es-MX" sz="1600" u="none" strike="noStrike" dirty="0"/>
                        <a:t>Volumen / </a:t>
                      </a:r>
                      <a:r>
                        <a:rPr lang="es-MX" sz="1600" u="none" strike="noStrike" dirty="0" smtClean="0"/>
                        <a:t>demanda</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hMerge="1">
                  <a:txBody>
                    <a:bodyPr/>
                    <a:lstStyle/>
                    <a:p>
                      <a:pPr algn="l" fontAlgn="b"/>
                      <a:endParaRPr lang="es-MX" sz="1400" b="0" i="0" u="none" strike="noStrike" dirty="0">
                        <a:solidFill>
                          <a:srgbClr val="000000"/>
                        </a:solidFill>
                        <a:latin typeface="Tahoma" pitchFamily="34" charset="0"/>
                        <a:ea typeface="Tahoma" pitchFamily="34" charset="0"/>
                        <a:cs typeface="Tahoma" pitchFamily="34" charset="0"/>
                      </a:endParaRPr>
                    </a:p>
                  </a:txBody>
                  <a:tcPr marL="8451" marR="8451" marT="84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u="none" strike="noStrike" dirty="0" smtClean="0"/>
                        <a:t>Población</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a:t>Pérdidas</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a:t>Dotación</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a:t>Consumo</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r>
              <a:tr h="228288">
                <a:tc vMerge="1">
                  <a:txBody>
                    <a:bodyPr/>
                    <a:lstStyle/>
                    <a:p>
                      <a:endParaRPr lang="es-MX"/>
                    </a:p>
                  </a:txBody>
                  <a:tcPr/>
                </a:tc>
                <a:tc>
                  <a:txBody>
                    <a:bodyPr/>
                    <a:lstStyle/>
                    <a:p>
                      <a:pPr algn="ctr" fontAlgn="b"/>
                      <a:r>
                        <a:rPr lang="es-MX" sz="1600" u="none" strike="noStrike" dirty="0" smtClean="0"/>
                        <a:t>Hm³/año</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a:t>l/</a:t>
                      </a:r>
                      <a:r>
                        <a:rPr lang="es-MX" sz="1600" u="none" strike="noStrike" dirty="0" err="1"/>
                        <a:t>seg</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err="1"/>
                        <a:t>Hab.</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a:t>%</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err="1"/>
                        <a:t>lhd</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dirty="0" err="1"/>
                        <a:t>lhd</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r>
              <a:tr h="228288">
                <a:tc>
                  <a:txBody>
                    <a:bodyPr/>
                    <a:lstStyle/>
                    <a:p>
                      <a:pPr algn="l" fontAlgn="b"/>
                      <a:r>
                        <a:rPr lang="es-MX" sz="1600" u="none" strike="noStrike"/>
                        <a:t>Huamantla</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9.7</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120.9</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154,835.0</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a:t>39.3%</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171.6</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104.1</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r>
              <a:tr h="228288">
                <a:tc>
                  <a:txBody>
                    <a:bodyPr/>
                    <a:lstStyle/>
                    <a:p>
                      <a:pPr algn="l" fontAlgn="b"/>
                      <a:r>
                        <a:rPr lang="es-MX" sz="1600" u="none" strike="noStrike"/>
                        <a:t>Libres - Oriental</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dirty="0"/>
                        <a:t>19.2</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241.5</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334,724.0</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a:t>39.6%</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157.3</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94.9</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r>
              <a:tr h="228288">
                <a:tc>
                  <a:txBody>
                    <a:bodyPr/>
                    <a:lstStyle/>
                    <a:p>
                      <a:pPr algn="l" fontAlgn="b"/>
                      <a:r>
                        <a:rPr lang="es-MX" sz="1600" u="none" strike="noStrike"/>
                        <a:t>Perote</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7.9</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101.7</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173,046.0</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a:t>40.8%</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124.3</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73.6</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r>
              <a:tr h="228288">
                <a:tc>
                  <a:txBody>
                    <a:bodyPr/>
                    <a:lstStyle/>
                    <a:p>
                      <a:pPr algn="l" fontAlgn="b"/>
                      <a:r>
                        <a:rPr lang="es-MX" sz="1600" u="none" strike="noStrike"/>
                        <a:t>TOTAL</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36.8</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464.1</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a:t>662,605.0</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ctr" fontAlgn="b"/>
                      <a:r>
                        <a:rPr lang="es-MX" sz="1600" u="none" strike="noStrike"/>
                        <a:t>39.9%</a:t>
                      </a:r>
                      <a:endParaRPr lang="es-MX" sz="1600" b="0" i="0" u="none" strike="noStrike">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dirty="0"/>
                        <a:t>152.0</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c>
                  <a:txBody>
                    <a:bodyPr/>
                    <a:lstStyle/>
                    <a:p>
                      <a:pPr algn="r" fontAlgn="b"/>
                      <a:r>
                        <a:rPr lang="es-MX" sz="1600" u="none" strike="noStrike" dirty="0"/>
                        <a:t>91.5</a:t>
                      </a:r>
                      <a:endParaRPr lang="es-MX" sz="1600" b="0" i="0" u="none" strike="noStrike" dirty="0">
                        <a:solidFill>
                          <a:schemeClr val="tx1"/>
                        </a:solidFill>
                        <a:latin typeface="Tahoma" pitchFamily="34" charset="0"/>
                        <a:ea typeface="Tahoma" pitchFamily="34" charset="0"/>
                        <a:cs typeface="Tahoma" pitchFamily="34" charset="0"/>
                      </a:endParaRPr>
                    </a:p>
                  </a:txBody>
                  <a:tcPr marL="8451" marR="8451" marT="8451" marB="0" anchor="ctr"/>
                </a:tc>
              </a:tr>
            </a:tbl>
          </a:graphicData>
        </a:graphic>
      </p:graphicFrame>
      <p:sp>
        <p:nvSpPr>
          <p:cNvPr id="8" name="7 CuadroTexto"/>
          <p:cNvSpPr txBox="1"/>
          <p:nvPr/>
        </p:nvSpPr>
        <p:spPr>
          <a:xfrm>
            <a:off x="683568" y="4797152"/>
            <a:ext cx="8208912" cy="369332"/>
          </a:xfrm>
          <a:prstGeom prst="rect">
            <a:avLst/>
          </a:prstGeom>
          <a:noFill/>
        </p:spPr>
        <p:txBody>
          <a:bodyPr wrap="square" rtlCol="0">
            <a:spAutoFit/>
          </a:bodyPr>
          <a:lstStyle/>
          <a:p>
            <a:r>
              <a:rPr lang="es-MX" b="1" dirty="0" smtClean="0"/>
              <a:t>Estimación de la dotación de la población según el volumen público concesionado</a:t>
            </a:r>
            <a:endParaRPr lang="es-MX" b="1" dirty="0"/>
          </a:p>
        </p:txBody>
      </p:sp>
    </p:spTree>
    <p:extLst>
      <p:ext uri="{BB962C8B-B14F-4D97-AF65-F5344CB8AC3E}">
        <p14:creationId xmlns:p14="http://schemas.microsoft.com/office/powerpoint/2010/main" xmlns="" val="626128000"/>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Plan_manejo_HLP\9_imagenes\Figura 5. Reducción e incremento en la población.jpg"/>
          <p:cNvPicPr>
            <a:picLocks noChangeAspect="1" noChangeArrowheads="1"/>
          </p:cNvPicPr>
          <p:nvPr/>
        </p:nvPicPr>
        <p:blipFill>
          <a:blip r:embed="rId3" cstate="print"/>
          <a:srcRect l="4687" t="6534" r="24479" b="11363"/>
          <a:stretch>
            <a:fillRect/>
          </a:stretch>
        </p:blipFill>
        <p:spPr bwMode="auto">
          <a:xfrm>
            <a:off x="845397" y="1200730"/>
            <a:ext cx="7543027" cy="5657270"/>
          </a:xfrm>
          <a:prstGeom prst="rect">
            <a:avLst/>
          </a:prstGeom>
          <a:noFill/>
        </p:spPr>
      </p:pic>
      <p:sp>
        <p:nvSpPr>
          <p:cNvPr id="2" name="1 Título"/>
          <p:cNvSpPr>
            <a:spLocks noGrp="1"/>
          </p:cNvSpPr>
          <p:nvPr>
            <p:ph type="title"/>
          </p:nvPr>
        </p:nvSpPr>
        <p:spPr>
          <a:xfrm>
            <a:off x="71406" y="71414"/>
            <a:ext cx="9094818" cy="1143000"/>
          </a:xfrm>
        </p:spPr>
        <p:txBody>
          <a:bodyPr>
            <a:normAutofit fontScale="90000"/>
          </a:bodyPr>
          <a:lstStyle/>
          <a:p>
            <a:pPr algn="ctr"/>
            <a:r>
              <a:rPr lang="es-MX" dirty="0" smtClean="0"/>
              <a:t>Reducciones y aumento de la población al año 2040</a:t>
            </a:r>
            <a:endParaRPr lang="es-MX" dirty="0"/>
          </a:p>
        </p:txBody>
      </p:sp>
      <p:sp>
        <p:nvSpPr>
          <p:cNvPr id="4" name="3 CuadroTexto"/>
          <p:cNvSpPr txBox="1"/>
          <p:nvPr/>
        </p:nvSpPr>
        <p:spPr>
          <a:xfrm>
            <a:off x="2627784" y="2852936"/>
            <a:ext cx="1512168" cy="369332"/>
          </a:xfrm>
          <a:prstGeom prst="rect">
            <a:avLst/>
          </a:prstGeom>
          <a:noFill/>
        </p:spPr>
        <p:txBody>
          <a:bodyPr wrap="square" rtlCol="0">
            <a:spAutoFit/>
          </a:bodyPr>
          <a:lstStyle/>
          <a:p>
            <a:pPr algn="ctr"/>
            <a:r>
              <a:rPr lang="es-MX" b="1" dirty="0" smtClean="0">
                <a:solidFill>
                  <a:srgbClr val="FFFF00"/>
                </a:solidFill>
              </a:rPr>
              <a:t>REDUCCIÓN</a:t>
            </a:r>
            <a:endParaRPr lang="es-MX" b="1" dirty="0">
              <a:solidFill>
                <a:srgbClr val="FFFF00"/>
              </a:solidFill>
            </a:endParaRPr>
          </a:p>
        </p:txBody>
      </p:sp>
      <p:sp>
        <p:nvSpPr>
          <p:cNvPr id="5" name="4 CuadroTexto"/>
          <p:cNvSpPr txBox="1"/>
          <p:nvPr/>
        </p:nvSpPr>
        <p:spPr>
          <a:xfrm>
            <a:off x="3923928" y="6488668"/>
            <a:ext cx="1512168" cy="369332"/>
          </a:xfrm>
          <a:prstGeom prst="rect">
            <a:avLst/>
          </a:prstGeom>
          <a:noFill/>
        </p:spPr>
        <p:txBody>
          <a:bodyPr wrap="square" rtlCol="0">
            <a:spAutoFit/>
          </a:bodyPr>
          <a:lstStyle/>
          <a:p>
            <a:pPr algn="ctr"/>
            <a:r>
              <a:rPr lang="es-MX" b="1" dirty="0" smtClean="0">
                <a:solidFill>
                  <a:srgbClr val="FFFF00"/>
                </a:solidFill>
              </a:rPr>
              <a:t>REDUCCIÓN</a:t>
            </a:r>
            <a:endParaRPr lang="es-MX" b="1" dirty="0">
              <a:solidFill>
                <a:srgbClr val="FFFF00"/>
              </a:solidFill>
            </a:endParaRPr>
          </a:p>
        </p:txBody>
      </p:sp>
      <p:sp>
        <p:nvSpPr>
          <p:cNvPr id="6" name="5 CuadroTexto"/>
          <p:cNvSpPr txBox="1"/>
          <p:nvPr/>
        </p:nvSpPr>
        <p:spPr>
          <a:xfrm>
            <a:off x="3275856" y="4077072"/>
            <a:ext cx="2664296" cy="369332"/>
          </a:xfrm>
          <a:prstGeom prst="rect">
            <a:avLst/>
          </a:prstGeom>
          <a:noFill/>
        </p:spPr>
        <p:txBody>
          <a:bodyPr wrap="square" rtlCol="0">
            <a:spAutoFit/>
          </a:bodyPr>
          <a:lstStyle/>
          <a:p>
            <a:pPr algn="ctr"/>
            <a:r>
              <a:rPr lang="es-MX" b="1" dirty="0" smtClean="0">
                <a:solidFill>
                  <a:srgbClr val="FFFF00"/>
                </a:solidFill>
              </a:rPr>
              <a:t>INCREMENTO</a:t>
            </a:r>
            <a:endParaRPr lang="es-MX" b="1" dirty="0">
              <a:solidFill>
                <a:srgbClr val="FFFF00"/>
              </a:solidFill>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2224" y="0"/>
            <a:ext cx="9121776" cy="1143000"/>
          </a:xfrm>
        </p:spPr>
        <p:txBody>
          <a:bodyPr anchor="ctr"/>
          <a:lstStyle/>
          <a:p>
            <a:pPr algn="ctr"/>
            <a:r>
              <a:rPr lang="es-MX" dirty="0" smtClean="0"/>
              <a:t>Población por acuífero</a:t>
            </a:r>
            <a:endParaRPr lang="es-MX" dirty="0"/>
          </a:p>
        </p:txBody>
      </p:sp>
      <p:graphicFrame>
        <p:nvGraphicFramePr>
          <p:cNvPr id="4" name="7 Gráfico"/>
          <p:cNvGraphicFramePr/>
          <p:nvPr>
            <p:extLst>
              <p:ext uri="{D42A27DB-BD31-4B8C-83A1-F6EECF244321}">
                <p14:modId xmlns:p14="http://schemas.microsoft.com/office/powerpoint/2010/main" xmlns="" val="2208803298"/>
              </p:ext>
            </p:extLst>
          </p:nvPr>
        </p:nvGraphicFramePr>
        <p:xfrm>
          <a:off x="0" y="1268760"/>
          <a:ext cx="9144000" cy="4608512"/>
        </p:xfrm>
        <a:graphic>
          <a:graphicData uri="http://schemas.openxmlformats.org/drawingml/2006/chart">
            <c:chart xmlns:c="http://schemas.openxmlformats.org/drawingml/2006/chart" xmlns:r="http://schemas.openxmlformats.org/officeDocument/2006/relationships" r:id="rId3"/>
          </a:graphicData>
        </a:graphic>
      </p:graphicFrame>
      <p:sp>
        <p:nvSpPr>
          <p:cNvPr id="5" name="5 Marcador de contenido"/>
          <p:cNvSpPr txBox="1">
            <a:spLocks/>
          </p:cNvSpPr>
          <p:nvPr/>
        </p:nvSpPr>
        <p:spPr>
          <a:xfrm>
            <a:off x="-31914" y="5877272"/>
            <a:ext cx="9175913" cy="1002499"/>
          </a:xfrm>
          <a:prstGeom prst="rect">
            <a:avLst/>
          </a:prstGeom>
        </p:spPr>
        <p:txBody>
          <a:bodyPr>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s-MX" dirty="0" smtClean="0"/>
              <a:t>La población para el año 2030 aumentará el 31%</a:t>
            </a:r>
            <a:endParaRPr lang="es-MX" dirty="0"/>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22224" y="12454"/>
            <a:ext cx="9097016" cy="584775"/>
          </a:xfrm>
          <a:prstGeom prst="rect">
            <a:avLst/>
          </a:prstGeom>
          <a:noFill/>
        </p:spPr>
        <p:txBody>
          <a:bodyPr wrap="square" rtlCol="0">
            <a:spAutoFit/>
          </a:bodyPr>
          <a:lstStyle/>
          <a:p>
            <a:pPr algn="ctr"/>
            <a:r>
              <a:rPr lang="es-MX" sz="3200" b="1" dirty="0" smtClean="0"/>
              <a:t>Uso de agua potable = 60.5  Hm³/año</a:t>
            </a:r>
            <a:endParaRPr lang="es-MX" sz="3200" b="1" dirty="0"/>
          </a:p>
        </p:txBody>
      </p:sp>
      <p:graphicFrame>
        <p:nvGraphicFramePr>
          <p:cNvPr id="10" name="9 Tabla"/>
          <p:cNvGraphicFramePr>
            <a:graphicFrameLocks noGrp="1"/>
          </p:cNvGraphicFramePr>
          <p:nvPr>
            <p:extLst>
              <p:ext uri="{D42A27DB-BD31-4B8C-83A1-F6EECF244321}">
                <p14:modId xmlns:p14="http://schemas.microsoft.com/office/powerpoint/2010/main" xmlns="" val="3068278357"/>
              </p:ext>
            </p:extLst>
          </p:nvPr>
        </p:nvGraphicFramePr>
        <p:xfrm>
          <a:off x="43286" y="1200730"/>
          <a:ext cx="8929720" cy="1440000"/>
        </p:xfrm>
        <a:graphic>
          <a:graphicData uri="http://schemas.openxmlformats.org/drawingml/2006/table">
            <a:tbl>
              <a:tblPr>
                <a:tableStyleId>{E8B1032C-EA38-4F05-BA0D-38AFFFC7BED3}</a:tableStyleId>
              </a:tblPr>
              <a:tblGrid>
                <a:gridCol w="1255719"/>
                <a:gridCol w="1116223"/>
                <a:gridCol w="1185986"/>
                <a:gridCol w="1046459"/>
                <a:gridCol w="1046459"/>
                <a:gridCol w="1116223"/>
                <a:gridCol w="1046459"/>
                <a:gridCol w="1116192"/>
              </a:tblGrid>
              <a:tr h="288000">
                <a:tc>
                  <a:txBody>
                    <a:bodyPr/>
                    <a:lstStyle/>
                    <a:p>
                      <a:pPr algn="ctr" fontAlgn="b"/>
                      <a:r>
                        <a:rPr lang="es-MX" sz="1400" u="none" strike="noStrike" dirty="0" smtClean="0"/>
                        <a:t>Demanda</a:t>
                      </a:r>
                      <a:endParaRPr lang="es-MX" sz="1400" b="1" i="0" u="none" strike="noStrike" dirty="0">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2009</a:t>
                      </a:r>
                      <a:endParaRPr lang="es-MX" sz="1400" b="1"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2012</a:t>
                      </a:r>
                      <a:endParaRPr lang="es-MX" sz="1400" b="1"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2018</a:t>
                      </a:r>
                      <a:endParaRPr lang="es-MX" sz="1400" b="1"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2024</a:t>
                      </a:r>
                      <a:endParaRPr lang="es-MX" sz="1400" b="1"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2030</a:t>
                      </a:r>
                      <a:endParaRPr lang="es-MX" sz="1400" b="1"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2035</a:t>
                      </a:r>
                      <a:endParaRPr lang="es-MX" sz="1400" b="1" i="0" u="none" strike="noStrike">
                        <a:latin typeface="Tahoma" pitchFamily="34" charset="0"/>
                        <a:ea typeface="Tahoma" pitchFamily="34" charset="0"/>
                        <a:cs typeface="Tahoma" pitchFamily="34" charset="0"/>
                      </a:endParaRPr>
                    </a:p>
                  </a:txBody>
                  <a:tcPr marL="0" marR="0" marT="0" marB="0" anchor="b"/>
                </a:tc>
                <a:tc>
                  <a:txBody>
                    <a:bodyPr/>
                    <a:lstStyle/>
                    <a:p>
                      <a:pPr algn="ctr" fontAlgn="b"/>
                      <a:r>
                        <a:rPr lang="es-MX" sz="1400" u="none" strike="noStrike"/>
                        <a:t>2040</a:t>
                      </a:r>
                      <a:endParaRPr lang="es-MX" sz="1400" b="1" i="0" u="none" strike="noStrike">
                        <a:latin typeface="Tahoma" pitchFamily="34" charset="0"/>
                        <a:ea typeface="Tahoma" pitchFamily="34" charset="0"/>
                        <a:cs typeface="Tahoma" pitchFamily="34" charset="0"/>
                      </a:endParaRPr>
                    </a:p>
                  </a:txBody>
                  <a:tcPr marL="0" marR="0" marT="0" marB="0" anchor="b"/>
                </a:tc>
              </a:tr>
              <a:tr h="288000">
                <a:tc>
                  <a:txBody>
                    <a:bodyPr/>
                    <a:lstStyle/>
                    <a:p>
                      <a:pPr algn="ctr" fontAlgn="ctr"/>
                      <a:r>
                        <a:rPr lang="es-MX" sz="1400" u="none" strike="noStrike" dirty="0" smtClean="0"/>
                        <a:t>Perote</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15,790,447.5</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16,700,238.2</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18,438,721.0</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20,080,394.3</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21,553,213.5</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22,690,373.5</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23,646,653.1</a:t>
                      </a:r>
                      <a:endParaRPr lang="es-MX" sz="1400" b="0" i="0" u="none" strike="noStrike">
                        <a:latin typeface="Tahoma" pitchFamily="34" charset="0"/>
                        <a:ea typeface="Tahoma" pitchFamily="34" charset="0"/>
                        <a:cs typeface="Tahoma" pitchFamily="34" charset="0"/>
                      </a:endParaRPr>
                    </a:p>
                  </a:txBody>
                  <a:tcPr marL="0" marR="0" marT="0" marB="0" anchor="ctr"/>
                </a:tc>
              </a:tr>
              <a:tr h="288000">
                <a:tc>
                  <a:txBody>
                    <a:bodyPr/>
                    <a:lstStyle/>
                    <a:p>
                      <a:pPr algn="ctr" fontAlgn="ctr"/>
                      <a:r>
                        <a:rPr lang="es-MX" sz="1400" u="none" strike="noStrike" dirty="0" err="1" smtClean="0"/>
                        <a:t>Huamantla</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14,128,693.8</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14,845,837.0</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16,228,338.0</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17,589,295.6</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18,887,353.9</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19,963,140.2</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20,973,795.6</a:t>
                      </a:r>
                      <a:endParaRPr lang="es-MX" sz="1400" b="0" i="0" u="none" strike="noStrike">
                        <a:latin typeface="Tahoma" pitchFamily="34" charset="0"/>
                        <a:ea typeface="Tahoma" pitchFamily="34" charset="0"/>
                        <a:cs typeface="Tahoma" pitchFamily="34" charset="0"/>
                      </a:endParaRPr>
                    </a:p>
                  </a:txBody>
                  <a:tcPr marL="0" marR="0" marT="0" marB="0" anchor="ctr"/>
                </a:tc>
              </a:tr>
              <a:tr h="288000">
                <a:tc>
                  <a:txBody>
                    <a:bodyPr/>
                    <a:lstStyle/>
                    <a:p>
                      <a:pPr algn="ctr" fontAlgn="ctr"/>
                      <a:r>
                        <a:rPr lang="es-MX" sz="1400" u="none" strike="noStrike" dirty="0" smtClean="0"/>
                        <a:t>Libres-Oriental</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30,548,401.3</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31,152,213.7</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32,103,537.4</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32,896,195.3</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33,495,577.8</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33,902,244.8</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34,263,392.0</a:t>
                      </a:r>
                      <a:endParaRPr lang="es-MX" sz="1400" b="0" i="0" u="none" strike="noStrike" dirty="0">
                        <a:latin typeface="Tahoma" pitchFamily="34" charset="0"/>
                        <a:ea typeface="Tahoma" pitchFamily="34" charset="0"/>
                        <a:cs typeface="Tahoma" pitchFamily="34" charset="0"/>
                      </a:endParaRPr>
                    </a:p>
                  </a:txBody>
                  <a:tcPr marL="0" marR="0" marT="0" marB="0" anchor="ctr"/>
                </a:tc>
              </a:tr>
              <a:tr h="288000">
                <a:tc>
                  <a:txBody>
                    <a:bodyPr/>
                    <a:lstStyle/>
                    <a:p>
                      <a:pPr algn="ctr" fontAlgn="ctr"/>
                      <a:r>
                        <a:rPr lang="es-MX" sz="1400" u="none" strike="noStrike" dirty="0"/>
                        <a:t>TOTAL</a:t>
                      </a:r>
                      <a:endParaRPr lang="es-MX" sz="1400" b="1"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60,467,542.5</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62,698,288.9</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66,770,596.3</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a:t>70,565,885.2</a:t>
                      </a:r>
                      <a:endParaRPr lang="es-MX" sz="1400" b="0" i="0" u="none" strike="noStrike">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73,936,145.2</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76,555,758.6</a:t>
                      </a:r>
                      <a:endParaRPr lang="es-MX" sz="1400" b="0" i="0" u="none" strike="noStrike" dirty="0">
                        <a:latin typeface="Tahoma" pitchFamily="34" charset="0"/>
                        <a:ea typeface="Tahoma" pitchFamily="34" charset="0"/>
                        <a:cs typeface="Tahoma" pitchFamily="34" charset="0"/>
                      </a:endParaRPr>
                    </a:p>
                  </a:txBody>
                  <a:tcPr marL="0" marR="0" marT="0" marB="0" anchor="ctr"/>
                </a:tc>
                <a:tc>
                  <a:txBody>
                    <a:bodyPr/>
                    <a:lstStyle/>
                    <a:p>
                      <a:pPr algn="ctr" fontAlgn="ctr"/>
                      <a:r>
                        <a:rPr lang="es-MX" sz="1400" u="none" strike="noStrike" dirty="0"/>
                        <a:t>78,883,840.7</a:t>
                      </a:r>
                      <a:endParaRPr lang="es-MX" sz="1400" b="0" i="0" u="none" strike="noStrike" dirty="0">
                        <a:latin typeface="Tahoma" pitchFamily="34" charset="0"/>
                        <a:ea typeface="Tahoma" pitchFamily="34" charset="0"/>
                        <a:cs typeface="Tahoma" pitchFamily="34" charset="0"/>
                      </a:endParaRPr>
                    </a:p>
                  </a:txBody>
                  <a:tcPr marL="0" marR="0" marT="0" marB="0" anchor="ctr"/>
                </a:tc>
              </a:tr>
            </a:tbl>
          </a:graphicData>
        </a:graphic>
      </p:graphicFrame>
      <p:sp>
        <p:nvSpPr>
          <p:cNvPr id="6" name="1 Título"/>
          <p:cNvSpPr txBox="1">
            <a:spLocks/>
          </p:cNvSpPr>
          <p:nvPr/>
        </p:nvSpPr>
        <p:spPr>
          <a:xfrm>
            <a:off x="0" y="548680"/>
            <a:ext cx="9144000" cy="714356"/>
          </a:xfrm>
          <a:prstGeom prst="rect">
            <a:avLst/>
          </a:prstGeom>
        </p:spPr>
        <p:txBody>
          <a:bodyPr vert="horz" lIns="45720" rIns="4572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MX" sz="1600" b="0" i="0" u="none" strike="noStrike" kern="1200" cap="none" spc="0" normalizeH="0" baseline="0" noProof="0" dirty="0" smtClean="0">
                <a:ln>
                  <a:noFill/>
                </a:ln>
                <a:solidFill>
                  <a:schemeClr val="tx1"/>
                </a:solidFill>
                <a:effectLst/>
                <a:uLnTx/>
                <a:uFillTx/>
                <a:latin typeface="+mj-lt"/>
                <a:ea typeface="+mj-ea"/>
                <a:cs typeface="+mj-cs"/>
              </a:rPr>
              <a:t>Así</a:t>
            </a:r>
            <a:r>
              <a:rPr kumimoji="0" lang="es-MX" sz="1600" b="0" i="0" u="none" strike="noStrike" kern="1200" cap="none" spc="0" normalizeH="0" noProof="0" dirty="0" smtClean="0">
                <a:ln>
                  <a:noFill/>
                </a:ln>
                <a:solidFill>
                  <a:schemeClr val="tx1"/>
                </a:solidFill>
                <a:effectLst/>
                <a:uLnTx/>
                <a:uFillTx/>
                <a:latin typeface="+mj-lt"/>
                <a:ea typeface="+mj-ea"/>
                <a:cs typeface="+mj-cs"/>
              </a:rPr>
              <a:t> como la población crecerá, la demanda de agua potable también lo hará, la mejora en el suministro y el uso eficiente determinarán las demandas futuras.</a:t>
            </a:r>
            <a:endParaRPr kumimoji="0" lang="es-MX" sz="16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8" name="3 Gráfico"/>
          <p:cNvGraphicFramePr/>
          <p:nvPr/>
        </p:nvGraphicFramePr>
        <p:xfrm>
          <a:off x="179512" y="2924945"/>
          <a:ext cx="8964488" cy="393305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98806"/>
            <a:ext cx="9144000" cy="1143000"/>
          </a:xfrm>
        </p:spPr>
        <p:txBody>
          <a:bodyPr>
            <a:normAutofit fontScale="90000"/>
          </a:bodyPr>
          <a:lstStyle/>
          <a:p>
            <a:pPr algn="ctr"/>
            <a:r>
              <a:rPr lang="es-MX" dirty="0" smtClean="0"/>
              <a:t>Volumen concesionado subterráneo para uso industrial</a:t>
            </a:r>
            <a:endParaRPr lang="es-MX" dirty="0"/>
          </a:p>
        </p:txBody>
      </p:sp>
      <p:pic>
        <p:nvPicPr>
          <p:cNvPr id="7" name="Imagen 2" descr="C:\Users\Juan Pablo\2 PLAN DE MANEJO\Imágenes\Distribución del aprovechamiento\VC Industrial.jpg"/>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xmlns="" val="0"/>
              </a:ext>
            </a:extLst>
          </a:blip>
          <a:srcRect l="10526" r="10180" b="2455"/>
          <a:stretch/>
        </p:blipFill>
        <p:spPr bwMode="auto">
          <a:xfrm>
            <a:off x="5616194" y="1241805"/>
            <a:ext cx="3527806" cy="561619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6" name="5 Marcador de contenido"/>
          <p:cNvSpPr>
            <a:spLocks noGrp="1"/>
          </p:cNvSpPr>
          <p:nvPr>
            <p:ph sz="half" idx="2"/>
          </p:nvPr>
        </p:nvSpPr>
        <p:spPr>
          <a:xfrm>
            <a:off x="0" y="1236498"/>
            <a:ext cx="5616194" cy="5621502"/>
          </a:xfrm>
        </p:spPr>
        <p:txBody>
          <a:bodyPr>
            <a:normAutofit fontScale="92500" lnSpcReduction="10000"/>
          </a:bodyPr>
          <a:lstStyle/>
          <a:p>
            <a:r>
              <a:rPr lang="es-MX" dirty="0" smtClean="0"/>
              <a:t>De los 10.9 hm³ de volumen empleado en uso industrial, 6.5  Hm³/año (59.7%) están titulados a CFE.</a:t>
            </a:r>
          </a:p>
          <a:p>
            <a:r>
              <a:rPr lang="es-MX" dirty="0" smtClean="0"/>
              <a:t>Los aprovechamientos presentan su </a:t>
            </a:r>
            <a:r>
              <a:rPr lang="es-MX" dirty="0" smtClean="0">
                <a:solidFill>
                  <a:srgbClr val="FFFF00"/>
                </a:solidFill>
              </a:rPr>
              <a:t>mayor densidad geográfica en Huamantla, en segundo lugar en Perote – </a:t>
            </a:r>
            <a:r>
              <a:rPr lang="es-MX" dirty="0" err="1" smtClean="0">
                <a:solidFill>
                  <a:srgbClr val="FFFF00"/>
                </a:solidFill>
              </a:rPr>
              <a:t>Zalayeta</a:t>
            </a:r>
            <a:r>
              <a:rPr lang="es-MX" dirty="0" smtClean="0">
                <a:solidFill>
                  <a:srgbClr val="FFFF00"/>
                </a:solidFill>
              </a:rPr>
              <a:t> y en último, en Libres – Oriental</a:t>
            </a:r>
          </a:p>
          <a:p>
            <a:r>
              <a:rPr lang="es-MX" dirty="0" smtClean="0"/>
              <a:t>La tasa de crecimiento de demanda para este sector es del 81% para el año 2040, con lo que alcanzará los 7.9 hm</a:t>
            </a:r>
            <a:r>
              <a:rPr lang="es-MX" sz="2400" dirty="0" smtClean="0"/>
              <a:t>³ </a:t>
            </a:r>
            <a:r>
              <a:rPr lang="es-MX" dirty="0" smtClean="0"/>
              <a:t>, que en cualquier caso representarán el 3% de la demanda total en el acuífero</a:t>
            </a:r>
            <a:endParaRPr lang="es-MX" dirty="0"/>
          </a:p>
        </p:txBody>
      </p:sp>
    </p:spTree>
    <p:extLst>
      <p:ext uri="{BB962C8B-B14F-4D97-AF65-F5344CB8AC3E}">
        <p14:creationId xmlns:p14="http://schemas.microsoft.com/office/powerpoint/2010/main" xmlns="" val="3088207727"/>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3 Marcador de contenido" descr="DSCF1067.JPG"/>
          <p:cNvPicPr>
            <a:picLocks noChangeAspect="1"/>
          </p:cNvPicPr>
          <p:nvPr/>
        </p:nvPicPr>
        <p:blipFill rotWithShape="1">
          <a:blip r:embed="rId2" cstate="print"/>
          <a:srcRect t="43750"/>
          <a:stretch/>
        </p:blipFill>
        <p:spPr>
          <a:xfrm>
            <a:off x="0" y="0"/>
            <a:ext cx="9144000" cy="6858000"/>
          </a:xfrm>
          <a:prstGeom prst="rect">
            <a:avLst/>
          </a:prstGeom>
        </p:spPr>
      </p:pic>
      <p:sp>
        <p:nvSpPr>
          <p:cNvPr id="4" name="3 Título"/>
          <p:cNvSpPr>
            <a:spLocks noGrp="1"/>
          </p:cNvSpPr>
          <p:nvPr>
            <p:ph type="title"/>
          </p:nvPr>
        </p:nvSpPr>
        <p:spPr>
          <a:xfrm>
            <a:off x="5643570" y="0"/>
            <a:ext cx="3500430" cy="1241806"/>
          </a:xfrm>
        </p:spPr>
        <p:txBody>
          <a:bodyPr anchor="ctr">
            <a:normAutofit/>
          </a:bodyPr>
          <a:lstStyle/>
          <a:p>
            <a:pPr algn="ctr"/>
            <a:r>
              <a:rPr lang="es-MX" sz="3200" dirty="0" smtClean="0"/>
              <a:t>GENERALIDADES</a:t>
            </a:r>
            <a:endParaRPr lang="es-MX" sz="3200" dirty="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57730"/>
            <a:ext cx="9144000" cy="1143000"/>
          </a:xfrm>
        </p:spPr>
        <p:txBody>
          <a:bodyPr>
            <a:normAutofit fontScale="90000"/>
          </a:bodyPr>
          <a:lstStyle/>
          <a:p>
            <a:pPr algn="ctr"/>
            <a:r>
              <a:rPr lang="es-MX" dirty="0" smtClean="0"/>
              <a:t>Volumen concesionado para uso pecuario</a:t>
            </a:r>
            <a:endParaRPr lang="es-MX" dirty="0"/>
          </a:p>
        </p:txBody>
      </p:sp>
      <p:pic>
        <p:nvPicPr>
          <p:cNvPr id="7" name="Imagen 2" descr="C:\Users\Juan Pablo\Documents\Mis archivos recibidos\VC Pecuario.jpg"/>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xmlns="" val="0"/>
              </a:ext>
            </a:extLst>
          </a:blip>
          <a:stretch/>
        </p:blipFill>
        <p:spPr bwMode="auto">
          <a:xfrm>
            <a:off x="441418" y="1200730"/>
            <a:ext cx="4739494" cy="5616194"/>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6" name="5 Marcador de contenido"/>
          <p:cNvSpPr>
            <a:spLocks noGrp="1"/>
          </p:cNvSpPr>
          <p:nvPr>
            <p:ph sz="half" idx="2"/>
          </p:nvPr>
        </p:nvSpPr>
        <p:spPr>
          <a:xfrm>
            <a:off x="5638418" y="1200730"/>
            <a:ext cx="3527806" cy="5616194"/>
          </a:xfrm>
        </p:spPr>
        <p:txBody>
          <a:bodyPr>
            <a:normAutofit fontScale="92500" lnSpcReduction="10000"/>
          </a:bodyPr>
          <a:lstStyle/>
          <a:p>
            <a:r>
              <a:rPr lang="es-MX" dirty="0" smtClean="0"/>
              <a:t>El uso pecuario, con 1.0 hm³ se registra con mayor intensidad en la zona de Perote – </a:t>
            </a:r>
            <a:r>
              <a:rPr lang="es-MX" dirty="0" err="1" smtClean="0"/>
              <a:t>Zalayeta</a:t>
            </a:r>
            <a:r>
              <a:rPr lang="es-MX" dirty="0" smtClean="0"/>
              <a:t>, en segundo lugar en Libres – Oriental</a:t>
            </a:r>
          </a:p>
          <a:p>
            <a:r>
              <a:rPr lang="es-MX" dirty="0" smtClean="0"/>
              <a:t>Se prevé un crecimiento del 78% de su demanda hasta 1.9 hm³ anuales, proporcional al 1% de la demanda total de agua subterránea</a:t>
            </a:r>
            <a:endParaRPr lang="es-MX" dirty="0"/>
          </a:p>
        </p:txBody>
      </p:sp>
    </p:spTree>
    <p:extLst>
      <p:ext uri="{BB962C8B-B14F-4D97-AF65-F5344CB8AC3E}">
        <p14:creationId xmlns:p14="http://schemas.microsoft.com/office/powerpoint/2010/main" xmlns="" val="758490012"/>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0" y="0"/>
            <a:ext cx="9144000" cy="1052736"/>
          </a:xfrm>
        </p:spPr>
        <p:txBody>
          <a:bodyPr>
            <a:noAutofit/>
          </a:bodyPr>
          <a:lstStyle/>
          <a:p>
            <a:pPr algn="ctr"/>
            <a:r>
              <a:rPr lang="es-MX" sz="3600" dirty="0" smtClean="0"/>
              <a:t>Proyección inercial de la demanda</a:t>
            </a:r>
            <a:br>
              <a:rPr lang="es-MX" sz="3600" dirty="0" smtClean="0"/>
            </a:br>
            <a:r>
              <a:rPr lang="es-MX" sz="3600" dirty="0" smtClean="0"/>
              <a:t>(resumen)</a:t>
            </a:r>
            <a:endParaRPr lang="es-MX" sz="3600" dirty="0"/>
          </a:p>
        </p:txBody>
      </p:sp>
      <p:graphicFrame>
        <p:nvGraphicFramePr>
          <p:cNvPr id="7" name="6 Marcador de contenido"/>
          <p:cNvGraphicFramePr>
            <a:graphicFrameLocks noGrp="1"/>
          </p:cNvGraphicFramePr>
          <p:nvPr>
            <p:ph idx="1"/>
            <p:extLst>
              <p:ext uri="{D42A27DB-BD31-4B8C-83A1-F6EECF244321}">
                <p14:modId xmlns:p14="http://schemas.microsoft.com/office/powerpoint/2010/main" xmlns="" val="3827294249"/>
              </p:ext>
            </p:extLst>
          </p:nvPr>
        </p:nvGraphicFramePr>
        <p:xfrm>
          <a:off x="32387" y="1052736"/>
          <a:ext cx="9111612" cy="5766695"/>
        </p:xfrm>
        <a:graphic>
          <a:graphicData uri="http://schemas.openxmlformats.org/drawingml/2006/table">
            <a:tbl>
              <a:tblPr firstRow="1" firstCol="1" bandRow="1"/>
              <a:tblGrid>
                <a:gridCol w="3089002"/>
                <a:gridCol w="1439463"/>
                <a:gridCol w="917658"/>
                <a:gridCol w="917658"/>
                <a:gridCol w="917658"/>
                <a:gridCol w="917658"/>
                <a:gridCol w="912515"/>
              </a:tblGrid>
              <a:tr h="256733">
                <a:tc>
                  <a:txBody>
                    <a:bodyPr/>
                    <a:lstStyle/>
                    <a:p>
                      <a:pPr marL="0" indent="0" algn="ctr">
                        <a:lnSpc>
                          <a:spcPct val="120000"/>
                        </a:lnSpc>
                        <a:spcBef>
                          <a:spcPts val="300"/>
                        </a:spcBef>
                        <a:spcAft>
                          <a:spcPts val="0"/>
                        </a:spcAft>
                      </a:pPr>
                      <a:r>
                        <a:rPr lang="es-MX" sz="1100" b="1" dirty="0">
                          <a:effectLst/>
                          <a:latin typeface="Calibri"/>
                          <a:ea typeface="Times New Roman"/>
                          <a:cs typeface="Times New Roman"/>
                        </a:rPr>
                        <a:t>TENDENCIA ACTUAL</a:t>
                      </a:r>
                      <a:endParaRPr lang="es-MX" sz="1100" b="1" dirty="0">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100" b="1" dirty="0">
                          <a:effectLst/>
                          <a:latin typeface="Calibri"/>
                          <a:ea typeface="Times New Roman"/>
                          <a:cs typeface="Times New Roman"/>
                        </a:rPr>
                        <a:t>Acuífero</a:t>
                      </a:r>
                      <a:endParaRPr lang="es-MX" sz="1100" b="1" dirty="0">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100" b="1" i="1" dirty="0">
                          <a:effectLst/>
                          <a:latin typeface="Arial Narrow"/>
                          <a:ea typeface="Times New Roman"/>
                          <a:cs typeface="Times New Roman"/>
                        </a:rPr>
                        <a:t>2010</a:t>
                      </a:r>
                      <a:endParaRPr lang="es-MX" sz="1100" b="1" dirty="0">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100" b="1" i="1">
                          <a:effectLst/>
                          <a:latin typeface="Arial Narrow"/>
                          <a:ea typeface="Times New Roman"/>
                          <a:cs typeface="Times New Roman"/>
                        </a:rPr>
                        <a:t>2018</a:t>
                      </a:r>
                      <a:endParaRPr lang="es-MX" sz="1100" b="1">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100" b="1" i="1">
                          <a:effectLst/>
                          <a:latin typeface="Arial Narrow"/>
                          <a:ea typeface="Times New Roman"/>
                          <a:cs typeface="Times New Roman"/>
                        </a:rPr>
                        <a:t>2024</a:t>
                      </a:r>
                      <a:endParaRPr lang="es-MX" sz="1100" b="1">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100" b="1" i="1">
                          <a:effectLst/>
                          <a:latin typeface="Arial Narrow"/>
                          <a:ea typeface="Times New Roman"/>
                          <a:cs typeface="Times New Roman"/>
                        </a:rPr>
                        <a:t>2030</a:t>
                      </a:r>
                      <a:endParaRPr lang="es-MX" sz="1100" b="1">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100" b="1" i="1" dirty="0">
                          <a:effectLst/>
                          <a:latin typeface="Arial Narrow"/>
                          <a:ea typeface="Times New Roman"/>
                          <a:cs typeface="Times New Roman"/>
                        </a:rPr>
                        <a:t>2040</a:t>
                      </a:r>
                      <a:endParaRPr lang="es-MX" sz="1100" b="1" dirty="0">
                        <a:effectLst/>
                        <a:latin typeface="Arial"/>
                        <a:ea typeface="Batang"/>
                        <a:cs typeface="Tahoma"/>
                      </a:endParaRPr>
                    </a:p>
                  </a:txBody>
                  <a:tcPr marL="38291" marR="38291"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Libres Oriental</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188.00</a:t>
                      </a:r>
                      <a:endParaRPr lang="es-MX" sz="1100" b="1">
                        <a:effectLst/>
                        <a:latin typeface="Arial"/>
                        <a:ea typeface="Batang"/>
                        <a:cs typeface="Tahoma"/>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177.87</a:t>
                      </a:r>
                      <a:endParaRPr lang="es-MX" sz="1100" b="1">
                        <a:effectLst/>
                        <a:latin typeface="Arial"/>
                        <a:ea typeface="Batang"/>
                        <a:cs typeface="Tahoma"/>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170.63</a:t>
                      </a:r>
                      <a:endParaRPr lang="es-MX" sz="1100" b="1">
                        <a:effectLst/>
                        <a:latin typeface="Arial"/>
                        <a:ea typeface="Batang"/>
                        <a:cs typeface="Tahoma"/>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163.68</a:t>
                      </a:r>
                      <a:endParaRPr lang="es-MX" sz="1100" b="1">
                        <a:effectLst/>
                        <a:latin typeface="Arial"/>
                        <a:ea typeface="Batang"/>
                        <a:cs typeface="Tahoma"/>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152.73</a:t>
                      </a:r>
                      <a:endParaRPr lang="es-MX" sz="1100" b="1">
                        <a:effectLst/>
                        <a:latin typeface="Arial"/>
                        <a:ea typeface="Batang"/>
                        <a:cs typeface="Tahoma"/>
                      </a:endParaRPr>
                    </a:p>
                  </a:txBody>
                  <a:tcPr marL="38291" marR="38291" marT="0" marB="0" anchor="ctr">
                    <a:lnL>
                      <a:noFill/>
                    </a:lnL>
                    <a:lnR>
                      <a:noFill/>
                    </a:lnR>
                    <a:lnT w="12700" cap="flat" cmpd="sng" algn="ctr">
                      <a:solidFill>
                        <a:srgbClr val="008000"/>
                      </a:solidFill>
                      <a:prstDash val="solid"/>
                      <a:round/>
                      <a:headEnd type="none" w="med" len="med"/>
                      <a:tailEnd type="none" w="med" len="med"/>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Huamantla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84.600</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75.729</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69.692</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64.136</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55.842</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Perote </a:t>
                      </a:r>
                      <a:r>
                        <a:rPr lang="es-MX" sz="1100" b="1" dirty="0" err="1">
                          <a:effectLst/>
                          <a:latin typeface="Arial Narrow"/>
                          <a:ea typeface="Times New Roman"/>
                          <a:cs typeface="Times New Roman"/>
                        </a:rPr>
                        <a:t>Zalayeta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10.948</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10.948</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10.948</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10.948</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10.948</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33394">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Aprovechamiento agrícola</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Subtotal</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400" b="1" dirty="0">
                          <a:effectLst/>
                          <a:latin typeface="Arial Narrow"/>
                          <a:ea typeface="Times New Roman"/>
                          <a:cs typeface="Times New Roman"/>
                        </a:rPr>
                        <a:t>283.54</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400" b="1" dirty="0">
                          <a:effectLst/>
                          <a:latin typeface="Arial Narrow"/>
                          <a:ea typeface="Times New Roman"/>
                          <a:cs typeface="Times New Roman"/>
                        </a:rPr>
                        <a:t>264.54</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400" b="1" dirty="0">
                          <a:effectLst/>
                          <a:latin typeface="Arial Narrow"/>
                          <a:ea typeface="Times New Roman"/>
                          <a:cs typeface="Times New Roman"/>
                        </a:rPr>
                        <a:t>251.27</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400" b="1" dirty="0">
                          <a:effectLst/>
                          <a:latin typeface="Arial Narrow"/>
                          <a:ea typeface="Times New Roman"/>
                          <a:cs typeface="Times New Roman"/>
                        </a:rPr>
                        <a:t>238.77</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400" b="1" dirty="0">
                          <a:effectLst/>
                          <a:latin typeface="Arial Narrow"/>
                          <a:ea typeface="Times New Roman"/>
                          <a:cs typeface="Times New Roman"/>
                        </a:rPr>
                        <a:t>219.52</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Libres Oriental</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30.500</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31.820</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32.589</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33.145</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33.549</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Huamantla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14.100</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16.091</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17.564</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18.974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21.075</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Perote </a:t>
                      </a:r>
                      <a:r>
                        <a:rPr lang="es-MX" sz="1100" b="1" dirty="0" err="1">
                          <a:effectLst/>
                          <a:latin typeface="Arial Narrow"/>
                          <a:ea typeface="Times New Roman"/>
                          <a:cs typeface="Times New Roman"/>
                        </a:rPr>
                        <a:t>Zalayeta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0.885</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1.023</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1.121</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1.211</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1.329</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33394">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Aprovechamiento público - urbano</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Subtotal</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45.485</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48.935</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51.274</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53.330</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55.953</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Libres Oriental</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2.182</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2.556</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2.879</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3.242</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3.952</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Huamantla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1.528</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1.790</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2.016</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2.271</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2.768</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Perote </a:t>
                      </a:r>
                      <a:r>
                        <a:rPr lang="es-MX" sz="1100" b="1" dirty="0" err="1">
                          <a:effectLst/>
                          <a:latin typeface="Arial Narrow"/>
                          <a:ea typeface="Times New Roman"/>
                          <a:cs typeface="Times New Roman"/>
                        </a:rPr>
                        <a:t>Zalayeta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0.495</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0.580</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0.654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0.736</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0.897</a:t>
                      </a:r>
                      <a:endParaRPr lang="es-MX" sz="1100" b="1">
                        <a:effectLst/>
                        <a:latin typeface="Arial"/>
                        <a:ea typeface="Batang"/>
                        <a:cs typeface="Tahoma"/>
                      </a:endParaRPr>
                    </a:p>
                  </a:txBody>
                  <a:tcPr marL="38291" marR="38291" marT="0" marB="0" anchor="ctr">
                    <a:lnL>
                      <a:noFill/>
                    </a:lnL>
                    <a:lnR>
                      <a:noFill/>
                    </a:lnR>
                    <a:lnT>
                      <a:noFill/>
                    </a:lnT>
                    <a:lnB>
                      <a:noFill/>
                    </a:lnB>
                    <a:noFill/>
                  </a:tcPr>
                </a:tc>
              </a:tr>
              <a:tr h="233394">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Aprovechamiento industrial</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Subtotal</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4.205</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4.927</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5.549</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6.249</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7.617</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Libres Oriental</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0.423</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0.488</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0.549</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0.618</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0.754</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Huamantla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0.323</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0.379</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0.427</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0.481</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0.586</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Perote </a:t>
                      </a:r>
                      <a:r>
                        <a:rPr lang="es-MX" sz="1100" b="1" dirty="0" err="1">
                          <a:effectLst/>
                          <a:latin typeface="Arial Narrow"/>
                          <a:ea typeface="Times New Roman"/>
                          <a:cs typeface="Times New Roman"/>
                        </a:rPr>
                        <a:t>Zalayeta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0.652</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0.763</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0.860</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0.968</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1.180</a:t>
                      </a:r>
                      <a:endParaRPr lang="es-MX" sz="1100" b="1">
                        <a:effectLst/>
                        <a:latin typeface="Arial"/>
                        <a:ea typeface="Batang"/>
                        <a:cs typeface="Tahoma"/>
                      </a:endParaRPr>
                    </a:p>
                  </a:txBody>
                  <a:tcPr marL="38291" marR="38291" marT="0" marB="0" anchor="ctr">
                    <a:lnL>
                      <a:noFill/>
                    </a:lnL>
                    <a:lnR>
                      <a:noFill/>
                    </a:lnR>
                    <a:lnT>
                      <a:noFill/>
                    </a:lnT>
                    <a:lnB>
                      <a:noFill/>
                    </a:lnB>
                    <a:noFill/>
                  </a:tcPr>
                </a:tc>
              </a:tr>
              <a:tr h="233394">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Aprovechamiento pecuario</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Subtotal</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1.398</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1.630</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1.836</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2.067</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2.520</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Libres Oriental</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0.0006</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0.001</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0.001</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0.001</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0.001</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Huamantla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0.0394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0.045</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0.051</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0.057</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0.070</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10054">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Perote </a:t>
                      </a:r>
                      <a:r>
                        <a:rPr lang="es-MX" sz="1100" b="1" dirty="0" err="1">
                          <a:effectLst/>
                          <a:latin typeface="Arial Narrow"/>
                          <a:ea typeface="Times New Roman"/>
                          <a:cs typeface="Times New Roman"/>
                        </a:rPr>
                        <a:t>Zalayeta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0.0774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0.089</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0.100</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0.113</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0.137</a:t>
                      </a:r>
                      <a:endParaRPr lang="es-MX" sz="1100" b="1" dirty="0">
                        <a:effectLst/>
                        <a:latin typeface="Arial"/>
                        <a:ea typeface="Batang"/>
                        <a:cs typeface="Tahoma"/>
                      </a:endParaRPr>
                    </a:p>
                  </a:txBody>
                  <a:tcPr marL="38291" marR="38291" marT="0" marB="0" anchor="ctr">
                    <a:lnL>
                      <a:noFill/>
                    </a:lnL>
                    <a:lnR>
                      <a:noFill/>
                    </a:lnR>
                    <a:lnT>
                      <a:noFill/>
                    </a:lnT>
                    <a:lnB>
                      <a:noFill/>
                    </a:lnB>
                    <a:noFill/>
                  </a:tcPr>
                </a:tc>
              </a:tr>
              <a:tr h="233394">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Aprovechamiento otros usos</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Subtotal</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0.1174</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0.135</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0.152</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0.171</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0.208</a:t>
                      </a:r>
                      <a:endParaRPr lang="es-MX" sz="1600" b="1" dirty="0">
                        <a:effectLst/>
                        <a:latin typeface="Arial"/>
                        <a:ea typeface="Batang"/>
                        <a:cs typeface="Tahoma"/>
                      </a:endParaRPr>
                    </a:p>
                  </a:txBody>
                  <a:tcPr marL="38291" marR="38291" marT="0" marB="0" anchor="ctr">
                    <a:lnL>
                      <a:noFill/>
                    </a:lnL>
                    <a:lnR>
                      <a:noFill/>
                    </a:lnR>
                    <a:lnT>
                      <a:noFill/>
                    </a:lnT>
                    <a:lnB w="12700" cap="flat" cmpd="sng" algn="ctr">
                      <a:solidFill>
                        <a:srgbClr val="D9D9D9"/>
                      </a:solidFill>
                      <a:prstDash val="solid"/>
                      <a:round/>
                      <a:headEnd type="none" w="med" len="med"/>
                      <a:tailEnd type="none" w="med" len="med"/>
                    </a:lnB>
                    <a:noFill/>
                  </a:tcPr>
                </a:tc>
              </a:tr>
              <a:tr h="125405">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Libres Oriental</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221</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213</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207</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201</a:t>
                      </a:r>
                      <a:endParaRPr lang="es-MX" sz="1100" b="1">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c>
                  <a:txBody>
                    <a:bodyPr/>
                    <a:lstStyle/>
                    <a:p>
                      <a:pPr marL="0" indent="0" algn="ctr">
                        <a:lnSpc>
                          <a:spcPct val="120000"/>
                        </a:lnSpc>
                        <a:spcBef>
                          <a:spcPts val="300"/>
                        </a:spcBef>
                        <a:spcAft>
                          <a:spcPts val="0"/>
                        </a:spcAft>
                      </a:pPr>
                      <a:r>
                        <a:rPr lang="es-MX" sz="1050" b="1" dirty="0">
                          <a:effectLst/>
                          <a:latin typeface="Arial Narrow"/>
                          <a:ea typeface="Times New Roman"/>
                          <a:cs typeface="Times New Roman"/>
                        </a:rPr>
                        <a:t>191</a:t>
                      </a:r>
                      <a:endParaRPr lang="es-MX" sz="1100" b="1" dirty="0">
                        <a:effectLst/>
                        <a:latin typeface="Arial"/>
                        <a:ea typeface="Batang"/>
                        <a:cs typeface="Tahoma"/>
                      </a:endParaRPr>
                    </a:p>
                  </a:txBody>
                  <a:tcPr marL="38291" marR="38291" marT="0" marB="0" anchor="ctr">
                    <a:lnL>
                      <a:noFill/>
                    </a:lnL>
                    <a:lnR>
                      <a:noFill/>
                    </a:lnR>
                    <a:lnT w="12700" cap="flat" cmpd="sng" algn="ctr">
                      <a:solidFill>
                        <a:srgbClr val="D9D9D9"/>
                      </a:solidFill>
                      <a:prstDash val="solid"/>
                      <a:round/>
                      <a:headEnd type="none" w="med" len="med"/>
                      <a:tailEnd type="none" w="med" len="med"/>
                    </a:lnT>
                    <a:lnB>
                      <a:noFill/>
                    </a:lnB>
                    <a:noFill/>
                  </a:tcPr>
                </a:tc>
              </a:tr>
              <a:tr h="125405">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Huamantla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101</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94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90</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86</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80</a:t>
                      </a:r>
                      <a:endParaRPr lang="es-MX" sz="1100" b="1">
                        <a:effectLst/>
                        <a:latin typeface="Arial"/>
                        <a:ea typeface="Batang"/>
                        <a:cs typeface="Tahoma"/>
                      </a:endParaRPr>
                    </a:p>
                  </a:txBody>
                  <a:tcPr marL="38291" marR="38291" marT="0" marB="0" anchor="ctr">
                    <a:lnL>
                      <a:noFill/>
                    </a:lnL>
                    <a:lnR>
                      <a:noFill/>
                    </a:lnR>
                    <a:lnT>
                      <a:noFill/>
                    </a:lnT>
                    <a:lnB>
                      <a:noFill/>
                    </a:lnB>
                    <a:noFill/>
                  </a:tcPr>
                </a:tc>
              </a:tr>
              <a:tr h="125405">
                <a:tc>
                  <a:txBody>
                    <a:bodyPr/>
                    <a:lstStyle/>
                    <a:p>
                      <a:pPr marL="0" indent="0" algn="ctr">
                        <a:lnSpc>
                          <a:spcPct val="120000"/>
                        </a:lnSpc>
                      </a:pPr>
                      <a:endParaRPr lang="es-MX" sz="1100" b="1" dirty="0">
                        <a:effectLst/>
                        <a:latin typeface="Times New Roman"/>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100" b="1" dirty="0">
                          <a:effectLst/>
                          <a:latin typeface="Arial Narrow"/>
                          <a:ea typeface="Times New Roman"/>
                          <a:cs typeface="Times New Roman"/>
                        </a:rPr>
                        <a:t>Perote </a:t>
                      </a:r>
                      <a:r>
                        <a:rPr lang="es-MX" sz="1100" b="1" dirty="0" err="1">
                          <a:effectLst/>
                          <a:latin typeface="Arial Narrow"/>
                          <a:ea typeface="Times New Roman"/>
                          <a:cs typeface="Times New Roman"/>
                        </a:rPr>
                        <a:t>Zalayeta</a:t>
                      </a:r>
                      <a:endParaRPr lang="es-MX" sz="1100" b="1" dirty="0">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13</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13</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14</a:t>
                      </a:r>
                      <a:endParaRPr lang="es-MX" sz="1100" b="1">
                        <a:effectLst/>
                        <a:latin typeface="Arial"/>
                        <a:ea typeface="Batang"/>
                        <a:cs typeface="Tahoma"/>
                      </a:endParaRPr>
                    </a:p>
                  </a:txBody>
                  <a:tcPr marL="38291" marR="38291" marT="0" marB="0" anchor="ctr">
                    <a:lnL>
                      <a:noFill/>
                    </a:lnL>
                    <a:lnR>
                      <a:noFill/>
                    </a:lnR>
                    <a:lnT>
                      <a:noFill/>
                    </a:lnT>
                    <a:lnB>
                      <a:noFill/>
                    </a:lnB>
                    <a:noFill/>
                  </a:tcPr>
                </a:tc>
                <a:tc>
                  <a:txBody>
                    <a:bodyPr/>
                    <a:lstStyle/>
                    <a:p>
                      <a:pPr marL="0" indent="0" algn="ctr">
                        <a:lnSpc>
                          <a:spcPct val="120000"/>
                        </a:lnSpc>
                        <a:spcBef>
                          <a:spcPts val="300"/>
                        </a:spcBef>
                        <a:spcAft>
                          <a:spcPts val="0"/>
                        </a:spcAft>
                      </a:pPr>
                      <a:r>
                        <a:rPr lang="es-MX" sz="1050" b="1">
                          <a:effectLst/>
                          <a:latin typeface="Arial Narrow"/>
                          <a:ea typeface="Times New Roman"/>
                          <a:cs typeface="Times New Roman"/>
                        </a:rPr>
                        <a:t>14</a:t>
                      </a:r>
                      <a:endParaRPr lang="es-MX" sz="1100" b="1">
                        <a:effectLst/>
                        <a:latin typeface="Arial"/>
                        <a:ea typeface="Batang"/>
                        <a:cs typeface="Tahoma"/>
                      </a:endParaRPr>
                    </a:p>
                  </a:txBody>
                  <a:tcPr marL="38291" marR="38291" marT="0" marB="0" anchor="ctr">
                    <a:lnL>
                      <a:noFill/>
                    </a:lnL>
                    <a:lnR>
                      <a:noFill/>
                    </a:lnR>
                    <a:lnT>
                      <a:noFill/>
                    </a:lnT>
                    <a:lnB>
                      <a:noFill/>
                    </a:lnB>
                    <a:noFill/>
                  </a:tcPr>
                </a:tc>
              </a:tr>
              <a:tr h="233394">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Aprovechamiento total</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GRAN TOTAL</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335</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320</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310</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301</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c>
                  <a:txBody>
                    <a:bodyPr/>
                    <a:lstStyle/>
                    <a:p>
                      <a:pPr marL="0" indent="0" algn="ctr">
                        <a:lnSpc>
                          <a:spcPct val="120000"/>
                        </a:lnSpc>
                        <a:spcBef>
                          <a:spcPts val="300"/>
                        </a:spcBef>
                        <a:spcAft>
                          <a:spcPts val="0"/>
                        </a:spcAft>
                      </a:pPr>
                      <a:r>
                        <a:rPr lang="es-MX" sz="1600" b="1" dirty="0">
                          <a:effectLst/>
                          <a:latin typeface="Arial Narrow"/>
                          <a:ea typeface="Times New Roman"/>
                          <a:cs typeface="Times New Roman"/>
                        </a:rPr>
                        <a:t>286</a:t>
                      </a:r>
                      <a:endParaRPr lang="es-MX" sz="1600" b="1" dirty="0">
                        <a:effectLst/>
                        <a:latin typeface="Arial"/>
                        <a:ea typeface="Batang"/>
                        <a:cs typeface="Tahoma"/>
                      </a:endParaRPr>
                    </a:p>
                  </a:txBody>
                  <a:tcPr marL="38291" marR="38291" marT="0" marB="0" anchor="ctr">
                    <a:lnL>
                      <a:noFill/>
                    </a:lnL>
                    <a:lnR>
                      <a:noFill/>
                    </a:lnR>
                    <a:lnT>
                      <a:noFill/>
                    </a:lnT>
                    <a:lnB w="19050" cap="flat" cmpd="sng" algn="ctr">
                      <a:solidFill>
                        <a:srgbClr val="008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xmlns="" val="3214440705"/>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Plan_manejo_HLP\9_imagenes\Plano 9. Calidad del agua subterránea.jpg"/>
          <p:cNvPicPr>
            <a:picLocks noChangeAspect="1" noChangeArrowheads="1"/>
          </p:cNvPicPr>
          <p:nvPr/>
        </p:nvPicPr>
        <p:blipFill>
          <a:blip r:embed="rId2" cstate="print"/>
          <a:srcRect l="4687" t="6534" r="21875" b="11363"/>
          <a:stretch>
            <a:fillRect/>
          </a:stretch>
        </p:blipFill>
        <p:spPr bwMode="auto">
          <a:xfrm>
            <a:off x="0" y="-15224"/>
            <a:ext cx="9501222" cy="6873224"/>
          </a:xfrm>
          <a:prstGeom prst="rect">
            <a:avLst/>
          </a:prstGeom>
          <a:noFill/>
        </p:spPr>
      </p:pic>
      <p:sp>
        <p:nvSpPr>
          <p:cNvPr id="2" name="1 Título"/>
          <p:cNvSpPr>
            <a:spLocks noGrp="1"/>
          </p:cNvSpPr>
          <p:nvPr>
            <p:ph type="title"/>
          </p:nvPr>
        </p:nvSpPr>
        <p:spPr>
          <a:xfrm>
            <a:off x="0" y="0"/>
            <a:ext cx="3286116" cy="1143000"/>
          </a:xfrm>
        </p:spPr>
        <p:txBody>
          <a:bodyPr>
            <a:noAutofit/>
          </a:bodyPr>
          <a:lstStyle/>
          <a:p>
            <a:r>
              <a:rPr lang="es-MX" sz="3200" dirty="0" smtClean="0"/>
              <a:t>Calidad del agua subterránea</a:t>
            </a:r>
            <a:endParaRPr lang="es-MX" sz="3200" dirty="0"/>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0"/>
            <a:ext cx="9144000" cy="1143000"/>
          </a:xfrm>
        </p:spPr>
        <p:txBody>
          <a:bodyPr/>
          <a:lstStyle/>
          <a:p>
            <a:pPr algn="ctr"/>
            <a:r>
              <a:rPr lang="es-MX" dirty="0" smtClean="0"/>
              <a:t>Rasgos hidrológicos superficiales</a:t>
            </a:r>
            <a:endParaRPr lang="es-MX" dirty="0"/>
          </a:p>
        </p:txBody>
      </p:sp>
      <p:pic>
        <p:nvPicPr>
          <p:cNvPr id="1026" name="Picture 2"/>
          <p:cNvPicPr>
            <a:picLocks noGrp="1" noChangeAspect="1" noChangeArrowheads="1"/>
          </p:cNvPicPr>
          <p:nvPr>
            <p:ph idx="1"/>
          </p:nvPr>
        </p:nvPicPr>
        <p:blipFill>
          <a:blip r:embed="rId2" cstate="print"/>
          <a:srcRect l="8579" t="7260" r="15934" b="1192"/>
          <a:stretch>
            <a:fillRect/>
          </a:stretch>
        </p:blipFill>
        <p:spPr bwMode="auto">
          <a:xfrm>
            <a:off x="0" y="1179281"/>
            <a:ext cx="5643570" cy="5035801"/>
          </a:xfrm>
          <a:prstGeom prst="rect">
            <a:avLst/>
          </a:prstGeom>
          <a:noFill/>
          <a:ln w="9525">
            <a:noFill/>
            <a:miter lim="800000"/>
            <a:headEnd/>
            <a:tailEnd/>
          </a:ln>
        </p:spPr>
      </p:pic>
      <p:sp>
        <p:nvSpPr>
          <p:cNvPr id="5" name="4 Rectángulo"/>
          <p:cNvSpPr>
            <a:spLocks/>
          </p:cNvSpPr>
          <p:nvPr/>
        </p:nvSpPr>
        <p:spPr>
          <a:xfrm>
            <a:off x="-5857948" y="0"/>
            <a:ext cx="5652000" cy="5652000"/>
          </a:xfrm>
          <a:prstGeom prst="rect">
            <a:avLst/>
          </a:prstGeom>
          <a:no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Text Box 6"/>
          <p:cNvSpPr txBox="1">
            <a:spLocks noChangeArrowheads="1"/>
          </p:cNvSpPr>
          <p:nvPr/>
        </p:nvSpPr>
        <p:spPr bwMode="auto">
          <a:xfrm>
            <a:off x="5572132" y="1142984"/>
            <a:ext cx="3571868" cy="2308324"/>
          </a:xfrm>
          <a:prstGeom prst="rect">
            <a:avLst/>
          </a:prstGeom>
          <a:noFill/>
          <a:ln w="9525">
            <a:noFill/>
            <a:miter lim="800000"/>
            <a:headEnd/>
            <a:tailEnd/>
          </a:ln>
          <a:effectLst/>
        </p:spPr>
        <p:txBody>
          <a:bodyPr wrap="square">
            <a:spAutoFit/>
          </a:bodyPr>
          <a:lstStyle/>
          <a:p>
            <a:pPr algn="just"/>
            <a:r>
              <a:rPr lang="es-ES_tradnl" dirty="0" smtClean="0"/>
              <a:t>Las lagunas de </a:t>
            </a:r>
            <a:r>
              <a:rPr lang="es-ES_tradnl" dirty="0" err="1" smtClean="0"/>
              <a:t>Totolcingo</a:t>
            </a:r>
            <a:r>
              <a:rPr lang="es-ES_tradnl" dirty="0" smtClean="0"/>
              <a:t> y el Salado lentamente han reducido su extensión, lo que se atribuye a las siguientes causas:</a:t>
            </a:r>
          </a:p>
          <a:p>
            <a:pPr algn="just">
              <a:buFont typeface="Arial" pitchFamily="34" charset="0"/>
              <a:buChar char="•"/>
            </a:pPr>
            <a:r>
              <a:rPr lang="es-ES_tradnl" dirty="0" smtClean="0"/>
              <a:t> La erosión de las cuencas que originan un mayor depósito de sedimentos e incrementan el área expuesta a la evaporación.</a:t>
            </a:r>
            <a:endParaRPr lang="es-MX" dirty="0"/>
          </a:p>
        </p:txBody>
      </p:sp>
      <p:sp>
        <p:nvSpPr>
          <p:cNvPr id="14" name="Text Box 6"/>
          <p:cNvSpPr txBox="1">
            <a:spLocks noChangeArrowheads="1"/>
          </p:cNvSpPr>
          <p:nvPr/>
        </p:nvSpPr>
        <p:spPr bwMode="auto">
          <a:xfrm>
            <a:off x="0" y="6215082"/>
            <a:ext cx="9144000" cy="646331"/>
          </a:xfrm>
          <a:prstGeom prst="rect">
            <a:avLst/>
          </a:prstGeom>
          <a:noFill/>
          <a:ln w="9525">
            <a:noFill/>
            <a:miter lim="800000"/>
            <a:headEnd/>
            <a:tailEnd/>
          </a:ln>
          <a:effectLst/>
        </p:spPr>
        <p:txBody>
          <a:bodyPr wrap="square">
            <a:spAutoFit/>
          </a:bodyPr>
          <a:lstStyle/>
          <a:p>
            <a:pPr algn="just"/>
            <a:r>
              <a:rPr lang="es-ES_tradnl" dirty="0" smtClean="0"/>
              <a:t>No existen datos precisos acerca de estas lagunas y éstas son sensibles a condiciones de uso del acuífero que no necesariamente son sobreexplotación.</a:t>
            </a:r>
            <a:endParaRPr lang="es-MX" dirty="0"/>
          </a:p>
        </p:txBody>
      </p:sp>
      <p:sp>
        <p:nvSpPr>
          <p:cNvPr id="7" name="6 Rectángulo"/>
          <p:cNvSpPr/>
          <p:nvPr/>
        </p:nvSpPr>
        <p:spPr>
          <a:xfrm>
            <a:off x="5643570" y="3500438"/>
            <a:ext cx="3500430" cy="1754326"/>
          </a:xfrm>
          <a:prstGeom prst="rect">
            <a:avLst/>
          </a:prstGeom>
        </p:spPr>
        <p:txBody>
          <a:bodyPr wrap="square">
            <a:spAutoFit/>
          </a:bodyPr>
          <a:lstStyle/>
          <a:p>
            <a:pPr algn="just">
              <a:buFont typeface="Arial" pitchFamily="34" charset="0"/>
              <a:buChar char="•"/>
            </a:pPr>
            <a:r>
              <a:rPr lang="es-ES_tradnl" dirty="0" smtClean="0"/>
              <a:t> El abatimiento del nivel freático:</a:t>
            </a:r>
          </a:p>
          <a:p>
            <a:pPr marL="185738" lvl="1">
              <a:buFont typeface="Arial" pitchFamily="34" charset="0"/>
              <a:buChar char="•"/>
            </a:pPr>
            <a:r>
              <a:rPr lang="es-ES_tradnl" dirty="0" smtClean="0"/>
              <a:t> Que  reduce el escurrimiento y</a:t>
            </a:r>
          </a:p>
          <a:p>
            <a:pPr marL="185738" lvl="1">
              <a:buFont typeface="Arial" pitchFamily="34" charset="0"/>
              <a:buChar char="•"/>
            </a:pPr>
            <a:r>
              <a:rPr lang="es-ES_tradnl" dirty="0" smtClean="0"/>
              <a:t> Eliminó la descarga subterránea hacia las lagunas</a:t>
            </a:r>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cstate="print"/>
          <a:srcRect l="530" t="497" r="913" b="4567"/>
          <a:stretch>
            <a:fillRect/>
          </a:stretch>
        </p:blipFill>
        <p:spPr bwMode="auto">
          <a:xfrm>
            <a:off x="0" y="1214422"/>
            <a:ext cx="5637690" cy="5000660"/>
          </a:xfrm>
          <a:prstGeom prst="rect">
            <a:avLst/>
          </a:prstGeom>
          <a:noFill/>
          <a:ln w="9525">
            <a:noFill/>
            <a:miter lim="800000"/>
            <a:headEnd/>
            <a:tailEnd/>
          </a:ln>
        </p:spPr>
      </p:pic>
      <p:sp>
        <p:nvSpPr>
          <p:cNvPr id="6" name="Text Box 6"/>
          <p:cNvSpPr txBox="1">
            <a:spLocks noChangeArrowheads="1"/>
          </p:cNvSpPr>
          <p:nvPr/>
        </p:nvSpPr>
        <p:spPr bwMode="auto">
          <a:xfrm>
            <a:off x="5572132" y="516736"/>
            <a:ext cx="3571868" cy="3416320"/>
          </a:xfrm>
          <a:prstGeom prst="rect">
            <a:avLst/>
          </a:prstGeom>
          <a:noFill/>
          <a:ln w="9525">
            <a:noFill/>
            <a:miter lim="800000"/>
            <a:headEnd/>
            <a:tailEnd/>
          </a:ln>
          <a:effectLst/>
        </p:spPr>
        <p:txBody>
          <a:bodyPr wrap="square">
            <a:spAutoFit/>
          </a:bodyPr>
          <a:lstStyle/>
          <a:p>
            <a:pPr algn="just"/>
            <a:r>
              <a:rPr lang="es-ES_tradnl" dirty="0" smtClean="0"/>
              <a:t>La laguna El Salado, tiende a secarse durante el estiaje y más aún durante años secos.</a:t>
            </a:r>
          </a:p>
          <a:p>
            <a:pPr algn="just"/>
            <a:endParaRPr lang="es-ES_tradnl" dirty="0" smtClean="0"/>
          </a:p>
          <a:p>
            <a:pPr algn="just"/>
            <a:r>
              <a:rPr lang="es-ES_tradnl" dirty="0" smtClean="0"/>
              <a:t>La Laguna de </a:t>
            </a:r>
            <a:r>
              <a:rPr lang="es-ES_tradnl" dirty="0" err="1" smtClean="0"/>
              <a:t>Totolcingo</a:t>
            </a:r>
            <a:r>
              <a:rPr lang="es-ES_tradnl" dirty="0" smtClean="0"/>
              <a:t> tiene también importantes variaciones estacionales en sus niveles.</a:t>
            </a:r>
          </a:p>
          <a:p>
            <a:pPr algn="just"/>
            <a:endParaRPr lang="es-ES_tradnl" dirty="0" smtClean="0"/>
          </a:p>
          <a:p>
            <a:pPr algn="just"/>
            <a:r>
              <a:rPr lang="es-ES_tradnl" dirty="0" smtClean="0"/>
              <a:t>Debido a que existen depósitos lacustres muy finos en estas lagunas, la permeabilidad que les subyace es baja.</a:t>
            </a:r>
            <a:endParaRPr lang="es-MX" dirty="0"/>
          </a:p>
        </p:txBody>
      </p:sp>
      <p:graphicFrame>
        <p:nvGraphicFramePr>
          <p:cNvPr id="4" name="2 Gráfico"/>
          <p:cNvGraphicFramePr>
            <a:graphicFrameLocks/>
          </p:cNvGraphicFramePr>
          <p:nvPr>
            <p:extLst>
              <p:ext uri="{D42A27DB-BD31-4B8C-83A1-F6EECF244321}">
                <p14:modId xmlns:p14="http://schemas.microsoft.com/office/powerpoint/2010/main" xmlns="" val="1203444834"/>
              </p:ext>
            </p:extLst>
          </p:nvPr>
        </p:nvGraphicFramePr>
        <p:xfrm>
          <a:off x="4593771" y="4118429"/>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p:spPr>
        <p:txBody>
          <a:bodyPr anchor="ctr">
            <a:normAutofit/>
          </a:bodyPr>
          <a:lstStyle/>
          <a:p>
            <a:pPr algn="ctr"/>
            <a:r>
              <a:rPr lang="es-MX" sz="4000" dirty="0" smtClean="0"/>
              <a:t>Problemas de contaminación. Descargas</a:t>
            </a:r>
            <a:endParaRPr lang="es-MX" sz="4000" dirty="0"/>
          </a:p>
        </p:txBody>
      </p:sp>
      <p:sp>
        <p:nvSpPr>
          <p:cNvPr id="10" name="9 CuadroTexto"/>
          <p:cNvSpPr txBox="1"/>
          <p:nvPr/>
        </p:nvSpPr>
        <p:spPr>
          <a:xfrm>
            <a:off x="6429388" y="1357298"/>
            <a:ext cx="2714612" cy="1754326"/>
          </a:xfrm>
          <a:prstGeom prst="rect">
            <a:avLst/>
          </a:prstGeom>
          <a:noFill/>
        </p:spPr>
        <p:txBody>
          <a:bodyPr wrap="square" rtlCol="0">
            <a:spAutoFit/>
          </a:bodyPr>
          <a:lstStyle/>
          <a:p>
            <a:r>
              <a:rPr lang="es-MX" dirty="0" smtClean="0"/>
              <a:t>Se tiene un registro de 350 descargas, las cuales suman un volumen de 30,720,160.21 </a:t>
            </a:r>
          </a:p>
          <a:p>
            <a:r>
              <a:rPr lang="es-MX" dirty="0" smtClean="0"/>
              <a:t>m³/año</a:t>
            </a:r>
            <a:endParaRPr lang="es-MX" dirty="0"/>
          </a:p>
        </p:txBody>
      </p:sp>
      <p:graphicFrame>
        <p:nvGraphicFramePr>
          <p:cNvPr id="6" name="5 Tabla"/>
          <p:cNvGraphicFramePr>
            <a:graphicFrameLocks noGrp="1"/>
          </p:cNvGraphicFramePr>
          <p:nvPr/>
        </p:nvGraphicFramePr>
        <p:xfrm>
          <a:off x="285720" y="1214422"/>
          <a:ext cx="5072098" cy="2533650"/>
        </p:xfrm>
        <a:graphic>
          <a:graphicData uri="http://schemas.openxmlformats.org/drawingml/2006/table">
            <a:tbl>
              <a:tblPr>
                <a:tableStyleId>{775DCB02-9BB8-47FD-8907-85C794F793BA}</a:tableStyleId>
              </a:tblPr>
              <a:tblGrid>
                <a:gridCol w="1714512"/>
                <a:gridCol w="2000264"/>
                <a:gridCol w="1357322"/>
              </a:tblGrid>
              <a:tr h="190500">
                <a:tc>
                  <a:txBody>
                    <a:bodyPr/>
                    <a:lstStyle/>
                    <a:p>
                      <a:pPr algn="ctr" fontAlgn="b"/>
                      <a:r>
                        <a:rPr lang="es-MX" sz="1600" u="none" strike="noStrike" dirty="0"/>
                        <a:t>Uso </a:t>
                      </a:r>
                      <a:endParaRPr lang="es-MX" sz="1600" b="0" i="0" u="none" strike="noStrike" dirty="0">
                        <a:solidFill>
                          <a:srgbClr val="000000"/>
                        </a:solidFill>
                        <a:latin typeface="Calibri"/>
                      </a:endParaRPr>
                    </a:p>
                  </a:txBody>
                  <a:tcPr marL="9525" marR="9525" marT="9525" marB="0" anchor="b"/>
                </a:tc>
                <a:tc>
                  <a:txBody>
                    <a:bodyPr/>
                    <a:lstStyle/>
                    <a:p>
                      <a:pPr algn="ctr" fontAlgn="b"/>
                      <a:r>
                        <a:rPr lang="es-MX" sz="1600" u="none" strike="noStrike" dirty="0"/>
                        <a:t>Volumen </a:t>
                      </a:r>
                      <a:r>
                        <a:rPr lang="es-MX" sz="1600" u="none" strike="noStrike" dirty="0" smtClean="0"/>
                        <a:t>(m³/año</a:t>
                      </a:r>
                      <a:r>
                        <a:rPr lang="es-MX" sz="1600" u="none" strike="noStrike" dirty="0"/>
                        <a:t>)</a:t>
                      </a:r>
                      <a:endParaRPr lang="es-MX" sz="1600" b="0" i="0" u="none" strike="noStrike" dirty="0">
                        <a:solidFill>
                          <a:srgbClr val="000000"/>
                        </a:solidFill>
                        <a:latin typeface="Calibri"/>
                      </a:endParaRPr>
                    </a:p>
                  </a:txBody>
                  <a:tcPr marL="9525" marR="9525" marT="9525" marB="0" anchor="b"/>
                </a:tc>
                <a:tc>
                  <a:txBody>
                    <a:bodyPr/>
                    <a:lstStyle/>
                    <a:p>
                      <a:pPr algn="ctr" fontAlgn="b"/>
                      <a:r>
                        <a:rPr lang="es-MX" sz="1600" u="none" strike="noStrike" dirty="0"/>
                        <a:t>Usuarios</a:t>
                      </a:r>
                      <a:endParaRPr lang="es-MX" sz="1600" b="0" i="0" u="none" strike="noStrike" dirty="0">
                        <a:solidFill>
                          <a:srgbClr val="000000"/>
                        </a:solidFill>
                        <a:latin typeface="Calibri"/>
                      </a:endParaRPr>
                    </a:p>
                  </a:txBody>
                  <a:tcPr marL="9525" marR="9525" marT="9525" marB="0" anchor="b"/>
                </a:tc>
              </a:tr>
              <a:tr h="190500">
                <a:tc>
                  <a:txBody>
                    <a:bodyPr/>
                    <a:lstStyle/>
                    <a:p>
                      <a:pPr algn="l" fontAlgn="b"/>
                      <a:r>
                        <a:rPr lang="es-MX" sz="1600" u="none" strike="noStrike"/>
                        <a:t>Acuacultura</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31,536.0</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1.0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Servicios</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7,354.8</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3.0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Agricola</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6,441.7</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9.0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Industrial</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1,610,669.5</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15.0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Multiple</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2,086,402.2</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12.0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Pecuario</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52,398.9</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5.0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Publico Urbano</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26,843,327.7</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147.0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a:t>servicios</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82,029.6</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a:t>158.0</a:t>
                      </a:r>
                      <a:endParaRPr lang="es-MX" sz="1600" b="0" i="0" u="none" strike="noStrike">
                        <a:solidFill>
                          <a:srgbClr val="000000"/>
                        </a:solidFill>
                        <a:latin typeface="Calibri"/>
                      </a:endParaRPr>
                    </a:p>
                  </a:txBody>
                  <a:tcPr marL="9525" marR="9525" marT="9525" marB="0" anchor="b"/>
                </a:tc>
              </a:tr>
              <a:tr h="190500">
                <a:tc>
                  <a:txBody>
                    <a:bodyPr/>
                    <a:lstStyle/>
                    <a:p>
                      <a:pPr algn="l" fontAlgn="b"/>
                      <a:r>
                        <a:rPr lang="es-MX" sz="1600" u="none" strike="noStrike" dirty="0"/>
                        <a:t>Total</a:t>
                      </a:r>
                      <a:endParaRPr lang="es-MX" sz="1600" b="0" i="0" u="none" strike="noStrike" dirty="0">
                        <a:solidFill>
                          <a:srgbClr val="000000"/>
                        </a:solidFill>
                        <a:latin typeface="Calibri"/>
                      </a:endParaRPr>
                    </a:p>
                  </a:txBody>
                  <a:tcPr marL="9525" marR="9525" marT="9525" marB="0" anchor="b"/>
                </a:tc>
                <a:tc>
                  <a:txBody>
                    <a:bodyPr/>
                    <a:lstStyle/>
                    <a:p>
                      <a:pPr algn="r" fontAlgn="b"/>
                      <a:r>
                        <a:rPr lang="es-MX" sz="1600" u="none" strike="noStrike"/>
                        <a:t>30,720,160.2</a:t>
                      </a:r>
                      <a:endParaRPr lang="es-MX" sz="1600" b="0" i="0" u="none" strike="noStrike">
                        <a:solidFill>
                          <a:srgbClr val="000000"/>
                        </a:solidFill>
                        <a:latin typeface="Calibri"/>
                      </a:endParaRPr>
                    </a:p>
                  </a:txBody>
                  <a:tcPr marL="9525" marR="9525" marT="9525" marB="0" anchor="b"/>
                </a:tc>
                <a:tc>
                  <a:txBody>
                    <a:bodyPr/>
                    <a:lstStyle/>
                    <a:p>
                      <a:pPr algn="r" fontAlgn="b"/>
                      <a:r>
                        <a:rPr lang="es-MX" sz="1600" u="none" strike="noStrike" dirty="0"/>
                        <a:t>350.0</a:t>
                      </a:r>
                      <a:endParaRPr lang="es-MX" sz="1600" b="0" i="0" u="none" strike="noStrike" dirty="0">
                        <a:solidFill>
                          <a:srgbClr val="000000"/>
                        </a:solidFill>
                        <a:latin typeface="Calibri"/>
                      </a:endParaRPr>
                    </a:p>
                  </a:txBody>
                  <a:tcPr marL="9525" marR="9525" marT="9525" marB="0" anchor="b"/>
                </a:tc>
              </a:tr>
            </a:tbl>
          </a:graphicData>
        </a:graphic>
      </p:graphicFrame>
      <p:graphicFrame>
        <p:nvGraphicFramePr>
          <p:cNvPr id="7" name="1 Gráfico"/>
          <p:cNvGraphicFramePr/>
          <p:nvPr/>
        </p:nvGraphicFramePr>
        <p:xfrm>
          <a:off x="1428728" y="3769177"/>
          <a:ext cx="6500858" cy="30888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371293010"/>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43000"/>
          </a:xfrm>
        </p:spPr>
        <p:txBody>
          <a:bodyPr>
            <a:normAutofit fontScale="90000"/>
          </a:bodyPr>
          <a:lstStyle/>
          <a:p>
            <a:pPr algn="ctr"/>
            <a:r>
              <a:rPr lang="es-MX" dirty="0" smtClean="0"/>
              <a:t>Aportación actual de aguas residuales</a:t>
            </a:r>
            <a:endParaRPr lang="es-MX" dirty="0"/>
          </a:p>
        </p:txBody>
      </p:sp>
      <p:sp>
        <p:nvSpPr>
          <p:cNvPr id="5" name="4 CuadroTexto"/>
          <p:cNvSpPr txBox="1"/>
          <p:nvPr/>
        </p:nvSpPr>
        <p:spPr>
          <a:xfrm>
            <a:off x="214282" y="1214422"/>
            <a:ext cx="3500430" cy="2554545"/>
          </a:xfrm>
          <a:prstGeom prst="rect">
            <a:avLst/>
          </a:prstGeom>
          <a:noFill/>
        </p:spPr>
        <p:txBody>
          <a:bodyPr wrap="square" rtlCol="0">
            <a:spAutoFit/>
          </a:bodyPr>
          <a:lstStyle/>
          <a:p>
            <a:r>
              <a:rPr lang="es-MX" sz="2000" dirty="0" smtClean="0"/>
              <a:t>En el área de estudio se generan 1.54 m³/</a:t>
            </a:r>
            <a:r>
              <a:rPr lang="es-MX" sz="2000" dirty="0" err="1" smtClean="0"/>
              <a:t>seg</a:t>
            </a:r>
            <a:r>
              <a:rPr lang="es-MX" sz="2000" dirty="0" smtClean="0"/>
              <a:t> de aguas residuales, el 49.7% proviene del acuífero de Libres – Oriental, además la población rural  rural en este acuífero genera el 25.7% del total (396.6 l/s).</a:t>
            </a:r>
            <a:endParaRPr lang="es-MX" sz="2000" dirty="0"/>
          </a:p>
        </p:txBody>
      </p:sp>
      <p:graphicFrame>
        <p:nvGraphicFramePr>
          <p:cNvPr id="4" name="3 Gráfico"/>
          <p:cNvGraphicFramePr/>
          <p:nvPr/>
        </p:nvGraphicFramePr>
        <p:xfrm>
          <a:off x="3810000" y="1357298"/>
          <a:ext cx="5334000" cy="23336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2 Gráfico"/>
          <p:cNvGraphicFramePr/>
          <p:nvPr/>
        </p:nvGraphicFramePr>
        <p:xfrm>
          <a:off x="5000628" y="4357694"/>
          <a:ext cx="4143372" cy="19288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6 Tabla"/>
          <p:cNvGraphicFramePr>
            <a:graphicFrameLocks noGrp="1"/>
          </p:cNvGraphicFramePr>
          <p:nvPr/>
        </p:nvGraphicFramePr>
        <p:xfrm>
          <a:off x="214282" y="4429132"/>
          <a:ext cx="4572000" cy="1571635"/>
        </p:xfrm>
        <a:graphic>
          <a:graphicData uri="http://schemas.openxmlformats.org/drawingml/2006/table">
            <a:tbl>
              <a:tblPr>
                <a:tableStyleId>{5DA37D80-6434-44D0-A028-1B22A696006F}</a:tableStyleId>
              </a:tblPr>
              <a:tblGrid>
                <a:gridCol w="1714512"/>
                <a:gridCol w="1000100"/>
                <a:gridCol w="857256"/>
                <a:gridCol w="1000132"/>
              </a:tblGrid>
              <a:tr h="314327">
                <a:tc>
                  <a:txBody>
                    <a:bodyPr/>
                    <a:lstStyle/>
                    <a:p>
                      <a:pPr algn="ctr" fontAlgn="b"/>
                      <a:r>
                        <a:rPr lang="es-MX" sz="1600" u="none" strike="noStrike" dirty="0" smtClean="0"/>
                        <a:t>Acuífero</a:t>
                      </a:r>
                      <a:endParaRPr lang="es-MX" sz="1600" b="0" i="0" u="none" strike="noStrike" dirty="0">
                        <a:solidFill>
                          <a:schemeClr val="tx2">
                            <a:lumMod val="25000"/>
                          </a:schemeClr>
                        </a:solidFill>
                        <a:latin typeface="Arial"/>
                      </a:endParaRPr>
                    </a:p>
                  </a:txBody>
                  <a:tcPr marL="0" marR="0" marT="0" marB="0" anchor="b"/>
                </a:tc>
                <a:tc>
                  <a:txBody>
                    <a:bodyPr/>
                    <a:lstStyle/>
                    <a:p>
                      <a:pPr algn="ctr" fontAlgn="b"/>
                      <a:r>
                        <a:rPr lang="es-MX" sz="1600" u="none" strike="noStrike"/>
                        <a:t>Urbana</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Rural</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Total</a:t>
                      </a:r>
                      <a:endParaRPr lang="es-MX" sz="1600" b="0" i="0" u="none" strike="noStrike">
                        <a:solidFill>
                          <a:schemeClr val="tx2">
                            <a:lumMod val="25000"/>
                          </a:schemeClr>
                        </a:solidFill>
                        <a:latin typeface="Arial"/>
                      </a:endParaRPr>
                    </a:p>
                  </a:txBody>
                  <a:tcPr marL="0" marR="0" marT="0" marB="0" anchor="b"/>
                </a:tc>
              </a:tr>
              <a:tr h="314327">
                <a:tc>
                  <a:txBody>
                    <a:bodyPr/>
                    <a:lstStyle/>
                    <a:p>
                      <a:pPr algn="l" fontAlgn="b"/>
                      <a:r>
                        <a:rPr lang="es-MX" sz="1600" u="none" strike="noStrike" dirty="0" smtClean="0"/>
                        <a:t> Libres –  Oriental</a:t>
                      </a:r>
                      <a:endParaRPr lang="es-MX" sz="1600" b="0" i="0" u="none" strike="noStrike" dirty="0">
                        <a:solidFill>
                          <a:schemeClr val="tx2">
                            <a:lumMod val="25000"/>
                          </a:schemeClr>
                        </a:solidFill>
                        <a:latin typeface="Arial"/>
                      </a:endParaRPr>
                    </a:p>
                  </a:txBody>
                  <a:tcPr marL="0" marR="0" marT="0" marB="0" anchor="b"/>
                </a:tc>
                <a:tc>
                  <a:txBody>
                    <a:bodyPr/>
                    <a:lstStyle/>
                    <a:p>
                      <a:pPr algn="ctr" fontAlgn="b"/>
                      <a:r>
                        <a:rPr lang="es-MX" sz="1600" u="none" strike="noStrike" dirty="0"/>
                        <a:t>370.01</a:t>
                      </a:r>
                      <a:endParaRPr lang="es-MX" sz="1600" b="0" i="0" u="none" strike="noStrike" dirty="0">
                        <a:solidFill>
                          <a:schemeClr val="tx2">
                            <a:lumMod val="25000"/>
                          </a:schemeClr>
                        </a:solidFill>
                        <a:latin typeface="Arial"/>
                      </a:endParaRPr>
                    </a:p>
                  </a:txBody>
                  <a:tcPr marL="0" marR="0" marT="0" marB="0" anchor="b"/>
                </a:tc>
                <a:tc>
                  <a:txBody>
                    <a:bodyPr/>
                    <a:lstStyle/>
                    <a:p>
                      <a:pPr algn="ctr" fontAlgn="b"/>
                      <a:r>
                        <a:rPr lang="es-MX" sz="1600" u="none" strike="noStrike"/>
                        <a:t>396.62</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766.628</a:t>
                      </a:r>
                      <a:endParaRPr lang="es-MX" sz="1600" b="0" i="0" u="none" strike="noStrike">
                        <a:solidFill>
                          <a:schemeClr val="tx2">
                            <a:lumMod val="25000"/>
                          </a:schemeClr>
                        </a:solidFill>
                        <a:latin typeface="Arial"/>
                      </a:endParaRPr>
                    </a:p>
                  </a:txBody>
                  <a:tcPr marL="0" marR="0" marT="0" marB="0" anchor="b"/>
                </a:tc>
              </a:tr>
              <a:tr h="314327">
                <a:tc>
                  <a:txBody>
                    <a:bodyPr/>
                    <a:lstStyle/>
                    <a:p>
                      <a:pPr algn="l" fontAlgn="b"/>
                      <a:r>
                        <a:rPr lang="es-MX" sz="1600" u="none" strike="noStrike" dirty="0" smtClean="0"/>
                        <a:t> Huamantla</a:t>
                      </a:r>
                      <a:endParaRPr lang="es-MX" sz="1600" b="0" i="0" u="none" strike="noStrike" dirty="0">
                        <a:solidFill>
                          <a:schemeClr val="tx2">
                            <a:lumMod val="25000"/>
                          </a:schemeClr>
                        </a:solidFill>
                        <a:latin typeface="Arial"/>
                      </a:endParaRPr>
                    </a:p>
                  </a:txBody>
                  <a:tcPr marL="0" marR="0" marT="0" marB="0" anchor="b"/>
                </a:tc>
                <a:tc>
                  <a:txBody>
                    <a:bodyPr/>
                    <a:lstStyle/>
                    <a:p>
                      <a:pPr algn="ctr" fontAlgn="b"/>
                      <a:r>
                        <a:rPr lang="es-MX" sz="1600" u="none" strike="noStrike"/>
                        <a:t>263.52</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86.61</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350.134</a:t>
                      </a:r>
                      <a:endParaRPr lang="es-MX" sz="1600" b="0" i="0" u="none" strike="noStrike">
                        <a:solidFill>
                          <a:schemeClr val="tx2">
                            <a:lumMod val="25000"/>
                          </a:schemeClr>
                        </a:solidFill>
                        <a:latin typeface="Arial"/>
                      </a:endParaRPr>
                    </a:p>
                  </a:txBody>
                  <a:tcPr marL="0" marR="0" marT="0" marB="0" anchor="b"/>
                </a:tc>
              </a:tr>
              <a:tr h="314327">
                <a:tc>
                  <a:txBody>
                    <a:bodyPr/>
                    <a:lstStyle/>
                    <a:p>
                      <a:pPr algn="l" fontAlgn="b"/>
                      <a:r>
                        <a:rPr lang="es-MX" sz="1600" u="none" strike="noStrike" dirty="0" smtClean="0"/>
                        <a:t> Perote</a:t>
                      </a:r>
                      <a:endParaRPr lang="es-MX" sz="1600" b="0" i="0" u="none" strike="noStrike" dirty="0">
                        <a:solidFill>
                          <a:schemeClr val="tx2">
                            <a:lumMod val="25000"/>
                          </a:schemeClr>
                        </a:solidFill>
                        <a:latin typeface="Arial"/>
                      </a:endParaRPr>
                    </a:p>
                  </a:txBody>
                  <a:tcPr marL="0" marR="0" marT="0" marB="0" anchor="b"/>
                </a:tc>
                <a:tc>
                  <a:txBody>
                    <a:bodyPr/>
                    <a:lstStyle/>
                    <a:p>
                      <a:pPr algn="ctr" fontAlgn="b"/>
                      <a:r>
                        <a:rPr lang="es-MX" sz="1600" u="none" strike="noStrike"/>
                        <a:t>262.14</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164.77</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426.911</a:t>
                      </a:r>
                      <a:endParaRPr lang="es-MX" sz="1600" b="0" i="0" u="none" strike="noStrike">
                        <a:solidFill>
                          <a:schemeClr val="tx2">
                            <a:lumMod val="25000"/>
                          </a:schemeClr>
                        </a:solidFill>
                        <a:latin typeface="Arial"/>
                      </a:endParaRPr>
                    </a:p>
                  </a:txBody>
                  <a:tcPr marL="0" marR="0" marT="0" marB="0" anchor="b"/>
                </a:tc>
              </a:tr>
              <a:tr h="314327">
                <a:tc>
                  <a:txBody>
                    <a:bodyPr/>
                    <a:lstStyle/>
                    <a:p>
                      <a:pPr algn="l" fontAlgn="b"/>
                      <a:r>
                        <a:rPr lang="es-MX" sz="1600" u="none" strike="noStrike" dirty="0" smtClean="0"/>
                        <a:t>   Total</a:t>
                      </a:r>
                      <a:endParaRPr lang="es-MX" sz="1600" b="0" i="0" u="none" strike="noStrike" dirty="0">
                        <a:solidFill>
                          <a:schemeClr val="tx2">
                            <a:lumMod val="25000"/>
                          </a:schemeClr>
                        </a:solidFill>
                        <a:latin typeface="Arial"/>
                      </a:endParaRPr>
                    </a:p>
                  </a:txBody>
                  <a:tcPr marL="0" marR="0" marT="0" marB="0" anchor="b"/>
                </a:tc>
                <a:tc>
                  <a:txBody>
                    <a:bodyPr/>
                    <a:lstStyle/>
                    <a:p>
                      <a:pPr algn="ctr" fontAlgn="b"/>
                      <a:r>
                        <a:rPr lang="es-MX" sz="1600" u="none" strike="noStrike"/>
                        <a:t>895.66</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a:t>648.01</a:t>
                      </a:r>
                      <a:endParaRPr lang="es-MX" sz="1600" b="0" i="0" u="none" strike="noStrike">
                        <a:solidFill>
                          <a:schemeClr val="tx2">
                            <a:lumMod val="25000"/>
                          </a:schemeClr>
                        </a:solidFill>
                        <a:latin typeface="Arial"/>
                      </a:endParaRPr>
                    </a:p>
                  </a:txBody>
                  <a:tcPr marL="0" marR="0" marT="0" marB="0" anchor="b"/>
                </a:tc>
                <a:tc>
                  <a:txBody>
                    <a:bodyPr/>
                    <a:lstStyle/>
                    <a:p>
                      <a:pPr algn="ctr" fontAlgn="b"/>
                      <a:r>
                        <a:rPr lang="es-MX" sz="1600" u="none" strike="noStrike" dirty="0"/>
                        <a:t>1,543.67</a:t>
                      </a:r>
                      <a:endParaRPr lang="es-MX" sz="1600" b="0" i="0" u="none" strike="noStrike" dirty="0">
                        <a:solidFill>
                          <a:schemeClr val="tx2">
                            <a:lumMod val="25000"/>
                          </a:schemeClr>
                        </a:solidFill>
                        <a:latin typeface="Arial"/>
                      </a:endParaRPr>
                    </a:p>
                  </a:txBody>
                  <a:tcPr marL="0" marR="0" marT="0" marB="0" anchor="b"/>
                </a:tc>
              </a:tr>
            </a:tbl>
          </a:graphicData>
        </a:graphic>
      </p:graphicFrame>
    </p:spTree>
    <p:extLst>
      <p:ext uri="{BB962C8B-B14F-4D97-AF65-F5344CB8AC3E}">
        <p14:creationId xmlns:p14="http://schemas.microsoft.com/office/powerpoint/2010/main" xmlns="" val="240995944"/>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620688"/>
          </a:xfrm>
        </p:spPr>
        <p:txBody>
          <a:bodyPr>
            <a:normAutofit fontScale="90000"/>
          </a:bodyPr>
          <a:lstStyle/>
          <a:p>
            <a:pPr algn="ctr"/>
            <a:r>
              <a:rPr lang="es-MX" dirty="0" smtClean="0"/>
              <a:t>Plantas de tratamiento existentes</a:t>
            </a:r>
            <a:endParaRPr lang="es-MX" dirty="0"/>
          </a:p>
        </p:txBody>
      </p:sp>
      <p:sp>
        <p:nvSpPr>
          <p:cNvPr id="9" name="8 Rectángulo"/>
          <p:cNvSpPr/>
          <p:nvPr/>
        </p:nvSpPr>
        <p:spPr>
          <a:xfrm>
            <a:off x="0" y="6611779"/>
            <a:ext cx="9144000" cy="246221"/>
          </a:xfrm>
          <a:prstGeom prst="rect">
            <a:avLst/>
          </a:prstGeom>
        </p:spPr>
        <p:txBody>
          <a:bodyPr wrap="square">
            <a:spAutoFit/>
          </a:bodyPr>
          <a:lstStyle/>
          <a:p>
            <a:r>
              <a:rPr lang="es-MX" sz="1000" dirty="0" smtClean="0">
                <a:solidFill>
                  <a:srgbClr val="FFFF00"/>
                </a:solidFill>
              </a:rPr>
              <a:t>FUENTE. Inventario nacional de plantas municipales de potabilización y de tratamiento de aguas residuales en operación. CONAGUA, Diciembre de 2008</a:t>
            </a:r>
            <a:endParaRPr lang="es-MX" sz="1000" dirty="0">
              <a:solidFill>
                <a:srgbClr val="FFFF00"/>
              </a:solidFill>
            </a:endParaRPr>
          </a:p>
        </p:txBody>
      </p:sp>
      <p:sp>
        <p:nvSpPr>
          <p:cNvPr id="5" name="4 CuadroTexto"/>
          <p:cNvSpPr txBox="1"/>
          <p:nvPr/>
        </p:nvSpPr>
        <p:spPr>
          <a:xfrm>
            <a:off x="0" y="1988840"/>
            <a:ext cx="1403648" cy="3693319"/>
          </a:xfrm>
          <a:prstGeom prst="rect">
            <a:avLst/>
          </a:prstGeom>
          <a:noFill/>
        </p:spPr>
        <p:txBody>
          <a:bodyPr wrap="square" rtlCol="0">
            <a:spAutoFit/>
          </a:bodyPr>
          <a:lstStyle/>
          <a:p>
            <a:r>
              <a:rPr lang="es-MX" dirty="0" smtClean="0"/>
              <a:t>14 de las 38 plantas están fuera de operación.</a:t>
            </a:r>
          </a:p>
          <a:p>
            <a:endParaRPr lang="es-MX" dirty="0" smtClean="0"/>
          </a:p>
          <a:p>
            <a:r>
              <a:rPr lang="es-MX" dirty="0" smtClean="0"/>
              <a:t>En el acuífero de Perote no existen sistemas de tratamiento activos</a:t>
            </a:r>
            <a:endParaRPr lang="es-MX" dirty="0"/>
          </a:p>
        </p:txBody>
      </p:sp>
      <p:pic>
        <p:nvPicPr>
          <p:cNvPr id="6" name="5 Imagen" descr="hlop_ptar_existente.gif"/>
          <p:cNvPicPr>
            <a:picLocks noChangeAspect="1"/>
          </p:cNvPicPr>
          <p:nvPr/>
        </p:nvPicPr>
        <p:blipFill>
          <a:blip r:embed="rId2" cstate="print"/>
          <a:stretch>
            <a:fillRect/>
          </a:stretch>
        </p:blipFill>
        <p:spPr>
          <a:xfrm>
            <a:off x="1331640" y="620688"/>
            <a:ext cx="7641320" cy="5904656"/>
          </a:xfrm>
          <a:prstGeom prst="rect">
            <a:avLst/>
          </a:prstGeom>
        </p:spPr>
      </p:pic>
    </p:spTree>
    <p:extLst>
      <p:ext uri="{BB962C8B-B14F-4D97-AF65-F5344CB8AC3E}">
        <p14:creationId xmlns:p14="http://schemas.microsoft.com/office/powerpoint/2010/main" xmlns="" val="3600491300"/>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43000"/>
          </a:xfrm>
        </p:spPr>
        <p:txBody>
          <a:bodyPr>
            <a:normAutofit/>
          </a:bodyPr>
          <a:lstStyle/>
          <a:p>
            <a:pPr algn="ctr"/>
            <a:r>
              <a:rPr lang="es-MX" dirty="0" smtClean="0"/>
              <a:t>Plantas de tratamiento existentes</a:t>
            </a:r>
            <a:endParaRPr lang="es-MX" dirty="0"/>
          </a:p>
        </p:txBody>
      </p:sp>
      <p:sp>
        <p:nvSpPr>
          <p:cNvPr id="9" name="8 Rectángulo"/>
          <p:cNvSpPr/>
          <p:nvPr/>
        </p:nvSpPr>
        <p:spPr>
          <a:xfrm>
            <a:off x="0" y="6611779"/>
            <a:ext cx="9144000" cy="246221"/>
          </a:xfrm>
          <a:prstGeom prst="rect">
            <a:avLst/>
          </a:prstGeom>
        </p:spPr>
        <p:txBody>
          <a:bodyPr wrap="square">
            <a:spAutoFit/>
          </a:bodyPr>
          <a:lstStyle/>
          <a:p>
            <a:r>
              <a:rPr lang="es-MX" sz="1000" dirty="0" smtClean="0">
                <a:solidFill>
                  <a:srgbClr val="FFFF00"/>
                </a:solidFill>
              </a:rPr>
              <a:t>FUENTE. Inventario nacional de plantas municipales de potabilización y de tratamiento de aguas residuales en operación. CONAGUA, Diciembre de 2008</a:t>
            </a:r>
            <a:endParaRPr lang="es-MX" sz="1000" dirty="0">
              <a:solidFill>
                <a:srgbClr val="FFFF00"/>
              </a:solidFill>
            </a:endParaRPr>
          </a:p>
        </p:txBody>
      </p:sp>
      <p:graphicFrame>
        <p:nvGraphicFramePr>
          <p:cNvPr id="11" name="10 Tabla"/>
          <p:cNvGraphicFramePr>
            <a:graphicFrameLocks noGrp="1"/>
          </p:cNvGraphicFramePr>
          <p:nvPr>
            <p:extLst>
              <p:ext uri="{D42A27DB-BD31-4B8C-83A1-F6EECF244321}">
                <p14:modId xmlns:p14="http://schemas.microsoft.com/office/powerpoint/2010/main" xmlns="" val="4047899203"/>
              </p:ext>
            </p:extLst>
          </p:nvPr>
        </p:nvGraphicFramePr>
        <p:xfrm>
          <a:off x="214282" y="2000240"/>
          <a:ext cx="8643998" cy="4396170"/>
        </p:xfrm>
        <a:graphic>
          <a:graphicData uri="http://schemas.openxmlformats.org/drawingml/2006/table">
            <a:tbl>
              <a:tblPr>
                <a:tableStyleId>{E8B1032C-EA38-4F05-BA0D-38AFFFC7BED3}</a:tableStyleId>
              </a:tblPr>
              <a:tblGrid>
                <a:gridCol w="1571636"/>
                <a:gridCol w="2457346"/>
                <a:gridCol w="1318576"/>
                <a:gridCol w="1611593"/>
                <a:gridCol w="1684847"/>
              </a:tblGrid>
              <a:tr h="276822">
                <a:tc>
                  <a:txBody>
                    <a:bodyPr/>
                    <a:lstStyle/>
                    <a:p>
                      <a:pPr algn="ctr" fontAlgn="b"/>
                      <a:r>
                        <a:rPr lang="es-MX" sz="1600" u="none" strike="noStrike" dirty="0" smtClean="0"/>
                        <a:t>Acuífero</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dirty="0"/>
                        <a:t>MUNICIPIO</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NO. PTAR</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dirty="0"/>
                        <a:t>Q </a:t>
                      </a:r>
                      <a:r>
                        <a:rPr lang="es-MX" sz="1600" u="none" strike="noStrike" dirty="0" smtClean="0"/>
                        <a:t>INSTALADO l/s</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dirty="0"/>
                        <a:t>Q </a:t>
                      </a:r>
                      <a:r>
                        <a:rPr lang="es-MX" sz="1600" u="none" strike="noStrike" dirty="0" smtClean="0"/>
                        <a:t>OPERACIÓN l/s</a:t>
                      </a:r>
                      <a:endParaRPr lang="es-MX" sz="1600" b="0" i="0" u="none" strike="noStrike" dirty="0">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Arial"/>
                      </a:endParaRPr>
                    </a:p>
                  </a:txBody>
                  <a:tcPr marL="0" marR="0" marT="0" marB="0" anchor="b"/>
                </a:tc>
                <a:tc>
                  <a:txBody>
                    <a:bodyPr/>
                    <a:lstStyle/>
                    <a:p>
                      <a:pPr algn="l" fontAlgn="b"/>
                      <a:r>
                        <a:rPr lang="es-MX" sz="1600" u="none" strike="noStrike" dirty="0" smtClean="0"/>
                        <a:t> </a:t>
                      </a:r>
                      <a:r>
                        <a:rPr lang="es-MX" sz="1600" u="none" strike="noStrike" dirty="0" err="1" smtClean="0"/>
                        <a:t>Aljojuca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2</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8.5</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8.5</a:t>
                      </a:r>
                      <a:endParaRPr lang="es-MX" sz="1600" b="0" i="0" u="none" strike="noStrike">
                        <a:solidFill>
                          <a:schemeClr val="tx1"/>
                        </a:solidFill>
                        <a:latin typeface="Arial"/>
                      </a:endParaRPr>
                    </a:p>
                  </a:txBody>
                  <a:tcPr marL="0" marR="0" marT="0" marB="0" anchor="b"/>
                </a:tc>
              </a:tr>
              <a:tr h="232174">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Chalchicomula </a:t>
                      </a:r>
                      <a:r>
                        <a:rPr lang="es-MX" sz="1600" u="none" strike="noStrike" dirty="0"/>
                        <a:t>de Sesma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44.4</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0.0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a:t>
                      </a:r>
                      <a:r>
                        <a:rPr lang="es-MX" sz="1600" u="none" strike="noStrike" dirty="0" err="1" smtClean="0"/>
                        <a:t>Chichiquila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2</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6.0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5.2</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Libres</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30.0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0.0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a:t>
                      </a:r>
                      <a:r>
                        <a:rPr lang="es-MX" sz="1600" u="none" strike="noStrike" dirty="0" err="1" smtClean="0"/>
                        <a:t>Mazapiltepec</a:t>
                      </a:r>
                      <a:r>
                        <a:rPr lang="es-MX" sz="1600" u="none" strike="noStrike" dirty="0" smtClean="0"/>
                        <a:t> </a:t>
                      </a:r>
                      <a:r>
                        <a:rPr lang="es-MX" sz="1600" u="none" strike="noStrike" dirty="0"/>
                        <a:t>de Juárez</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6.0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6.0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a:t>
                      </a:r>
                      <a:r>
                        <a:rPr lang="es-MX" sz="1600" u="none" strike="noStrike" dirty="0" err="1" smtClean="0"/>
                        <a:t>Quimixtlán</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11.0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6.0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San </a:t>
                      </a:r>
                      <a:r>
                        <a:rPr lang="es-MX" sz="1600" u="none" strike="noStrike" dirty="0"/>
                        <a:t>José </a:t>
                      </a:r>
                      <a:r>
                        <a:rPr lang="es-MX" sz="1600" u="none" strike="noStrike" dirty="0" err="1"/>
                        <a:t>Chiapa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14.0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0.0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San </a:t>
                      </a:r>
                      <a:r>
                        <a:rPr lang="es-MX" sz="1600" u="none" strike="noStrike" dirty="0"/>
                        <a:t>Nicolás Buenos Aires</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7.0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0.0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a:t>
                      </a:r>
                      <a:r>
                        <a:rPr lang="es-MX" sz="1600" u="none" strike="noStrike" dirty="0" err="1" smtClean="0"/>
                        <a:t>Soltepec</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16.4</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0.0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Libres Oriental</a:t>
                      </a:r>
                      <a:endParaRPr lang="es-MX" sz="1600" b="0" i="0" u="none" strike="noStrike" dirty="0">
                        <a:solidFill>
                          <a:schemeClr val="tx1"/>
                        </a:solidFill>
                        <a:latin typeface="+mn-lt"/>
                      </a:endParaRPr>
                    </a:p>
                  </a:txBody>
                  <a:tcPr marL="0" marR="0" marT="0" marB="0" anchor="b"/>
                </a:tc>
                <a:tc>
                  <a:txBody>
                    <a:bodyPr/>
                    <a:lstStyle/>
                    <a:p>
                      <a:pPr algn="l" fontAlgn="b"/>
                      <a:r>
                        <a:rPr lang="es-MX" sz="1600" u="none" strike="noStrike" dirty="0" smtClean="0"/>
                        <a:t> </a:t>
                      </a:r>
                      <a:r>
                        <a:rPr lang="es-MX" sz="1600" u="none" strike="noStrike" dirty="0" err="1" smtClean="0"/>
                        <a:t>Tepeyahualco</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dirty="0"/>
                        <a:t>1</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1.5</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0.0</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Huamantla</a:t>
                      </a:r>
                      <a:endParaRPr lang="es-MX" sz="1600" b="0" i="0" u="none" strike="noStrike" dirty="0">
                        <a:solidFill>
                          <a:schemeClr val="tx1"/>
                        </a:solidFill>
                        <a:latin typeface="Arial"/>
                      </a:endParaRPr>
                    </a:p>
                  </a:txBody>
                  <a:tcPr marL="0" marR="0" marT="0" marB="0" anchor="b"/>
                </a:tc>
                <a:tc>
                  <a:txBody>
                    <a:bodyPr/>
                    <a:lstStyle/>
                    <a:p>
                      <a:pPr algn="l" fontAlgn="b"/>
                      <a:r>
                        <a:rPr lang="es-MX" sz="1600" u="none" strike="noStrike" dirty="0" smtClean="0"/>
                        <a:t> </a:t>
                      </a:r>
                      <a:r>
                        <a:rPr lang="es-MX" sz="1600" u="none" strike="noStrike" dirty="0" err="1" smtClean="0"/>
                        <a:t>Altzayanca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3</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7.0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4.7</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Huamantla</a:t>
                      </a:r>
                      <a:endParaRPr lang="es-MX" sz="1600" b="0" i="0" u="none" strike="noStrike" dirty="0">
                        <a:solidFill>
                          <a:schemeClr val="tx1"/>
                        </a:solidFill>
                        <a:latin typeface="Arial"/>
                      </a:endParaRPr>
                    </a:p>
                  </a:txBody>
                  <a:tcPr marL="0" marR="0" marT="0" marB="0" anchor="b"/>
                </a:tc>
                <a:tc>
                  <a:txBody>
                    <a:bodyPr/>
                    <a:lstStyle/>
                    <a:p>
                      <a:pPr algn="l" fontAlgn="b"/>
                      <a:r>
                        <a:rPr lang="es-MX" sz="1600" u="none" strike="noStrike" dirty="0" smtClean="0"/>
                        <a:t> El </a:t>
                      </a:r>
                      <a:r>
                        <a:rPr lang="es-MX" sz="1600" u="none" strike="noStrike" dirty="0"/>
                        <a:t>Carmen </a:t>
                      </a:r>
                      <a:r>
                        <a:rPr lang="es-MX" sz="1600" u="none" strike="noStrike" dirty="0" err="1"/>
                        <a:t>Tequexquitla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1</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20.0</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6.4</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Huamantla</a:t>
                      </a:r>
                      <a:endParaRPr lang="es-MX" sz="1600" b="0" i="0" u="none" strike="noStrike" dirty="0">
                        <a:solidFill>
                          <a:schemeClr val="tx1"/>
                        </a:solidFill>
                        <a:latin typeface="Arial"/>
                      </a:endParaRPr>
                    </a:p>
                  </a:txBody>
                  <a:tcPr marL="0" marR="0" marT="0" marB="0" anchor="b"/>
                </a:tc>
                <a:tc>
                  <a:txBody>
                    <a:bodyPr/>
                    <a:lstStyle/>
                    <a:p>
                      <a:pPr algn="l" fontAlgn="b"/>
                      <a:r>
                        <a:rPr lang="es-MX" sz="1600" u="none" strike="noStrike" dirty="0" smtClean="0"/>
                        <a:t> Huamantla</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8</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113.2</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97.7</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smtClean="0"/>
                        <a:t>Huamantla</a:t>
                      </a:r>
                      <a:endParaRPr lang="es-MX" sz="1600" b="0" i="0" u="none" strike="noStrike" dirty="0">
                        <a:solidFill>
                          <a:schemeClr val="tx1"/>
                        </a:solidFill>
                        <a:latin typeface="Arial"/>
                      </a:endParaRPr>
                    </a:p>
                  </a:txBody>
                  <a:tcPr marL="0" marR="0" marT="0" marB="0" anchor="b"/>
                </a:tc>
                <a:tc>
                  <a:txBody>
                    <a:bodyPr/>
                    <a:lstStyle/>
                    <a:p>
                      <a:pPr algn="l" fontAlgn="b"/>
                      <a:r>
                        <a:rPr lang="es-MX" sz="1600" u="none" strike="noStrike" dirty="0" smtClean="0"/>
                        <a:t> </a:t>
                      </a:r>
                      <a:r>
                        <a:rPr lang="es-MX" sz="1600" u="none" strike="noStrike" dirty="0" err="1" smtClean="0"/>
                        <a:t>Terrenate</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4</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22.9</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5.8</a:t>
                      </a:r>
                      <a:endParaRPr lang="es-MX" sz="1600" b="0" i="0" u="none" strike="noStrike">
                        <a:solidFill>
                          <a:schemeClr val="tx1"/>
                        </a:solidFill>
                        <a:latin typeface="Arial"/>
                      </a:endParaRPr>
                    </a:p>
                  </a:txBody>
                  <a:tcPr marL="0" marR="0" marT="0" marB="0" anchor="b"/>
                </a:tc>
              </a:tr>
              <a:tr h="276822">
                <a:tc>
                  <a:txBody>
                    <a:bodyPr/>
                    <a:lstStyle/>
                    <a:p>
                      <a:pPr algn="ctr" fontAlgn="b"/>
                      <a:r>
                        <a:rPr lang="es-MX" sz="1600" u="none" strike="noStrike" dirty="0"/>
                        <a:t> </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dirty="0"/>
                        <a:t> </a:t>
                      </a:r>
                      <a:endParaRPr lang="es-MX" sz="1600" b="0" i="0" u="none" strike="noStrike" dirty="0">
                        <a:solidFill>
                          <a:schemeClr val="tx1"/>
                        </a:solidFill>
                        <a:latin typeface="Arial"/>
                      </a:endParaRPr>
                    </a:p>
                  </a:txBody>
                  <a:tcPr marL="0" marR="0" marT="0" marB="0" anchor="b"/>
                </a:tc>
                <a:tc>
                  <a:txBody>
                    <a:bodyPr/>
                    <a:lstStyle/>
                    <a:p>
                      <a:pPr algn="ctr" fontAlgn="b"/>
                      <a:r>
                        <a:rPr lang="es-MX" sz="1600" u="none" strike="noStrike"/>
                        <a:t>28</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a:t>307.9</a:t>
                      </a:r>
                      <a:endParaRPr lang="es-MX" sz="1600" b="0" i="0" u="none" strike="noStrike">
                        <a:solidFill>
                          <a:schemeClr val="tx1"/>
                        </a:solidFill>
                        <a:latin typeface="Arial"/>
                      </a:endParaRPr>
                    </a:p>
                  </a:txBody>
                  <a:tcPr marL="0" marR="0" marT="0" marB="0" anchor="b"/>
                </a:tc>
                <a:tc>
                  <a:txBody>
                    <a:bodyPr/>
                    <a:lstStyle/>
                    <a:p>
                      <a:pPr algn="ctr" fontAlgn="b"/>
                      <a:r>
                        <a:rPr lang="es-MX" sz="1600" u="none" strike="noStrike" dirty="0"/>
                        <a:t>140.3</a:t>
                      </a:r>
                      <a:endParaRPr lang="es-MX" sz="1600" b="0" i="0" u="none" strike="noStrike" dirty="0">
                        <a:solidFill>
                          <a:schemeClr val="tx1"/>
                        </a:solidFill>
                        <a:latin typeface="Arial"/>
                      </a:endParaRPr>
                    </a:p>
                  </a:txBody>
                  <a:tcPr marL="0" marR="0" marT="0" marB="0" anchor="b"/>
                </a:tc>
              </a:tr>
            </a:tbl>
          </a:graphicData>
        </a:graphic>
      </p:graphicFrame>
      <p:sp>
        <p:nvSpPr>
          <p:cNvPr id="5" name="4 CuadroTexto"/>
          <p:cNvSpPr txBox="1"/>
          <p:nvPr/>
        </p:nvSpPr>
        <p:spPr>
          <a:xfrm>
            <a:off x="0" y="1071546"/>
            <a:ext cx="9144000" cy="923330"/>
          </a:xfrm>
          <a:prstGeom prst="rect">
            <a:avLst/>
          </a:prstGeom>
          <a:noFill/>
        </p:spPr>
        <p:txBody>
          <a:bodyPr wrap="square" rtlCol="0">
            <a:spAutoFit/>
          </a:bodyPr>
          <a:lstStyle/>
          <a:p>
            <a:r>
              <a:rPr lang="es-MX" dirty="0" smtClean="0"/>
              <a:t>Existen 28 plantas de tratamiento, sin embargo solamente 22 plantas están en operación, por otra parte, en el acuífero de Perote no existen sistemas de tratamiento.  En resumen, el tratamiento de 140.3 l/s Vs 1540 l/s de agua generada: </a:t>
            </a:r>
            <a:r>
              <a:rPr lang="es-MX" dirty="0" smtClean="0">
                <a:solidFill>
                  <a:srgbClr val="FFFF00"/>
                </a:solidFill>
              </a:rPr>
              <a:t>9%</a:t>
            </a:r>
            <a:endParaRPr lang="es-MX" dirty="0">
              <a:solidFill>
                <a:srgbClr val="FFFF00"/>
              </a:solidFill>
            </a:endParaRPr>
          </a:p>
        </p:txBody>
      </p:sp>
    </p:spTree>
    <p:extLst>
      <p:ext uri="{BB962C8B-B14F-4D97-AF65-F5344CB8AC3E}">
        <p14:creationId xmlns:p14="http://schemas.microsoft.com/office/powerpoint/2010/main" xmlns="" val="3600491300"/>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stretch>
            <a:fillRect/>
          </a:stretch>
        </p:blipFill>
        <p:spPr>
          <a:xfrm>
            <a:off x="0" y="0"/>
            <a:ext cx="9144000" cy="6937470"/>
          </a:xfrm>
        </p:spPr>
      </p:pic>
      <p:sp>
        <p:nvSpPr>
          <p:cNvPr id="2" name="1 Título"/>
          <p:cNvSpPr>
            <a:spLocks noGrp="1"/>
          </p:cNvSpPr>
          <p:nvPr>
            <p:ph type="title"/>
          </p:nvPr>
        </p:nvSpPr>
        <p:spPr>
          <a:xfrm>
            <a:off x="5364088" y="0"/>
            <a:ext cx="3779912" cy="1124744"/>
          </a:xfrm>
        </p:spPr>
        <p:txBody>
          <a:bodyPr vert="horz" lIns="45720" rIns="45720" anchor="b">
            <a:normAutofit fontScale="90000"/>
          </a:bodyPr>
          <a:lstStyle/>
          <a:p>
            <a:pPr>
              <a:lnSpc>
                <a:spcPct val="100000"/>
              </a:lnSpc>
            </a:pPr>
            <a:r>
              <a:rPr lang="es-MX" sz="4000" b="1" kern="0" dirty="0">
                <a:ln w="5000" cmpd="sng">
                  <a:solidFill>
                    <a:srgbClr val="CC4757">
                      <a:tint val="80000"/>
                      <a:shade val="99000"/>
                      <a:satMod val="500000"/>
                    </a:srgbClr>
                  </a:solidFill>
                  <a:prstDash val="solid"/>
                </a:ln>
                <a:gradFill>
                  <a:gsLst>
                    <a:gs pos="0">
                      <a:srgbClr val="CC4757">
                        <a:tint val="63000"/>
                        <a:satMod val="255000"/>
                      </a:srgbClr>
                    </a:gs>
                    <a:gs pos="9000">
                      <a:srgbClr val="CC4757">
                        <a:tint val="63000"/>
                        <a:satMod val="255000"/>
                      </a:srgbClr>
                    </a:gs>
                    <a:gs pos="53000">
                      <a:srgbClr val="CC4757">
                        <a:shade val="60000"/>
                        <a:satMod val="100000"/>
                      </a:srgbClr>
                    </a:gs>
                    <a:gs pos="90000">
                      <a:srgbClr val="CC4757">
                        <a:tint val="63000"/>
                        <a:satMod val="255000"/>
                      </a:srgbClr>
                    </a:gs>
                    <a:gs pos="100000">
                      <a:srgbClr val="CC4757">
                        <a:tint val="63000"/>
                        <a:satMod val="255000"/>
                      </a:srgbClr>
                    </a:gs>
                  </a:gsLst>
                  <a:lin ang="5400000"/>
                </a:gradFill>
                <a:effectLst>
                  <a:outerShdw blurRad="50800" dist="38100" dir="5400000" algn="t" rotWithShape="0">
                    <a:prstClr val="black">
                      <a:alpha val="50000"/>
                    </a:prstClr>
                  </a:outerShdw>
                </a:effectLst>
                <a:latin typeface="Corbel"/>
              </a:rPr>
              <a:t>BALANCES HIDRÁULICOS</a:t>
            </a:r>
          </a:p>
        </p:txBody>
      </p:sp>
    </p:spTree>
    <p:extLst>
      <p:ext uri="{BB962C8B-B14F-4D97-AF65-F5344CB8AC3E}">
        <p14:creationId xmlns:p14="http://schemas.microsoft.com/office/powerpoint/2010/main" xmlns="" val="4061600673"/>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DSCF1060.JPG"/>
          <p:cNvPicPr>
            <a:picLocks noChangeAspect="1"/>
          </p:cNvPicPr>
          <p:nvPr/>
        </p:nvPicPr>
        <p:blipFill rotWithShape="1">
          <a:blip r:embed="rId2" cstate="print"/>
          <a:srcRect b="18500"/>
          <a:stretch/>
        </p:blipFill>
        <p:spPr>
          <a:xfrm>
            <a:off x="0" y="1268760"/>
            <a:ext cx="9143999" cy="5589240"/>
          </a:xfrm>
          <a:prstGeom prst="rect">
            <a:avLst/>
          </a:prstGeom>
        </p:spPr>
      </p:pic>
      <p:sp>
        <p:nvSpPr>
          <p:cNvPr id="2" name="1 Título"/>
          <p:cNvSpPr>
            <a:spLocks noGrp="1"/>
          </p:cNvSpPr>
          <p:nvPr>
            <p:ph type="title"/>
          </p:nvPr>
        </p:nvSpPr>
        <p:spPr>
          <a:xfrm>
            <a:off x="0" y="0"/>
            <a:ext cx="9144000" cy="1241806"/>
          </a:xfrm>
        </p:spPr>
        <p:txBody>
          <a:bodyPr anchor="ctr"/>
          <a:lstStyle/>
          <a:p>
            <a:pPr algn="ctr"/>
            <a:r>
              <a:rPr lang="es-MX" dirty="0" smtClean="0"/>
              <a:t>OBJETIVO GENERAL</a:t>
            </a:r>
            <a:endParaRPr lang="es-MX" dirty="0"/>
          </a:p>
        </p:txBody>
      </p:sp>
      <p:sp>
        <p:nvSpPr>
          <p:cNvPr id="3" name="2 Marcador de contenido"/>
          <p:cNvSpPr>
            <a:spLocks noGrp="1"/>
          </p:cNvSpPr>
          <p:nvPr>
            <p:ph idx="1"/>
          </p:nvPr>
        </p:nvSpPr>
        <p:spPr>
          <a:xfrm>
            <a:off x="49784" y="1268760"/>
            <a:ext cx="9094216" cy="2650819"/>
          </a:xfrm>
        </p:spPr>
        <p:txBody>
          <a:bodyPr anchor="ctr">
            <a:normAutofit/>
          </a:bodyPr>
          <a:lstStyle/>
          <a:p>
            <a:pPr marL="0" indent="0">
              <a:buNone/>
            </a:pPr>
            <a:r>
              <a:rPr lang="es-MX" dirty="0" smtClean="0">
                <a:solidFill>
                  <a:srgbClr val="002060"/>
                </a:solidFill>
              </a:rPr>
              <a:t>Formular un Plan de Manejo Integrado del Acuífero Huamantla-Libres Oriental-Perote, que adecue el desarrollo sustentable de la región a la disponibilidad del agua, enmarcado en el contexto de la actual política nacional hidráulica. </a:t>
            </a: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5 Grupo"/>
          <p:cNvGrpSpPr/>
          <p:nvPr/>
        </p:nvGrpSpPr>
        <p:grpSpPr>
          <a:xfrm>
            <a:off x="-22224" y="1241806"/>
            <a:ext cx="9166224" cy="5643578"/>
            <a:chOff x="-22224" y="1241806"/>
            <a:chExt cx="9166224" cy="5643578"/>
          </a:xfrm>
        </p:grpSpPr>
        <p:sp>
          <p:nvSpPr>
            <p:cNvPr id="7" name="6 Rectángulo"/>
            <p:cNvSpPr>
              <a:spLocks noChangeAspect="1"/>
            </p:cNvSpPr>
            <p:nvPr/>
          </p:nvSpPr>
          <p:spPr>
            <a:xfrm>
              <a:off x="-22224" y="1241806"/>
              <a:ext cx="9166224" cy="5643578"/>
            </a:xfrm>
            <a:prstGeom prst="rect">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9" name="8 Rectángulo"/>
            <p:cNvSpPr>
              <a:spLocks noChangeAspect="1"/>
            </p:cNvSpPr>
            <p:nvPr/>
          </p:nvSpPr>
          <p:spPr>
            <a:xfrm>
              <a:off x="0" y="1241806"/>
              <a:ext cx="5616194" cy="5616194"/>
            </a:xfrm>
            <a:prstGeom prst="rect">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sysClr val="window" lastClr="FFFFFF"/>
                </a:solidFill>
                <a:effectLst/>
                <a:uLnTx/>
                <a:uFillTx/>
                <a:latin typeface="Corbel"/>
                <a:ea typeface="+mn-ea"/>
                <a:cs typeface="+mn-cs"/>
              </a:endParaRPr>
            </a:p>
          </p:txBody>
        </p:sp>
      </p:grpSp>
      <p:pic>
        <p:nvPicPr>
          <p:cNvPr id="8" name="7 Imagen" descr="Colindantes.jpg"/>
          <p:cNvPicPr>
            <a:picLocks noChangeAspect="1"/>
          </p:cNvPicPr>
          <p:nvPr/>
        </p:nvPicPr>
        <p:blipFill>
          <a:blip r:embed="rId2" cstate="print"/>
          <a:stretch>
            <a:fillRect/>
          </a:stretch>
        </p:blipFill>
        <p:spPr>
          <a:xfrm>
            <a:off x="0" y="1700808"/>
            <a:ext cx="5616194" cy="4756783"/>
          </a:xfrm>
          <a:prstGeom prst="rect">
            <a:avLst/>
          </a:prstGeom>
        </p:spPr>
      </p:pic>
      <p:sp>
        <p:nvSpPr>
          <p:cNvPr id="9226" name="Text Box 10"/>
          <p:cNvSpPr txBox="1">
            <a:spLocks noChangeArrowheads="1"/>
          </p:cNvSpPr>
          <p:nvPr/>
        </p:nvSpPr>
        <p:spPr bwMode="auto">
          <a:xfrm>
            <a:off x="5796136" y="1700808"/>
            <a:ext cx="3129383" cy="2164695"/>
          </a:xfrm>
          <a:prstGeom prst="rect">
            <a:avLst/>
          </a:prstGeom>
          <a:noFill/>
          <a:ln w="9525">
            <a:noFill/>
            <a:miter lim="800000"/>
            <a:headEnd/>
            <a:tailEnd/>
          </a:ln>
          <a:effectLst/>
        </p:spPr>
        <p:txBody>
          <a:bodyPr wrap="none">
            <a:spAutoFit/>
          </a:bodyPr>
          <a:lstStyle/>
          <a:p>
            <a:r>
              <a:rPr lang="es-ES" sz="2000" dirty="0">
                <a:solidFill>
                  <a:schemeClr val="bg1"/>
                </a:solidFill>
              </a:rPr>
              <a:t>Área total de la </a:t>
            </a:r>
            <a:r>
              <a:rPr lang="es-ES" sz="2000" dirty="0" smtClean="0">
                <a:solidFill>
                  <a:schemeClr val="bg1"/>
                </a:solidFill>
              </a:rPr>
              <a:t>poligonal </a:t>
            </a:r>
          </a:p>
          <a:p>
            <a:r>
              <a:rPr lang="es-ES" sz="2000" dirty="0" smtClean="0">
                <a:solidFill>
                  <a:schemeClr val="bg1"/>
                </a:solidFill>
              </a:rPr>
              <a:t>(suma de los 3 acuíferos)</a:t>
            </a:r>
            <a:endParaRPr lang="es-ES" sz="2000" dirty="0">
              <a:solidFill>
                <a:schemeClr val="bg1"/>
              </a:solidFill>
            </a:endParaRPr>
          </a:p>
          <a:p>
            <a:r>
              <a:rPr lang="es-ES" sz="2000" dirty="0" smtClean="0">
                <a:solidFill>
                  <a:schemeClr val="bg1"/>
                </a:solidFill>
              </a:rPr>
              <a:t>5,841.93 km²</a:t>
            </a:r>
            <a:endParaRPr lang="es-ES" sz="2000" baseline="30000" dirty="0" smtClean="0">
              <a:solidFill>
                <a:schemeClr val="bg1"/>
              </a:solidFill>
            </a:endParaRPr>
          </a:p>
          <a:p>
            <a:endParaRPr lang="es-ES" sz="2800" baseline="30000" dirty="0" smtClean="0">
              <a:solidFill>
                <a:schemeClr val="bg1"/>
              </a:solidFill>
            </a:endParaRPr>
          </a:p>
          <a:p>
            <a:r>
              <a:rPr lang="es-ES" sz="2800" baseline="30000" dirty="0" smtClean="0">
                <a:solidFill>
                  <a:schemeClr val="bg1"/>
                </a:solidFill>
              </a:rPr>
              <a:t>15% Huamantla</a:t>
            </a:r>
          </a:p>
          <a:p>
            <a:r>
              <a:rPr lang="es-ES" sz="2800" baseline="30000" dirty="0" smtClean="0">
                <a:solidFill>
                  <a:schemeClr val="bg1"/>
                </a:solidFill>
              </a:rPr>
              <a:t>68% Libres – Oriental</a:t>
            </a:r>
          </a:p>
          <a:p>
            <a:r>
              <a:rPr lang="es-ES" sz="2800" baseline="30000" dirty="0" smtClean="0">
                <a:solidFill>
                  <a:schemeClr val="bg1"/>
                </a:solidFill>
              </a:rPr>
              <a:t>17% Perote-</a:t>
            </a:r>
            <a:r>
              <a:rPr lang="es-ES" sz="2800" baseline="30000" dirty="0" err="1" smtClean="0">
                <a:solidFill>
                  <a:schemeClr val="bg1"/>
                </a:solidFill>
              </a:rPr>
              <a:t>Zayaleta</a:t>
            </a:r>
            <a:endParaRPr lang="es-ES" sz="2800" baseline="30000" dirty="0">
              <a:solidFill>
                <a:schemeClr val="bg1"/>
              </a:solidFill>
            </a:endParaRPr>
          </a:p>
        </p:txBody>
      </p:sp>
      <p:sp>
        <p:nvSpPr>
          <p:cNvPr id="9227" name="Text Box 11"/>
          <p:cNvSpPr txBox="1">
            <a:spLocks noChangeArrowheads="1"/>
          </p:cNvSpPr>
          <p:nvPr/>
        </p:nvSpPr>
        <p:spPr bwMode="auto">
          <a:xfrm>
            <a:off x="5796137" y="4880595"/>
            <a:ext cx="2817341" cy="1733808"/>
          </a:xfrm>
          <a:prstGeom prst="rect">
            <a:avLst/>
          </a:prstGeom>
          <a:noFill/>
          <a:ln w="9525">
            <a:noFill/>
            <a:miter lim="800000"/>
            <a:headEnd/>
            <a:tailEnd/>
          </a:ln>
          <a:effectLst/>
        </p:spPr>
        <p:txBody>
          <a:bodyPr wrap="square">
            <a:spAutoFit/>
          </a:bodyPr>
          <a:lstStyle/>
          <a:p>
            <a:r>
              <a:rPr lang="es-ES" sz="2000" dirty="0">
                <a:solidFill>
                  <a:schemeClr val="bg1"/>
                </a:solidFill>
              </a:rPr>
              <a:t>Área total de la zona de </a:t>
            </a:r>
            <a:r>
              <a:rPr lang="es-ES" sz="2000" dirty="0" smtClean="0">
                <a:solidFill>
                  <a:schemeClr val="bg1"/>
                </a:solidFill>
              </a:rPr>
              <a:t>almacenamiento  </a:t>
            </a:r>
            <a:r>
              <a:rPr lang="es-ES" sz="2000" dirty="0">
                <a:solidFill>
                  <a:schemeClr val="bg1"/>
                </a:solidFill>
              </a:rPr>
              <a:t>ó explotación del </a:t>
            </a:r>
            <a:r>
              <a:rPr lang="es-ES" sz="2000" dirty="0" smtClean="0">
                <a:solidFill>
                  <a:schemeClr val="bg1"/>
                </a:solidFill>
              </a:rPr>
              <a:t>acuífero: 3,360.58 km²</a:t>
            </a:r>
            <a:endParaRPr lang="es-ES" sz="2000" baseline="30000" dirty="0" smtClean="0">
              <a:solidFill>
                <a:schemeClr val="bg1"/>
              </a:solidFill>
            </a:endParaRPr>
          </a:p>
          <a:p>
            <a:endParaRPr lang="es-ES" sz="2000" baseline="30000" dirty="0" smtClean="0">
              <a:solidFill>
                <a:schemeClr val="bg1"/>
              </a:solidFill>
            </a:endParaRPr>
          </a:p>
          <a:p>
            <a:endParaRPr lang="es-ES" sz="2000" baseline="30000" dirty="0">
              <a:solidFill>
                <a:schemeClr val="bg1"/>
              </a:solidFill>
            </a:endParaRPr>
          </a:p>
        </p:txBody>
      </p:sp>
      <p:sp>
        <p:nvSpPr>
          <p:cNvPr id="9218" name="Rectangle 2"/>
          <p:cNvSpPr>
            <a:spLocks noGrp="1" noChangeArrowheads="1"/>
          </p:cNvSpPr>
          <p:nvPr>
            <p:ph type="title" idx="4294967295"/>
          </p:nvPr>
        </p:nvSpPr>
        <p:spPr bwMode="auto">
          <a:xfrm>
            <a:off x="0" y="0"/>
            <a:ext cx="9144000" cy="1241806"/>
          </a:xfrm>
          <a:prstGeom prst="rect">
            <a:avLst/>
          </a:prstGeom>
          <a:noFill/>
          <a:ln>
            <a:miter lim="800000"/>
            <a:headEnd/>
            <a:tailEnd/>
          </a:ln>
        </p:spPr>
        <p:txBody>
          <a:bodyPr anchor="ctr"/>
          <a:lstStyle/>
          <a:p>
            <a:r>
              <a:rPr lang="es-ES" sz="2000" b="1" dirty="0">
                <a:solidFill>
                  <a:schemeClr val="tx1"/>
                </a:solidFill>
              </a:rPr>
              <a:t>Localización del área de estudio, </a:t>
            </a:r>
            <a:r>
              <a:rPr lang="es-ES" sz="2000" b="1" dirty="0" smtClean="0">
                <a:solidFill>
                  <a:schemeClr val="tx1"/>
                </a:solidFill>
              </a:rPr>
              <a:t>área </a:t>
            </a:r>
            <a:r>
              <a:rPr lang="es-ES" sz="2000" b="1" dirty="0">
                <a:solidFill>
                  <a:schemeClr val="tx1"/>
                </a:solidFill>
              </a:rPr>
              <a:t>y sistemas acuíferos colindantes</a:t>
            </a:r>
            <a:endParaRPr lang="es-MX" sz="2000" b="1" dirty="0">
              <a:solidFill>
                <a:schemeClr val="tx1"/>
              </a:solidFill>
            </a:endParaRPr>
          </a:p>
        </p:txBody>
      </p:sp>
    </p:spTree>
    <p:extLst>
      <p:ext uri="{BB962C8B-B14F-4D97-AF65-F5344CB8AC3E}">
        <p14:creationId xmlns:p14="http://schemas.microsoft.com/office/powerpoint/2010/main" xmlns="" val="3840887907"/>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sz="quarter" idx="4294967295"/>
          </p:nvPr>
        </p:nvSpPr>
        <p:spPr bwMode="auto">
          <a:xfrm>
            <a:off x="0" y="0"/>
            <a:ext cx="4000500" cy="571500"/>
          </a:xfrm>
          <a:prstGeom prst="rect">
            <a:avLst/>
          </a:prstGeom>
          <a:noFill/>
          <a:ln>
            <a:miter lim="800000"/>
            <a:headEnd/>
            <a:tailEnd/>
          </a:ln>
        </p:spPr>
        <p:txBody>
          <a:bodyPr/>
          <a:lstStyle/>
          <a:p>
            <a:pPr algn="ctr"/>
            <a:r>
              <a:rPr lang="es-ES" sz="1800" b="1" dirty="0">
                <a:solidFill>
                  <a:schemeClr val="tx1"/>
                </a:solidFill>
              </a:rPr>
              <a:t>Isoyetas </a:t>
            </a:r>
            <a:r>
              <a:rPr lang="es-ES" sz="1800" b="1" dirty="0" smtClean="0">
                <a:solidFill>
                  <a:schemeClr val="tx1"/>
                </a:solidFill>
              </a:rPr>
              <a:t>del periodo 1996-2008</a:t>
            </a:r>
            <a:endParaRPr lang="es-MX" sz="1800" b="1" dirty="0">
              <a:solidFill>
                <a:schemeClr val="tx1"/>
              </a:solidFill>
            </a:endParaRPr>
          </a:p>
        </p:txBody>
      </p:sp>
      <p:pic>
        <p:nvPicPr>
          <p:cNvPr id="11" name="10 Imagen" descr="isoyetas_1996_2008.wmf"/>
          <p:cNvPicPr>
            <a:picLocks noChangeAspect="1"/>
          </p:cNvPicPr>
          <p:nvPr/>
        </p:nvPicPr>
        <p:blipFill>
          <a:blip r:embed="rId2" cstate="print"/>
          <a:srcRect l="10466" t="4685" r="10327" b="2162"/>
          <a:stretch>
            <a:fillRect/>
          </a:stretch>
        </p:blipFill>
        <p:spPr>
          <a:xfrm>
            <a:off x="2113005" y="308919"/>
            <a:ext cx="7030995" cy="6388443"/>
          </a:xfrm>
          <a:prstGeom prst="rect">
            <a:avLst/>
          </a:prstGeom>
        </p:spPr>
      </p:pic>
      <p:pic>
        <p:nvPicPr>
          <p:cNvPr id="12" name="11 Imagen" descr="ley_isoyetas.wmf"/>
          <p:cNvPicPr>
            <a:picLocks noChangeAspect="1"/>
          </p:cNvPicPr>
          <p:nvPr/>
        </p:nvPicPr>
        <p:blipFill>
          <a:blip r:embed="rId3" cstate="print"/>
          <a:srcRect l="18516" t="24313" r="33675" b="43964"/>
          <a:stretch>
            <a:fillRect/>
          </a:stretch>
        </p:blipFill>
        <p:spPr>
          <a:xfrm>
            <a:off x="0" y="2854412"/>
            <a:ext cx="2733621" cy="2347784"/>
          </a:xfrm>
          <a:prstGeom prst="rect">
            <a:avLst/>
          </a:prstGeom>
        </p:spPr>
      </p:pic>
      <p:graphicFrame>
        <p:nvGraphicFramePr>
          <p:cNvPr id="13" name="12 Tabla"/>
          <p:cNvGraphicFramePr>
            <a:graphicFrameLocks noGrp="1"/>
          </p:cNvGraphicFramePr>
          <p:nvPr/>
        </p:nvGraphicFramePr>
        <p:xfrm>
          <a:off x="226540" y="568410"/>
          <a:ext cx="3743960" cy="2062480"/>
        </p:xfrm>
        <a:graphic>
          <a:graphicData uri="http://schemas.openxmlformats.org/drawingml/2006/table">
            <a:tbl>
              <a:tblPr firstRow="1" bandRow="1">
                <a:tableStyleId>{21E4AEA4-8DFA-4A89-87EB-49C32662AFE0}</a:tableStyleId>
              </a:tblPr>
              <a:tblGrid>
                <a:gridCol w="1998980"/>
                <a:gridCol w="1744980"/>
              </a:tblGrid>
              <a:tr h="518023">
                <a:tc>
                  <a:txBody>
                    <a:bodyPr/>
                    <a:lstStyle/>
                    <a:p>
                      <a:pPr algn="ctr"/>
                      <a:r>
                        <a:rPr lang="es-ES_tradnl" sz="1600" dirty="0" smtClean="0"/>
                        <a:t>Acuífero</a:t>
                      </a:r>
                      <a:endParaRPr lang="es-MX" sz="1600" dirty="0"/>
                    </a:p>
                  </a:txBody>
                  <a:tcPr/>
                </a:tc>
                <a:tc>
                  <a:txBody>
                    <a:bodyPr/>
                    <a:lstStyle/>
                    <a:p>
                      <a:pPr algn="ctr"/>
                      <a:r>
                        <a:rPr lang="es-ES_tradnl" sz="1600" dirty="0" smtClean="0"/>
                        <a:t>Precipitación </a:t>
                      </a:r>
                    </a:p>
                    <a:p>
                      <a:pPr algn="ctr"/>
                      <a:r>
                        <a:rPr lang="es-ES_tradnl" sz="1600" dirty="0" smtClean="0"/>
                        <a:t>(mm)</a:t>
                      </a:r>
                      <a:endParaRPr lang="es-MX" sz="1600" dirty="0"/>
                    </a:p>
                  </a:txBody>
                  <a:tcPr/>
                </a:tc>
              </a:tr>
              <a:tr h="370840">
                <a:tc>
                  <a:txBody>
                    <a:bodyPr/>
                    <a:lstStyle/>
                    <a:p>
                      <a:r>
                        <a:rPr lang="es-ES_tradnl" sz="1600" dirty="0" smtClean="0"/>
                        <a:t>Huamantla</a:t>
                      </a:r>
                      <a:endParaRPr lang="es-MX" sz="1600" dirty="0"/>
                    </a:p>
                  </a:txBody>
                  <a:tcPr/>
                </a:tc>
                <a:tc>
                  <a:txBody>
                    <a:bodyPr/>
                    <a:lstStyle/>
                    <a:p>
                      <a:pPr algn="ctr"/>
                      <a:r>
                        <a:rPr lang="es-ES_tradnl" sz="1600" dirty="0" smtClean="0"/>
                        <a:t>586</a:t>
                      </a:r>
                      <a:endParaRPr lang="es-MX"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600" dirty="0" smtClean="0"/>
                        <a:t>Libres</a:t>
                      </a:r>
                      <a:r>
                        <a:rPr lang="es-ES_tradnl" sz="1600" baseline="0" dirty="0" smtClean="0"/>
                        <a:t> – Oriental</a:t>
                      </a:r>
                    </a:p>
                  </a:txBody>
                  <a:tcPr/>
                </a:tc>
                <a:tc>
                  <a:txBody>
                    <a:bodyPr/>
                    <a:lstStyle/>
                    <a:p>
                      <a:pPr algn="ctr"/>
                      <a:r>
                        <a:rPr lang="es-ES_tradnl" sz="1600" dirty="0" smtClean="0"/>
                        <a:t>658</a:t>
                      </a:r>
                      <a:endParaRPr lang="es-MX" sz="1600" dirty="0"/>
                    </a:p>
                  </a:txBody>
                  <a:tcPr/>
                </a:tc>
              </a:tr>
              <a:tr h="370840">
                <a:tc>
                  <a:txBody>
                    <a:bodyPr/>
                    <a:lstStyle/>
                    <a:p>
                      <a:r>
                        <a:rPr lang="es-ES_tradnl" sz="1600" baseline="0" dirty="0" smtClean="0"/>
                        <a:t>Perote - Zayaleta</a:t>
                      </a:r>
                      <a:endParaRPr lang="es-MX" sz="1600" dirty="0"/>
                    </a:p>
                  </a:txBody>
                  <a:tcPr/>
                </a:tc>
                <a:tc>
                  <a:txBody>
                    <a:bodyPr/>
                    <a:lstStyle/>
                    <a:p>
                      <a:pPr algn="ctr"/>
                      <a:r>
                        <a:rPr lang="es-ES_tradnl" sz="1600" dirty="0" smtClean="0"/>
                        <a:t>849</a:t>
                      </a:r>
                      <a:endParaRPr lang="es-MX" sz="1600" dirty="0"/>
                    </a:p>
                  </a:txBody>
                  <a:tcPr/>
                </a:tc>
              </a:tr>
              <a:tr h="370840">
                <a:tc>
                  <a:txBody>
                    <a:bodyPr/>
                    <a:lstStyle/>
                    <a:p>
                      <a:r>
                        <a:rPr lang="es-ES_tradnl" sz="1600" dirty="0" smtClean="0"/>
                        <a:t>3</a:t>
                      </a:r>
                      <a:r>
                        <a:rPr lang="es-ES_tradnl" sz="1600" baseline="0" dirty="0" smtClean="0"/>
                        <a:t> acuíferos</a:t>
                      </a:r>
                      <a:endParaRPr lang="es-MX" sz="1600" dirty="0"/>
                    </a:p>
                  </a:txBody>
                  <a:tcPr/>
                </a:tc>
                <a:tc>
                  <a:txBody>
                    <a:bodyPr/>
                    <a:lstStyle/>
                    <a:p>
                      <a:pPr algn="ctr"/>
                      <a:r>
                        <a:rPr lang="es-ES_tradnl" sz="1600" dirty="0" smtClean="0"/>
                        <a:t>680</a:t>
                      </a:r>
                      <a:endParaRPr lang="es-MX" sz="1600" dirty="0"/>
                    </a:p>
                  </a:txBody>
                  <a:tcPr/>
                </a:tc>
              </a:tr>
            </a:tbl>
          </a:graphicData>
        </a:graphic>
      </p:graphicFrame>
    </p:spTree>
    <p:extLst>
      <p:ext uri="{BB962C8B-B14F-4D97-AF65-F5344CB8AC3E}">
        <p14:creationId xmlns:p14="http://schemas.microsoft.com/office/powerpoint/2010/main" xmlns="" val="285444555"/>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isotermas_1996_2008.wmf"/>
          <p:cNvPicPr>
            <a:picLocks noChangeAspect="1"/>
          </p:cNvPicPr>
          <p:nvPr/>
        </p:nvPicPr>
        <p:blipFill>
          <a:blip r:embed="rId2" cstate="print"/>
          <a:srcRect l="9909" t="4324" r="9631" b="2162"/>
          <a:stretch>
            <a:fillRect/>
          </a:stretch>
        </p:blipFill>
        <p:spPr>
          <a:xfrm>
            <a:off x="2001795" y="234778"/>
            <a:ext cx="7142205" cy="6413157"/>
          </a:xfrm>
          <a:prstGeom prst="rect">
            <a:avLst/>
          </a:prstGeom>
        </p:spPr>
      </p:pic>
      <p:sp>
        <p:nvSpPr>
          <p:cNvPr id="83970" name="Rectangle 2"/>
          <p:cNvSpPr>
            <a:spLocks noGrp="1" noChangeArrowheads="1"/>
          </p:cNvSpPr>
          <p:nvPr>
            <p:ph type="title" sz="quarter" idx="4294967295"/>
          </p:nvPr>
        </p:nvSpPr>
        <p:spPr bwMode="auto">
          <a:xfrm>
            <a:off x="0" y="81384"/>
            <a:ext cx="3786188" cy="395288"/>
          </a:xfrm>
          <a:prstGeom prst="rect">
            <a:avLst/>
          </a:prstGeom>
          <a:noFill/>
          <a:ln>
            <a:miter lim="800000"/>
            <a:headEnd/>
            <a:tailEnd/>
          </a:ln>
        </p:spPr>
        <p:txBody>
          <a:bodyPr/>
          <a:lstStyle/>
          <a:p>
            <a:pPr algn="ctr"/>
            <a:r>
              <a:rPr lang="es-ES" sz="1800" b="1" dirty="0" smtClean="0">
                <a:solidFill>
                  <a:schemeClr val="tx1"/>
                </a:solidFill>
              </a:rPr>
              <a:t>Isotermas del periodo 1996-2008</a:t>
            </a:r>
            <a:endParaRPr lang="es-MX" sz="1800" b="1" dirty="0">
              <a:solidFill>
                <a:schemeClr val="tx1"/>
              </a:solidFill>
            </a:endParaRPr>
          </a:p>
        </p:txBody>
      </p:sp>
      <p:graphicFrame>
        <p:nvGraphicFramePr>
          <p:cNvPr id="6" name="5 Tabla"/>
          <p:cNvGraphicFramePr>
            <a:graphicFrameLocks noGrp="1"/>
          </p:cNvGraphicFramePr>
          <p:nvPr/>
        </p:nvGraphicFramePr>
        <p:xfrm>
          <a:off x="0" y="420128"/>
          <a:ext cx="3743960" cy="2062480"/>
        </p:xfrm>
        <a:graphic>
          <a:graphicData uri="http://schemas.openxmlformats.org/drawingml/2006/table">
            <a:tbl>
              <a:tblPr firstRow="1" bandRow="1">
                <a:tableStyleId>{21E4AEA4-8DFA-4A89-87EB-49C32662AFE0}</a:tableStyleId>
              </a:tblPr>
              <a:tblGrid>
                <a:gridCol w="1998980"/>
                <a:gridCol w="1744980"/>
              </a:tblGrid>
              <a:tr h="518023">
                <a:tc>
                  <a:txBody>
                    <a:bodyPr/>
                    <a:lstStyle/>
                    <a:p>
                      <a:pPr algn="ctr"/>
                      <a:r>
                        <a:rPr lang="es-ES_tradnl" sz="1600" dirty="0" smtClean="0"/>
                        <a:t>Acuífero</a:t>
                      </a:r>
                      <a:endParaRPr lang="es-MX" sz="1600" dirty="0"/>
                    </a:p>
                  </a:txBody>
                  <a:tcPr/>
                </a:tc>
                <a:tc>
                  <a:txBody>
                    <a:bodyPr/>
                    <a:lstStyle/>
                    <a:p>
                      <a:pPr algn="ctr"/>
                      <a:r>
                        <a:rPr lang="es-ES_tradnl" sz="1600" dirty="0" smtClean="0"/>
                        <a:t>Temperatura</a:t>
                      </a:r>
                    </a:p>
                    <a:p>
                      <a:pPr algn="ctr"/>
                      <a:r>
                        <a:rPr lang="es-ES_tradnl" sz="1600" dirty="0" smtClean="0"/>
                        <a:t>(ºC)</a:t>
                      </a:r>
                      <a:endParaRPr lang="es-MX" sz="1600" dirty="0"/>
                    </a:p>
                  </a:txBody>
                  <a:tcPr/>
                </a:tc>
              </a:tr>
              <a:tr h="370840">
                <a:tc>
                  <a:txBody>
                    <a:bodyPr/>
                    <a:lstStyle/>
                    <a:p>
                      <a:r>
                        <a:rPr lang="es-ES_tradnl" sz="1600" dirty="0" smtClean="0"/>
                        <a:t>Huamantla</a:t>
                      </a:r>
                      <a:endParaRPr lang="es-MX" sz="1600" dirty="0"/>
                    </a:p>
                  </a:txBody>
                  <a:tcPr/>
                </a:tc>
                <a:tc>
                  <a:txBody>
                    <a:bodyPr/>
                    <a:lstStyle/>
                    <a:p>
                      <a:pPr algn="ctr"/>
                      <a:r>
                        <a:rPr lang="es-ES_tradnl" sz="1600" dirty="0" smtClean="0"/>
                        <a:t>13.15</a:t>
                      </a:r>
                      <a:endParaRPr lang="es-MX"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600" dirty="0" smtClean="0"/>
                        <a:t>Libres</a:t>
                      </a:r>
                      <a:r>
                        <a:rPr lang="es-ES_tradnl" sz="1600" baseline="0" dirty="0" smtClean="0"/>
                        <a:t> – Oriental</a:t>
                      </a:r>
                    </a:p>
                  </a:txBody>
                  <a:tcPr/>
                </a:tc>
                <a:tc>
                  <a:txBody>
                    <a:bodyPr/>
                    <a:lstStyle/>
                    <a:p>
                      <a:pPr algn="ctr"/>
                      <a:r>
                        <a:rPr lang="es-ES_tradnl" sz="1600" dirty="0" smtClean="0"/>
                        <a:t>13.01</a:t>
                      </a:r>
                      <a:endParaRPr lang="es-MX" sz="1600" dirty="0"/>
                    </a:p>
                  </a:txBody>
                  <a:tcPr/>
                </a:tc>
              </a:tr>
              <a:tr h="370840">
                <a:tc>
                  <a:txBody>
                    <a:bodyPr/>
                    <a:lstStyle/>
                    <a:p>
                      <a:r>
                        <a:rPr lang="es-ES_tradnl" sz="1600" baseline="0" dirty="0" smtClean="0"/>
                        <a:t>Perote - Zayaleta</a:t>
                      </a:r>
                      <a:endParaRPr lang="es-MX" sz="1600" dirty="0"/>
                    </a:p>
                  </a:txBody>
                  <a:tcPr/>
                </a:tc>
                <a:tc>
                  <a:txBody>
                    <a:bodyPr/>
                    <a:lstStyle/>
                    <a:p>
                      <a:pPr algn="ctr"/>
                      <a:r>
                        <a:rPr lang="es-ES_tradnl" sz="1600" dirty="0" smtClean="0"/>
                        <a:t>12.14</a:t>
                      </a:r>
                      <a:endParaRPr lang="es-MX" sz="1600" dirty="0"/>
                    </a:p>
                  </a:txBody>
                  <a:tcPr/>
                </a:tc>
              </a:tr>
              <a:tr h="370840">
                <a:tc>
                  <a:txBody>
                    <a:bodyPr/>
                    <a:lstStyle/>
                    <a:p>
                      <a:r>
                        <a:rPr lang="es-ES_tradnl" sz="1600" dirty="0" smtClean="0"/>
                        <a:t>3</a:t>
                      </a:r>
                      <a:r>
                        <a:rPr lang="es-ES_tradnl" sz="1600" baseline="0" dirty="0" smtClean="0"/>
                        <a:t> acuíferos</a:t>
                      </a:r>
                      <a:endParaRPr lang="es-MX" sz="1600" dirty="0"/>
                    </a:p>
                  </a:txBody>
                  <a:tcPr/>
                </a:tc>
                <a:tc>
                  <a:txBody>
                    <a:bodyPr/>
                    <a:lstStyle/>
                    <a:p>
                      <a:pPr algn="ctr"/>
                      <a:r>
                        <a:rPr lang="es-ES_tradnl" sz="1600" dirty="0" smtClean="0"/>
                        <a:t>12.87</a:t>
                      </a:r>
                      <a:endParaRPr lang="es-MX" sz="1600" dirty="0"/>
                    </a:p>
                  </a:txBody>
                  <a:tcPr/>
                </a:tc>
              </a:tr>
            </a:tbl>
          </a:graphicData>
        </a:graphic>
      </p:graphicFrame>
      <p:pic>
        <p:nvPicPr>
          <p:cNvPr id="7" name="6 Imagen" descr="leyen_isotermas.wmf"/>
          <p:cNvPicPr>
            <a:picLocks noChangeAspect="1"/>
          </p:cNvPicPr>
          <p:nvPr/>
        </p:nvPicPr>
        <p:blipFill>
          <a:blip r:embed="rId3" cstate="print"/>
          <a:srcRect l="6484" t="28176" r="33964" b="42584"/>
          <a:stretch>
            <a:fillRect/>
          </a:stretch>
        </p:blipFill>
        <p:spPr>
          <a:xfrm>
            <a:off x="0" y="2545492"/>
            <a:ext cx="3583459" cy="2277428"/>
          </a:xfrm>
          <a:prstGeom prst="rect">
            <a:avLst/>
          </a:prstGeom>
        </p:spPr>
      </p:pic>
    </p:spTree>
    <p:extLst>
      <p:ext uri="{BB962C8B-B14F-4D97-AF65-F5344CB8AC3E}">
        <p14:creationId xmlns:p14="http://schemas.microsoft.com/office/powerpoint/2010/main" xmlns="" val="2255508675"/>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zonas_valles_montañas.jpg"/>
          <p:cNvPicPr>
            <a:picLocks noChangeAspect="1"/>
          </p:cNvPicPr>
          <p:nvPr/>
        </p:nvPicPr>
        <p:blipFill>
          <a:blip r:embed="rId2" cstate="print"/>
          <a:stretch>
            <a:fillRect/>
          </a:stretch>
        </p:blipFill>
        <p:spPr>
          <a:xfrm>
            <a:off x="1522405" y="0"/>
            <a:ext cx="7621595" cy="6858000"/>
          </a:xfrm>
          <a:prstGeom prst="rect">
            <a:avLst/>
          </a:prstGeom>
        </p:spPr>
      </p:pic>
      <p:sp>
        <p:nvSpPr>
          <p:cNvPr id="83970" name="Rectangle 2"/>
          <p:cNvSpPr>
            <a:spLocks noGrp="1" noChangeArrowheads="1"/>
          </p:cNvSpPr>
          <p:nvPr>
            <p:ph type="title" sz="quarter" idx="4294967295"/>
          </p:nvPr>
        </p:nvSpPr>
        <p:spPr bwMode="auto">
          <a:xfrm>
            <a:off x="0" y="6021289"/>
            <a:ext cx="3635896" cy="836712"/>
          </a:xfrm>
          <a:prstGeom prst="rect">
            <a:avLst/>
          </a:prstGeom>
          <a:noFill/>
          <a:ln>
            <a:miter lim="800000"/>
            <a:headEnd/>
            <a:tailEnd/>
          </a:ln>
        </p:spPr>
        <p:txBody>
          <a:bodyPr anchor="ctr"/>
          <a:lstStyle/>
          <a:p>
            <a:pPr algn="ctr">
              <a:lnSpc>
                <a:spcPct val="100000"/>
              </a:lnSpc>
            </a:pPr>
            <a:r>
              <a:rPr lang="es-ES" sz="1800" b="1" dirty="0" smtClean="0"/>
              <a:t>Zonas de análisis </a:t>
            </a:r>
            <a:r>
              <a:rPr lang="es-ES" sz="1800" b="1" dirty="0" err="1" smtClean="0"/>
              <a:t>hidroclimatológico</a:t>
            </a:r>
            <a:endParaRPr lang="es-MX" sz="1800" b="1" dirty="0"/>
          </a:p>
        </p:txBody>
      </p:sp>
      <p:graphicFrame>
        <p:nvGraphicFramePr>
          <p:cNvPr id="13" name="12 Tabla"/>
          <p:cNvGraphicFramePr>
            <a:graphicFrameLocks noGrp="1"/>
          </p:cNvGraphicFramePr>
          <p:nvPr/>
        </p:nvGraphicFramePr>
        <p:xfrm>
          <a:off x="98856" y="271847"/>
          <a:ext cx="3212757" cy="2214880"/>
        </p:xfrm>
        <a:graphic>
          <a:graphicData uri="http://schemas.openxmlformats.org/drawingml/2006/table">
            <a:tbl>
              <a:tblPr firstRow="1" bandRow="1">
                <a:tableStyleId>{21E4AEA4-8DFA-4A89-87EB-49C32662AFE0}</a:tableStyleId>
              </a:tblPr>
              <a:tblGrid>
                <a:gridCol w="1878227"/>
                <a:gridCol w="1334530"/>
              </a:tblGrid>
              <a:tr h="518023">
                <a:tc>
                  <a:txBody>
                    <a:bodyPr/>
                    <a:lstStyle/>
                    <a:p>
                      <a:pPr algn="ctr"/>
                      <a:r>
                        <a:rPr lang="es-ES_tradnl" sz="1400" dirty="0" smtClean="0"/>
                        <a:t>Acuífero</a:t>
                      </a:r>
                    </a:p>
                    <a:p>
                      <a:pPr algn="ctr"/>
                      <a:r>
                        <a:rPr lang="es-ES_tradnl" sz="1400" dirty="0" smtClean="0"/>
                        <a:t>(Zona de valle o bombeo)</a:t>
                      </a:r>
                      <a:endParaRPr lang="es-MX" sz="1400" dirty="0"/>
                    </a:p>
                  </a:txBody>
                  <a:tcPr/>
                </a:tc>
                <a:tc>
                  <a:txBody>
                    <a:bodyPr/>
                    <a:lstStyle/>
                    <a:p>
                      <a:pPr algn="ctr"/>
                      <a:r>
                        <a:rPr lang="es-ES_tradnl" sz="1400" dirty="0" smtClean="0"/>
                        <a:t>Precipitación </a:t>
                      </a:r>
                    </a:p>
                    <a:p>
                      <a:pPr algn="ctr"/>
                      <a:r>
                        <a:rPr lang="es-ES_tradnl" sz="1400" dirty="0" smtClean="0"/>
                        <a:t>(mm)</a:t>
                      </a:r>
                      <a:endParaRPr lang="es-MX" sz="1400" dirty="0"/>
                    </a:p>
                  </a:txBody>
                  <a:tcPr/>
                </a:tc>
              </a:tr>
              <a:tr h="370840">
                <a:tc>
                  <a:txBody>
                    <a:bodyPr/>
                    <a:lstStyle/>
                    <a:p>
                      <a:r>
                        <a:rPr lang="es-ES_tradnl" sz="1400" dirty="0" smtClean="0"/>
                        <a:t>Huamantla</a:t>
                      </a:r>
                      <a:endParaRPr lang="es-MX" sz="1400" dirty="0"/>
                    </a:p>
                  </a:txBody>
                  <a:tcPr/>
                </a:tc>
                <a:tc>
                  <a:txBody>
                    <a:bodyPr/>
                    <a:lstStyle/>
                    <a:p>
                      <a:pPr algn="ctr"/>
                      <a:r>
                        <a:rPr lang="es-ES_tradnl" sz="1400" dirty="0" smtClean="0"/>
                        <a:t>532</a:t>
                      </a:r>
                      <a:endParaRPr lang="es-MX"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400" dirty="0" smtClean="0"/>
                        <a:t>Libres</a:t>
                      </a:r>
                      <a:r>
                        <a:rPr lang="es-ES_tradnl" sz="1400" baseline="0" dirty="0" smtClean="0"/>
                        <a:t> – Oriental</a:t>
                      </a:r>
                    </a:p>
                  </a:txBody>
                  <a:tcPr/>
                </a:tc>
                <a:tc>
                  <a:txBody>
                    <a:bodyPr/>
                    <a:lstStyle/>
                    <a:p>
                      <a:pPr algn="ctr"/>
                      <a:r>
                        <a:rPr lang="es-ES_tradnl" sz="1400" dirty="0" smtClean="0"/>
                        <a:t>633</a:t>
                      </a:r>
                      <a:endParaRPr lang="es-MX" sz="1400" dirty="0"/>
                    </a:p>
                  </a:txBody>
                  <a:tcPr/>
                </a:tc>
              </a:tr>
              <a:tr h="370840">
                <a:tc>
                  <a:txBody>
                    <a:bodyPr/>
                    <a:lstStyle/>
                    <a:p>
                      <a:r>
                        <a:rPr lang="es-ES_tradnl" sz="1400" baseline="0" dirty="0" smtClean="0"/>
                        <a:t>Perote - Zayaleta</a:t>
                      </a:r>
                      <a:endParaRPr lang="es-MX" sz="1400" dirty="0"/>
                    </a:p>
                  </a:txBody>
                  <a:tcPr/>
                </a:tc>
                <a:tc>
                  <a:txBody>
                    <a:bodyPr/>
                    <a:lstStyle/>
                    <a:p>
                      <a:pPr algn="ctr"/>
                      <a:r>
                        <a:rPr lang="es-ES_tradnl" sz="1400" dirty="0" smtClean="0"/>
                        <a:t>858</a:t>
                      </a:r>
                      <a:endParaRPr lang="es-MX" sz="1400" dirty="0"/>
                    </a:p>
                  </a:txBody>
                  <a:tcPr/>
                </a:tc>
              </a:tr>
              <a:tr h="370840">
                <a:tc>
                  <a:txBody>
                    <a:bodyPr/>
                    <a:lstStyle/>
                    <a:p>
                      <a:r>
                        <a:rPr lang="es-ES_tradnl" sz="1400" dirty="0" smtClean="0"/>
                        <a:t>3</a:t>
                      </a:r>
                      <a:r>
                        <a:rPr lang="es-ES_tradnl" sz="1400" baseline="0" dirty="0" smtClean="0"/>
                        <a:t> acuíferos</a:t>
                      </a:r>
                      <a:endParaRPr lang="es-MX" sz="1400" dirty="0"/>
                    </a:p>
                  </a:txBody>
                  <a:tcPr/>
                </a:tc>
                <a:tc>
                  <a:txBody>
                    <a:bodyPr/>
                    <a:lstStyle/>
                    <a:p>
                      <a:pPr algn="ctr"/>
                      <a:r>
                        <a:rPr lang="es-ES_tradnl" sz="1400" dirty="0" smtClean="0"/>
                        <a:t>662</a:t>
                      </a:r>
                      <a:endParaRPr lang="es-MX" sz="1400" dirty="0"/>
                    </a:p>
                  </a:txBody>
                  <a:tcPr/>
                </a:tc>
              </a:tr>
            </a:tbl>
          </a:graphicData>
        </a:graphic>
      </p:graphicFrame>
    </p:spTree>
    <p:extLst>
      <p:ext uri="{BB962C8B-B14F-4D97-AF65-F5344CB8AC3E}">
        <p14:creationId xmlns:p14="http://schemas.microsoft.com/office/powerpoint/2010/main" xmlns="" val="1601542788"/>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bwMode="auto">
          <a:xfrm>
            <a:off x="0" y="0"/>
            <a:ext cx="7572375" cy="741363"/>
          </a:xfrm>
          <a:prstGeom prst="rect">
            <a:avLst/>
          </a:prstGeom>
          <a:noFill/>
          <a:ln>
            <a:miter lim="800000"/>
            <a:headEnd/>
            <a:tailEnd/>
          </a:ln>
        </p:spPr>
        <p:txBody>
          <a:bodyPr/>
          <a:lstStyle/>
          <a:p>
            <a:pPr algn="ctr"/>
            <a:r>
              <a:rPr lang="es-ES" sz="2000" b="1" dirty="0" smtClean="0">
                <a:solidFill>
                  <a:schemeClr val="tx1"/>
                </a:solidFill>
              </a:rPr>
              <a:t>Uso de suelo</a:t>
            </a:r>
            <a:r>
              <a:rPr lang="es-ES" sz="2000" b="1" dirty="0" smtClean="0"/>
              <a:t>.</a:t>
            </a:r>
            <a:endParaRPr lang="es-MX" sz="2000" b="1" dirty="0">
              <a:solidFill>
                <a:schemeClr val="tx1"/>
              </a:solidFill>
            </a:endParaRPr>
          </a:p>
        </p:txBody>
      </p:sp>
      <p:pic>
        <p:nvPicPr>
          <p:cNvPr id="8" name="7 Imagen" descr="uso_suelo.wmf"/>
          <p:cNvPicPr>
            <a:picLocks noChangeAspect="1"/>
          </p:cNvPicPr>
          <p:nvPr/>
        </p:nvPicPr>
        <p:blipFill>
          <a:blip r:embed="rId2" cstate="print"/>
          <a:stretch>
            <a:fillRect/>
          </a:stretch>
        </p:blipFill>
        <p:spPr>
          <a:xfrm>
            <a:off x="134470" y="0"/>
            <a:ext cx="8875059" cy="6858000"/>
          </a:xfrm>
          <a:prstGeom prst="rect">
            <a:avLst/>
          </a:prstGeom>
        </p:spPr>
      </p:pic>
      <p:pic>
        <p:nvPicPr>
          <p:cNvPr id="9" name="8 Imagen" descr="zonas_recarga.wmf"/>
          <p:cNvPicPr>
            <a:picLocks noChangeAspect="1"/>
          </p:cNvPicPr>
          <p:nvPr/>
        </p:nvPicPr>
        <p:blipFill>
          <a:blip r:embed="rId3" cstate="print"/>
          <a:stretch>
            <a:fillRect/>
          </a:stretch>
        </p:blipFill>
        <p:spPr>
          <a:xfrm>
            <a:off x="134470" y="0"/>
            <a:ext cx="8875059" cy="6858000"/>
          </a:xfrm>
          <a:prstGeom prst="rect">
            <a:avLst/>
          </a:prstGeom>
        </p:spPr>
      </p:pic>
    </p:spTree>
    <p:extLst>
      <p:ext uri="{BB962C8B-B14F-4D97-AF65-F5344CB8AC3E}">
        <p14:creationId xmlns:p14="http://schemas.microsoft.com/office/powerpoint/2010/main" xmlns="" val="60390539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35" presetClass="emph" presetSubtype="0" repeatCount="indefinite" fill="hold" nodeType="withEffect">
                                  <p:stCondLst>
                                    <p:cond delay="0"/>
                                  </p:stCondLst>
                                  <p:endCondLst>
                                    <p:cond evt="onNext" delay="0">
                                      <p:tgtEl>
                                        <p:sldTgt/>
                                      </p:tgtEl>
                                    </p:cond>
                                  </p:endCondLst>
                                  <p:childTnLst>
                                    <p:anim calcmode="discrete" valueType="str">
                                      <p:cBhvr>
                                        <p:cTn id="12"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geologia.wmf"/>
          <p:cNvPicPr>
            <a:picLocks noChangeAspect="1"/>
          </p:cNvPicPr>
          <p:nvPr/>
        </p:nvPicPr>
        <p:blipFill>
          <a:blip r:embed="rId2" cstate="print"/>
          <a:srcRect l="4054" r="4054"/>
          <a:stretch>
            <a:fillRect/>
          </a:stretch>
        </p:blipFill>
        <p:spPr>
          <a:xfrm>
            <a:off x="988541" y="0"/>
            <a:ext cx="8155459" cy="6858000"/>
          </a:xfrm>
          <a:prstGeom prst="rect">
            <a:avLst/>
          </a:prstGeom>
        </p:spPr>
      </p:pic>
      <p:sp>
        <p:nvSpPr>
          <p:cNvPr id="94224" name="Rectangle 16"/>
          <p:cNvSpPr>
            <a:spLocks noChangeArrowheads="1"/>
          </p:cNvSpPr>
          <p:nvPr/>
        </p:nvSpPr>
        <p:spPr bwMode="auto">
          <a:xfrm>
            <a:off x="0" y="5846931"/>
            <a:ext cx="2614818" cy="1015663"/>
          </a:xfrm>
          <a:prstGeom prst="rect">
            <a:avLst/>
          </a:prstGeom>
          <a:noFill/>
          <a:ln w="9525">
            <a:noFill/>
            <a:miter lim="800000"/>
            <a:headEnd/>
            <a:tailEnd/>
          </a:ln>
          <a:effectLst/>
        </p:spPr>
        <p:txBody>
          <a:bodyPr wrap="none" anchor="ctr">
            <a:spAutoFit/>
          </a:bodyPr>
          <a:lstStyle/>
          <a:p>
            <a:r>
              <a:rPr lang="es-ES_tradnl" sz="1000" dirty="0"/>
              <a:t>Fuente:</a:t>
            </a:r>
            <a:endParaRPr lang="es-MX" sz="1000" dirty="0"/>
          </a:p>
          <a:p>
            <a:r>
              <a:rPr lang="es-MX" sz="1000" dirty="0"/>
              <a:t>Servicio Geológico Mexicano, 2000. </a:t>
            </a:r>
          </a:p>
          <a:p>
            <a:r>
              <a:rPr lang="es-MX" sz="1000" dirty="0"/>
              <a:t>Carta Geológica-Minera, escala 1:250,000.</a:t>
            </a:r>
          </a:p>
          <a:p>
            <a:r>
              <a:rPr lang="es-MX" sz="1000" dirty="0"/>
              <a:t>(</a:t>
            </a:r>
            <a:r>
              <a:rPr lang="es-MX" sz="1000" dirty="0" smtClean="0"/>
              <a:t>Hojas) Veracruz (E14-3), </a:t>
            </a:r>
            <a:endParaRPr lang="es-MX" sz="1000" dirty="0"/>
          </a:p>
          <a:p>
            <a:r>
              <a:rPr lang="es-MX" sz="1000" dirty="0" smtClean="0"/>
              <a:t>Veracruz, Puebla y Tlaxcala. </a:t>
            </a:r>
            <a:endParaRPr lang="es-MX" sz="1000" dirty="0"/>
          </a:p>
          <a:p>
            <a:r>
              <a:rPr lang="es-MX" sz="1000" dirty="0"/>
              <a:t>Secretaría de Economía. </a:t>
            </a:r>
          </a:p>
        </p:txBody>
      </p:sp>
      <p:pic>
        <p:nvPicPr>
          <p:cNvPr id="9" name="8 Imagen" descr="leyen_geologia.wmf"/>
          <p:cNvPicPr>
            <a:picLocks noChangeAspect="1"/>
          </p:cNvPicPr>
          <p:nvPr/>
        </p:nvPicPr>
        <p:blipFill>
          <a:blip r:embed="rId3" cstate="print"/>
          <a:srcRect l="10819" t="17838" r="50234" b="41802"/>
          <a:stretch>
            <a:fillRect/>
          </a:stretch>
        </p:blipFill>
        <p:spPr>
          <a:xfrm>
            <a:off x="0" y="0"/>
            <a:ext cx="2063578" cy="2767914"/>
          </a:xfrm>
          <a:prstGeom prst="rect">
            <a:avLst/>
          </a:prstGeom>
          <a:solidFill>
            <a:srgbClr val="CCFFFF"/>
          </a:solidFill>
        </p:spPr>
      </p:pic>
      <p:pic>
        <p:nvPicPr>
          <p:cNvPr id="10" name="9 Imagen" descr="leyen_geologia.wmf"/>
          <p:cNvPicPr>
            <a:picLocks noChangeAspect="1"/>
          </p:cNvPicPr>
          <p:nvPr/>
        </p:nvPicPr>
        <p:blipFill>
          <a:blip r:embed="rId3" cstate="print"/>
          <a:srcRect l="10819" t="58198" r="42219" b="17186"/>
          <a:stretch>
            <a:fillRect/>
          </a:stretch>
        </p:blipFill>
        <p:spPr>
          <a:xfrm>
            <a:off x="2117125" y="61785"/>
            <a:ext cx="2488233" cy="1688176"/>
          </a:xfrm>
          <a:prstGeom prst="rect">
            <a:avLst/>
          </a:prstGeom>
          <a:solidFill>
            <a:srgbClr val="CCFFFF"/>
          </a:solidFill>
        </p:spPr>
      </p:pic>
    </p:spTree>
    <p:extLst>
      <p:ext uri="{BB962C8B-B14F-4D97-AF65-F5344CB8AC3E}">
        <p14:creationId xmlns:p14="http://schemas.microsoft.com/office/powerpoint/2010/main" xmlns="" val="3237634973"/>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ubica_perfiles.wmf"/>
          <p:cNvPicPr>
            <a:picLocks noChangeAspect="1"/>
          </p:cNvPicPr>
          <p:nvPr/>
        </p:nvPicPr>
        <p:blipFill>
          <a:blip r:embed="rId2" cstate="print"/>
          <a:stretch>
            <a:fillRect/>
          </a:stretch>
        </p:blipFill>
        <p:spPr>
          <a:xfrm>
            <a:off x="0" y="-1"/>
            <a:ext cx="9009529" cy="6961909"/>
          </a:xfrm>
          <a:prstGeom prst="rect">
            <a:avLst/>
          </a:prstGeom>
        </p:spPr>
      </p:pic>
      <p:sp>
        <p:nvSpPr>
          <p:cNvPr id="95234" name="Rectangle 2"/>
          <p:cNvSpPr>
            <a:spLocks noGrp="1" noChangeArrowheads="1"/>
          </p:cNvSpPr>
          <p:nvPr>
            <p:ph type="title" idx="4294967295"/>
          </p:nvPr>
        </p:nvSpPr>
        <p:spPr bwMode="auto">
          <a:xfrm>
            <a:off x="0" y="0"/>
            <a:ext cx="9144000" cy="914400"/>
          </a:xfrm>
          <a:prstGeom prst="rect">
            <a:avLst/>
          </a:prstGeom>
          <a:noFill/>
          <a:ln>
            <a:miter lim="800000"/>
            <a:headEnd/>
            <a:tailEnd/>
          </a:ln>
        </p:spPr>
        <p:txBody>
          <a:bodyPr/>
          <a:lstStyle/>
          <a:p>
            <a:r>
              <a:rPr lang="es-ES" sz="1800" b="1" dirty="0" smtClean="0">
                <a:solidFill>
                  <a:schemeClr val="tx1"/>
                </a:solidFill>
              </a:rPr>
              <a:t>Ubicación de perfiles </a:t>
            </a:r>
            <a:r>
              <a:rPr lang="es-ES" sz="1800" b="1" dirty="0" err="1" smtClean="0">
                <a:solidFill>
                  <a:schemeClr val="tx1"/>
                </a:solidFill>
              </a:rPr>
              <a:t>geoeléctricos</a:t>
            </a:r>
            <a:r>
              <a:rPr lang="es-ES" sz="1800" b="1" dirty="0" smtClean="0">
                <a:solidFill>
                  <a:schemeClr val="tx1"/>
                </a:solidFill>
              </a:rPr>
              <a:t> y de secciones geológicas</a:t>
            </a:r>
            <a:endParaRPr lang="es-MX" sz="1800" b="1" dirty="0">
              <a:solidFill>
                <a:schemeClr val="tx1"/>
              </a:solidFill>
            </a:endParaRPr>
          </a:p>
        </p:txBody>
      </p:sp>
      <p:sp>
        <p:nvSpPr>
          <p:cNvPr id="95242" name="Rectangle 10"/>
          <p:cNvSpPr>
            <a:spLocks noChangeArrowheads="1"/>
          </p:cNvSpPr>
          <p:nvPr/>
        </p:nvSpPr>
        <p:spPr bwMode="auto">
          <a:xfrm>
            <a:off x="0" y="6304002"/>
            <a:ext cx="3645243" cy="553998"/>
          </a:xfrm>
          <a:prstGeom prst="rect">
            <a:avLst/>
          </a:prstGeom>
          <a:noFill/>
          <a:ln w="9525">
            <a:noFill/>
            <a:miter lim="800000"/>
            <a:headEnd/>
            <a:tailEnd/>
          </a:ln>
          <a:effectLst/>
        </p:spPr>
        <p:txBody>
          <a:bodyPr wrap="square" anchor="ctr">
            <a:spAutoFit/>
          </a:bodyPr>
          <a:lstStyle/>
          <a:p>
            <a:r>
              <a:rPr lang="es-ES_tradnl" sz="1000" dirty="0"/>
              <a:t>Fuente: </a:t>
            </a:r>
            <a:r>
              <a:rPr lang="es-MX" sz="1000" dirty="0" smtClean="0"/>
              <a:t>Investigaciones Técnicas del Subsuelo S.A. 1985. Actividades de carácter geológico complementario en el Valle de Puebla y Cuenca de Oriental</a:t>
            </a:r>
            <a:endParaRPr lang="es-MX" sz="1000" dirty="0"/>
          </a:p>
        </p:txBody>
      </p:sp>
      <p:sp>
        <p:nvSpPr>
          <p:cNvPr id="7" name="Rectangle 10"/>
          <p:cNvSpPr>
            <a:spLocks noChangeArrowheads="1"/>
          </p:cNvSpPr>
          <p:nvPr/>
        </p:nvSpPr>
        <p:spPr bwMode="auto">
          <a:xfrm>
            <a:off x="6549081" y="6110042"/>
            <a:ext cx="2594919" cy="707886"/>
          </a:xfrm>
          <a:prstGeom prst="rect">
            <a:avLst/>
          </a:prstGeom>
          <a:noFill/>
          <a:ln w="9525">
            <a:noFill/>
            <a:miter lim="800000"/>
            <a:headEnd/>
            <a:tailEnd/>
          </a:ln>
          <a:effectLst/>
        </p:spPr>
        <p:txBody>
          <a:bodyPr wrap="square" anchor="ctr">
            <a:spAutoFit/>
          </a:bodyPr>
          <a:lstStyle/>
          <a:p>
            <a:r>
              <a:rPr lang="es-ES_tradnl" sz="1000" dirty="0"/>
              <a:t>Fuente: </a:t>
            </a:r>
            <a:r>
              <a:rPr lang="es-MX" sz="1000" dirty="0" smtClean="0"/>
              <a:t>Federico </a:t>
            </a:r>
            <a:r>
              <a:rPr lang="es-MX" sz="1000" dirty="0" err="1" smtClean="0"/>
              <a:t>Mooser</a:t>
            </a:r>
            <a:r>
              <a:rPr lang="es-MX" sz="1000" dirty="0" smtClean="0"/>
              <a:t> H. 1996. Estudio geológico estructural en la cuenca de Oriental, Estados de Puebla, Tlaxcala y Veracruz.</a:t>
            </a:r>
            <a:endParaRPr lang="es-MX" sz="1000" dirty="0"/>
          </a:p>
        </p:txBody>
      </p:sp>
    </p:spTree>
    <p:extLst>
      <p:ext uri="{BB962C8B-B14F-4D97-AF65-F5344CB8AC3E}">
        <p14:creationId xmlns:p14="http://schemas.microsoft.com/office/powerpoint/2010/main" xmlns="" val="3196595357"/>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perfiles_geofis.jpg"/>
          <p:cNvPicPr>
            <a:picLocks noChangeAspect="1"/>
          </p:cNvPicPr>
          <p:nvPr/>
        </p:nvPicPr>
        <p:blipFill>
          <a:blip r:embed="rId2" cstate="print"/>
          <a:stretch>
            <a:fillRect/>
          </a:stretch>
        </p:blipFill>
        <p:spPr>
          <a:xfrm>
            <a:off x="0" y="0"/>
            <a:ext cx="9144000" cy="6858000"/>
          </a:xfrm>
          <a:prstGeom prst="rect">
            <a:avLst/>
          </a:prstGeom>
        </p:spPr>
      </p:pic>
      <p:sp>
        <p:nvSpPr>
          <p:cNvPr id="9" name="Rectangle 10"/>
          <p:cNvSpPr>
            <a:spLocks noChangeArrowheads="1"/>
          </p:cNvSpPr>
          <p:nvPr/>
        </p:nvSpPr>
        <p:spPr bwMode="auto">
          <a:xfrm>
            <a:off x="5350476" y="1643449"/>
            <a:ext cx="3793524" cy="338554"/>
          </a:xfrm>
          <a:prstGeom prst="rect">
            <a:avLst/>
          </a:prstGeom>
          <a:noFill/>
          <a:ln w="9525">
            <a:noFill/>
            <a:miter lim="800000"/>
            <a:headEnd/>
            <a:tailEnd/>
          </a:ln>
          <a:effectLst/>
        </p:spPr>
        <p:txBody>
          <a:bodyPr wrap="square" anchor="ctr">
            <a:spAutoFit/>
          </a:bodyPr>
          <a:lstStyle/>
          <a:p>
            <a:r>
              <a:rPr lang="es-ES_tradnl" sz="800" dirty="0">
                <a:solidFill>
                  <a:schemeClr val="bg1"/>
                </a:solidFill>
              </a:rPr>
              <a:t>Fuente: </a:t>
            </a:r>
            <a:r>
              <a:rPr lang="es-MX" sz="800" dirty="0" smtClean="0">
                <a:solidFill>
                  <a:schemeClr val="bg1"/>
                </a:solidFill>
              </a:rPr>
              <a:t>Investigaciones Técnicas del Subsuelo S.A. 1985. Actividades de carácter geológico complementario en el Valle de Puebla y Cuenca de Oriental</a:t>
            </a:r>
            <a:endParaRPr lang="es-MX" sz="800" dirty="0">
              <a:solidFill>
                <a:schemeClr val="bg1"/>
              </a:solidFill>
            </a:endParaRPr>
          </a:p>
        </p:txBody>
      </p:sp>
    </p:spTree>
    <p:extLst>
      <p:ext uri="{BB962C8B-B14F-4D97-AF65-F5344CB8AC3E}">
        <p14:creationId xmlns:p14="http://schemas.microsoft.com/office/powerpoint/2010/main" xmlns="" val="2593878150"/>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bwMode="auto">
          <a:xfrm>
            <a:off x="0" y="0"/>
            <a:ext cx="5622925" cy="692696"/>
          </a:xfrm>
          <a:prstGeom prst="rect">
            <a:avLst/>
          </a:prstGeom>
          <a:noFill/>
          <a:ln>
            <a:miter lim="800000"/>
            <a:headEnd/>
            <a:tailEnd/>
          </a:ln>
        </p:spPr>
        <p:txBody>
          <a:bodyPr/>
          <a:lstStyle/>
          <a:p>
            <a:r>
              <a:rPr lang="es-ES" sz="1800" b="1" dirty="0" smtClean="0">
                <a:solidFill>
                  <a:schemeClr val="tx1"/>
                </a:solidFill>
              </a:rPr>
              <a:t>Infiltración por  zona de recarga (hm³/año)</a:t>
            </a:r>
            <a:endParaRPr lang="es-MX" sz="1800" b="1" dirty="0">
              <a:solidFill>
                <a:schemeClr val="tx1"/>
              </a:solidFill>
            </a:endParaRPr>
          </a:p>
        </p:txBody>
      </p:sp>
      <p:sp>
        <p:nvSpPr>
          <p:cNvPr id="6" name="Rectangle 10"/>
          <p:cNvSpPr>
            <a:spLocks noChangeArrowheads="1"/>
          </p:cNvSpPr>
          <p:nvPr/>
        </p:nvSpPr>
        <p:spPr bwMode="auto">
          <a:xfrm>
            <a:off x="0" y="6611779"/>
            <a:ext cx="9144000" cy="246221"/>
          </a:xfrm>
          <a:prstGeom prst="rect">
            <a:avLst/>
          </a:prstGeom>
          <a:noFill/>
          <a:ln w="9525">
            <a:noFill/>
            <a:miter lim="800000"/>
            <a:headEnd/>
            <a:tailEnd/>
          </a:ln>
          <a:effectLst/>
        </p:spPr>
        <p:txBody>
          <a:bodyPr wrap="square" anchor="ctr">
            <a:spAutoFit/>
          </a:bodyPr>
          <a:lstStyle/>
          <a:p>
            <a:r>
              <a:rPr lang="es-ES_tradnl" sz="1000" dirty="0"/>
              <a:t>Fuente: </a:t>
            </a:r>
            <a:r>
              <a:rPr lang="es-MX" sz="1000" dirty="0" smtClean="0"/>
              <a:t>Calculado por IGH, S.C. 2009</a:t>
            </a:r>
            <a:endParaRPr lang="es-MX" sz="1000" dirty="0"/>
          </a:p>
        </p:txBody>
      </p:sp>
      <p:pic>
        <p:nvPicPr>
          <p:cNvPr id="7" name="6 Imagen" descr="infiltración.wmf"/>
          <p:cNvPicPr>
            <a:picLocks noChangeAspect="1"/>
          </p:cNvPicPr>
          <p:nvPr/>
        </p:nvPicPr>
        <p:blipFill>
          <a:blip r:embed="rId2" cstate="print"/>
          <a:stretch>
            <a:fillRect/>
          </a:stretch>
        </p:blipFill>
        <p:spPr>
          <a:xfrm>
            <a:off x="134470" y="0"/>
            <a:ext cx="8875059" cy="6858000"/>
          </a:xfrm>
          <a:prstGeom prst="rect">
            <a:avLst/>
          </a:prstGeom>
        </p:spPr>
      </p:pic>
      <p:pic>
        <p:nvPicPr>
          <p:cNvPr id="8" name="7 Imagen" descr="infiltra_2.wmf"/>
          <p:cNvPicPr>
            <a:picLocks noChangeAspect="1"/>
          </p:cNvPicPr>
          <p:nvPr/>
        </p:nvPicPr>
        <p:blipFill>
          <a:blip r:embed="rId3" cstate="print"/>
          <a:stretch>
            <a:fillRect/>
          </a:stretch>
        </p:blipFill>
        <p:spPr>
          <a:xfrm>
            <a:off x="134470" y="0"/>
            <a:ext cx="8875059" cy="6858000"/>
          </a:xfrm>
          <a:prstGeom prst="rect">
            <a:avLst/>
          </a:prstGeom>
        </p:spPr>
      </p:pic>
      <p:pic>
        <p:nvPicPr>
          <p:cNvPr id="9" name="8 Imagen" descr="infiltra_3.wmf"/>
          <p:cNvPicPr>
            <a:picLocks noChangeAspect="1"/>
          </p:cNvPicPr>
          <p:nvPr/>
        </p:nvPicPr>
        <p:blipFill>
          <a:blip r:embed="rId4" cstate="print"/>
          <a:stretch>
            <a:fillRect/>
          </a:stretch>
        </p:blipFill>
        <p:spPr>
          <a:xfrm>
            <a:off x="134470" y="0"/>
            <a:ext cx="8875059" cy="6858000"/>
          </a:xfrm>
          <a:prstGeom prst="rect">
            <a:avLst/>
          </a:prstGeom>
        </p:spPr>
      </p:pic>
    </p:spTree>
    <p:extLst>
      <p:ext uri="{BB962C8B-B14F-4D97-AF65-F5344CB8AC3E}">
        <p14:creationId xmlns:p14="http://schemas.microsoft.com/office/powerpoint/2010/main" xmlns="" val="20000388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35" presetClass="emph" presetSubtype="0" repeatCount="indefinite" fill="hold" nodeType="withEffect">
                                  <p:stCondLst>
                                    <p:cond delay="0"/>
                                  </p:stCondLst>
                                  <p:endCondLst>
                                    <p:cond evt="onNext" delay="0">
                                      <p:tgtEl>
                                        <p:sldTgt/>
                                      </p:tgtEl>
                                    </p:cond>
                                  </p:endCondLst>
                                  <p:childTnLst>
                                    <p:anim calcmode="discrete" valueType="str">
                                      <p:cBhvr>
                                        <p:cTn id="12" dur="1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35" presetClass="emph" presetSubtype="0" repeatCount="indefinite" fill="hold" nodeType="withEffect">
                                  <p:stCondLst>
                                    <p:cond delay="0"/>
                                  </p:stCondLst>
                                  <p:endCondLst>
                                    <p:cond evt="onNext" delay="0">
                                      <p:tgtEl>
                                        <p:sldTgt/>
                                      </p:tgtEl>
                                    </p:cond>
                                  </p:endCondLst>
                                  <p:childTnLst>
                                    <p:anim calcmode="discrete" valueType="str">
                                      <p:cBhvr>
                                        <p:cTn id="18"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Isobatas_1996.jpg"/>
          <p:cNvPicPr>
            <a:picLocks noChangeAspect="1"/>
          </p:cNvPicPr>
          <p:nvPr/>
        </p:nvPicPr>
        <p:blipFill>
          <a:blip r:embed="rId2" cstate="print"/>
          <a:stretch>
            <a:fillRect/>
          </a:stretch>
        </p:blipFill>
        <p:spPr>
          <a:xfrm>
            <a:off x="1579435" y="0"/>
            <a:ext cx="7564565" cy="6858000"/>
          </a:xfrm>
          <a:prstGeom prst="rect">
            <a:avLst/>
          </a:prstGeom>
        </p:spPr>
      </p:pic>
      <p:sp>
        <p:nvSpPr>
          <p:cNvPr id="6" name="Rectangle 11"/>
          <p:cNvSpPr>
            <a:spLocks noChangeArrowheads="1"/>
          </p:cNvSpPr>
          <p:nvPr/>
        </p:nvSpPr>
        <p:spPr bwMode="auto">
          <a:xfrm>
            <a:off x="0" y="5461686"/>
            <a:ext cx="3498850" cy="1016000"/>
          </a:xfrm>
          <a:prstGeom prst="rect">
            <a:avLst/>
          </a:prstGeom>
          <a:noFill/>
          <a:ln w="9525">
            <a:noFill/>
            <a:miter lim="800000"/>
            <a:headEnd/>
            <a:tailEnd/>
          </a:ln>
          <a:effectLst/>
        </p:spPr>
        <p:txBody>
          <a:bodyPr anchor="ctr"/>
          <a:lstStyle/>
          <a:p>
            <a:pPr algn="ctr"/>
            <a:r>
              <a:rPr lang="es-ES" dirty="0"/>
              <a:t>Configuración de la profundidad al nivel estático en </a:t>
            </a:r>
            <a:r>
              <a:rPr lang="es-ES" dirty="0" smtClean="0"/>
              <a:t>1996 (Isobatas</a:t>
            </a:r>
            <a:r>
              <a:rPr lang="es-ES" dirty="0"/>
              <a:t>)</a:t>
            </a:r>
            <a:endParaRPr lang="es-MX" dirty="0"/>
          </a:p>
        </p:txBody>
      </p:sp>
    </p:spTree>
    <p:extLst>
      <p:ext uri="{BB962C8B-B14F-4D97-AF65-F5344CB8AC3E}">
        <p14:creationId xmlns:p14="http://schemas.microsoft.com/office/powerpoint/2010/main" xmlns="" val="132745037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lum/>
          </a:blip>
          <a:srcRect/>
          <a:stretch>
            <a:fillRect/>
          </a:stretch>
        </p:blipFill>
        <p:spPr bwMode="auto">
          <a:xfrm>
            <a:off x="-31" y="0"/>
            <a:ext cx="9144032" cy="6857999"/>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Isobatas_2008.jpg"/>
          <p:cNvPicPr>
            <a:picLocks noChangeAspect="1"/>
          </p:cNvPicPr>
          <p:nvPr/>
        </p:nvPicPr>
        <p:blipFill>
          <a:blip r:embed="rId2" cstate="print"/>
          <a:stretch>
            <a:fillRect/>
          </a:stretch>
        </p:blipFill>
        <p:spPr>
          <a:xfrm>
            <a:off x="1398748" y="0"/>
            <a:ext cx="7745252" cy="6858000"/>
          </a:xfrm>
          <a:prstGeom prst="rect">
            <a:avLst/>
          </a:prstGeom>
        </p:spPr>
      </p:pic>
      <p:sp>
        <p:nvSpPr>
          <p:cNvPr id="6" name="Rectangle 3"/>
          <p:cNvSpPr>
            <a:spLocks noChangeArrowheads="1"/>
          </p:cNvSpPr>
          <p:nvPr/>
        </p:nvSpPr>
        <p:spPr bwMode="auto">
          <a:xfrm>
            <a:off x="0" y="5728543"/>
            <a:ext cx="3476625" cy="1012825"/>
          </a:xfrm>
          <a:prstGeom prst="rect">
            <a:avLst/>
          </a:prstGeom>
          <a:noFill/>
          <a:ln w="9525">
            <a:noFill/>
            <a:miter lim="800000"/>
            <a:headEnd/>
            <a:tailEnd/>
          </a:ln>
          <a:effectLst/>
        </p:spPr>
        <p:txBody>
          <a:bodyPr anchor="ctr"/>
          <a:lstStyle/>
          <a:p>
            <a:r>
              <a:rPr lang="es-ES" dirty="0"/>
              <a:t>Configuración de la profundidad al nivel estático en </a:t>
            </a:r>
            <a:r>
              <a:rPr lang="es-ES" dirty="0" smtClean="0"/>
              <a:t>2008</a:t>
            </a:r>
            <a:r>
              <a:rPr lang="es-ES" dirty="0"/>
              <a:t/>
            </a:r>
            <a:br>
              <a:rPr lang="es-ES" dirty="0"/>
            </a:br>
            <a:r>
              <a:rPr lang="es-ES" dirty="0"/>
              <a:t>(Isobatas)</a:t>
            </a:r>
            <a:endParaRPr lang="es-MX" dirty="0"/>
          </a:p>
        </p:txBody>
      </p:sp>
    </p:spTree>
    <p:extLst>
      <p:ext uri="{BB962C8B-B14F-4D97-AF65-F5344CB8AC3E}">
        <p14:creationId xmlns:p14="http://schemas.microsoft.com/office/powerpoint/2010/main" xmlns="" val="3816798039"/>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elev_1966.wmf"/>
          <p:cNvPicPr>
            <a:picLocks noChangeAspect="1"/>
          </p:cNvPicPr>
          <p:nvPr/>
        </p:nvPicPr>
        <p:blipFill>
          <a:blip r:embed="rId2" cstate="print"/>
          <a:stretch>
            <a:fillRect/>
          </a:stretch>
        </p:blipFill>
        <p:spPr>
          <a:xfrm>
            <a:off x="134470" y="0"/>
            <a:ext cx="8875059" cy="6858000"/>
          </a:xfrm>
          <a:prstGeom prst="rect">
            <a:avLst/>
          </a:prstGeom>
        </p:spPr>
      </p:pic>
      <p:sp>
        <p:nvSpPr>
          <p:cNvPr id="6"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1966</a:t>
            </a:r>
            <a:endParaRPr lang="es-MX" sz="1800" b="1" dirty="0">
              <a:solidFill>
                <a:srgbClr val="03495C"/>
              </a:solidFill>
            </a:endParaRPr>
          </a:p>
        </p:txBody>
      </p:sp>
    </p:spTree>
    <p:extLst>
      <p:ext uri="{BB962C8B-B14F-4D97-AF65-F5344CB8AC3E}">
        <p14:creationId xmlns:p14="http://schemas.microsoft.com/office/powerpoint/2010/main" xmlns="" val="2397812536"/>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elev_1970.wmf"/>
          <p:cNvPicPr>
            <a:picLocks noChangeAspect="1"/>
          </p:cNvPicPr>
          <p:nvPr/>
        </p:nvPicPr>
        <p:blipFill>
          <a:blip r:embed="rId2" cstate="print"/>
          <a:stretch>
            <a:fillRect/>
          </a:stretch>
        </p:blipFill>
        <p:spPr>
          <a:xfrm>
            <a:off x="134470" y="0"/>
            <a:ext cx="8875059" cy="6858000"/>
          </a:xfrm>
          <a:prstGeom prst="rect">
            <a:avLst/>
          </a:prstGeom>
        </p:spPr>
      </p:pic>
      <p:sp>
        <p:nvSpPr>
          <p:cNvPr id="6"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1970</a:t>
            </a:r>
            <a:endParaRPr lang="es-MX" sz="1800" b="1" dirty="0">
              <a:solidFill>
                <a:srgbClr val="03495C"/>
              </a:solidFill>
            </a:endParaRPr>
          </a:p>
        </p:txBody>
      </p:sp>
    </p:spTree>
    <p:extLst>
      <p:ext uri="{BB962C8B-B14F-4D97-AF65-F5344CB8AC3E}">
        <p14:creationId xmlns:p14="http://schemas.microsoft.com/office/powerpoint/2010/main" xmlns="" val="990439073"/>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bwMode="auto">
          <a:xfrm>
            <a:off x="-22224" y="0"/>
            <a:ext cx="3524805" cy="1241806"/>
          </a:xfrm>
          <a:prstGeom prst="rect">
            <a:avLst/>
          </a:prstGeom>
          <a:noFill/>
          <a:ln>
            <a:miter lim="800000"/>
            <a:headEnd/>
            <a:tailEnd/>
          </a:ln>
        </p:spPr>
        <p:txBody>
          <a:bodyPr anchor="ctr"/>
          <a:lstStyle/>
          <a:p>
            <a:pPr>
              <a:lnSpc>
                <a:spcPct val="100000"/>
              </a:lnSpc>
            </a:pPr>
            <a:r>
              <a:rPr lang="es-ES" sz="1800" b="1" dirty="0" err="1" smtClean="0">
                <a:solidFill>
                  <a:srgbClr val="03495C"/>
                </a:solidFill>
              </a:rPr>
              <a:t>Isopiezas</a:t>
            </a:r>
            <a:r>
              <a:rPr lang="es-ES" sz="1800" b="1" dirty="0" smtClean="0">
                <a:solidFill>
                  <a:srgbClr val="03495C"/>
                </a:solidFill>
              </a:rPr>
              <a:t> 1980</a:t>
            </a:r>
            <a:endParaRPr lang="es-MX" sz="1800" b="1" dirty="0">
              <a:solidFill>
                <a:srgbClr val="03495C"/>
              </a:solidFill>
            </a:endParaRPr>
          </a:p>
        </p:txBody>
      </p:sp>
      <p:pic>
        <p:nvPicPr>
          <p:cNvPr id="6" name="5 Imagen" descr="elev_1980.wmf"/>
          <p:cNvPicPr>
            <a:picLocks noChangeAspect="1"/>
          </p:cNvPicPr>
          <p:nvPr/>
        </p:nvPicPr>
        <p:blipFill>
          <a:blip r:embed="rId2" cstate="print"/>
          <a:stretch>
            <a:fillRect/>
          </a:stretch>
        </p:blipFill>
        <p:spPr>
          <a:xfrm>
            <a:off x="134470" y="0"/>
            <a:ext cx="8875059" cy="6858000"/>
          </a:xfrm>
          <a:prstGeom prst="rect">
            <a:avLst/>
          </a:prstGeom>
          <a:noFill/>
        </p:spPr>
      </p:pic>
    </p:spTree>
    <p:extLst>
      <p:ext uri="{BB962C8B-B14F-4D97-AF65-F5344CB8AC3E}">
        <p14:creationId xmlns:p14="http://schemas.microsoft.com/office/powerpoint/2010/main" xmlns="" val="697064457"/>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elev_1985.wmf"/>
          <p:cNvPicPr>
            <a:picLocks noChangeAspect="1"/>
          </p:cNvPicPr>
          <p:nvPr/>
        </p:nvPicPr>
        <p:blipFill>
          <a:blip r:embed="rId2" cstate="print"/>
          <a:stretch>
            <a:fillRect/>
          </a:stretch>
        </p:blipFill>
        <p:spPr>
          <a:xfrm>
            <a:off x="134470" y="0"/>
            <a:ext cx="8875059" cy="6858000"/>
          </a:xfrm>
          <a:prstGeom prst="rect">
            <a:avLst/>
          </a:prstGeom>
        </p:spPr>
      </p:pic>
      <p:sp>
        <p:nvSpPr>
          <p:cNvPr id="6"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1985</a:t>
            </a:r>
            <a:endParaRPr lang="es-MX" sz="1800" b="1" dirty="0">
              <a:solidFill>
                <a:srgbClr val="03495C"/>
              </a:solidFill>
            </a:endParaRPr>
          </a:p>
        </p:txBody>
      </p:sp>
    </p:spTree>
    <p:extLst>
      <p:ext uri="{BB962C8B-B14F-4D97-AF65-F5344CB8AC3E}">
        <p14:creationId xmlns:p14="http://schemas.microsoft.com/office/powerpoint/2010/main" xmlns="" val="1999385112"/>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elev_feb1996.wmf"/>
          <p:cNvPicPr>
            <a:picLocks noChangeAspect="1"/>
          </p:cNvPicPr>
          <p:nvPr/>
        </p:nvPicPr>
        <p:blipFill>
          <a:blip r:embed="rId2" cstate="print"/>
          <a:stretch>
            <a:fillRect/>
          </a:stretch>
        </p:blipFill>
        <p:spPr>
          <a:xfrm>
            <a:off x="134470" y="0"/>
            <a:ext cx="8875059" cy="6858000"/>
          </a:xfrm>
          <a:prstGeom prst="rect">
            <a:avLst/>
          </a:prstGeom>
        </p:spPr>
      </p:pic>
      <p:sp>
        <p:nvSpPr>
          <p:cNvPr id="6"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Febrero 1996</a:t>
            </a:r>
            <a:endParaRPr lang="es-MX" sz="1800" b="1" dirty="0">
              <a:solidFill>
                <a:srgbClr val="03495C"/>
              </a:solidFill>
            </a:endParaRPr>
          </a:p>
        </p:txBody>
      </p:sp>
    </p:spTree>
    <p:extLst>
      <p:ext uri="{BB962C8B-B14F-4D97-AF65-F5344CB8AC3E}">
        <p14:creationId xmlns:p14="http://schemas.microsoft.com/office/powerpoint/2010/main" xmlns="" val="362612298"/>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elev_nov1997.wmf"/>
          <p:cNvPicPr>
            <a:picLocks noChangeAspect="1"/>
          </p:cNvPicPr>
          <p:nvPr/>
        </p:nvPicPr>
        <p:blipFill>
          <a:blip r:embed="rId2" cstate="print"/>
          <a:stretch>
            <a:fillRect/>
          </a:stretch>
        </p:blipFill>
        <p:spPr>
          <a:xfrm>
            <a:off x="134470" y="0"/>
            <a:ext cx="8875059" cy="6858000"/>
          </a:xfrm>
          <a:prstGeom prst="rect">
            <a:avLst/>
          </a:prstGeom>
        </p:spPr>
      </p:pic>
      <p:sp>
        <p:nvSpPr>
          <p:cNvPr id="7"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Noviembre 1997</a:t>
            </a:r>
            <a:endParaRPr lang="es-MX" sz="1800" b="1" dirty="0">
              <a:solidFill>
                <a:srgbClr val="03495C"/>
              </a:solidFill>
            </a:endParaRPr>
          </a:p>
        </p:txBody>
      </p:sp>
    </p:spTree>
    <p:extLst>
      <p:ext uri="{BB962C8B-B14F-4D97-AF65-F5344CB8AC3E}">
        <p14:creationId xmlns:p14="http://schemas.microsoft.com/office/powerpoint/2010/main" xmlns="" val="66481126"/>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elev_2000.wmf"/>
          <p:cNvPicPr>
            <a:picLocks noChangeAspect="1"/>
          </p:cNvPicPr>
          <p:nvPr/>
        </p:nvPicPr>
        <p:blipFill>
          <a:blip r:embed="rId2" cstate="print"/>
          <a:stretch>
            <a:fillRect/>
          </a:stretch>
        </p:blipFill>
        <p:spPr>
          <a:xfrm>
            <a:off x="134470" y="0"/>
            <a:ext cx="8875059" cy="6858000"/>
          </a:xfrm>
          <a:prstGeom prst="rect">
            <a:avLst/>
          </a:prstGeom>
        </p:spPr>
      </p:pic>
      <p:sp>
        <p:nvSpPr>
          <p:cNvPr id="7"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2000</a:t>
            </a:r>
            <a:endParaRPr lang="es-MX" sz="1800" b="1" dirty="0">
              <a:solidFill>
                <a:srgbClr val="03495C"/>
              </a:solidFill>
            </a:endParaRPr>
          </a:p>
        </p:txBody>
      </p:sp>
    </p:spTree>
    <p:extLst>
      <p:ext uri="{BB962C8B-B14F-4D97-AF65-F5344CB8AC3E}">
        <p14:creationId xmlns:p14="http://schemas.microsoft.com/office/powerpoint/2010/main" xmlns="" val="1769234568"/>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elev_2002.wmf"/>
          <p:cNvPicPr>
            <a:picLocks noChangeAspect="1"/>
          </p:cNvPicPr>
          <p:nvPr/>
        </p:nvPicPr>
        <p:blipFill>
          <a:blip r:embed="rId2" cstate="print"/>
          <a:stretch>
            <a:fillRect/>
          </a:stretch>
        </p:blipFill>
        <p:spPr>
          <a:xfrm>
            <a:off x="134470" y="0"/>
            <a:ext cx="8875059" cy="6858000"/>
          </a:xfrm>
          <a:prstGeom prst="rect">
            <a:avLst/>
          </a:prstGeom>
        </p:spPr>
      </p:pic>
      <p:sp>
        <p:nvSpPr>
          <p:cNvPr id="6"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2002</a:t>
            </a:r>
            <a:endParaRPr lang="es-MX" sz="1800" b="1" dirty="0">
              <a:solidFill>
                <a:srgbClr val="03495C"/>
              </a:solidFill>
            </a:endParaRPr>
          </a:p>
        </p:txBody>
      </p:sp>
    </p:spTree>
    <p:extLst>
      <p:ext uri="{BB962C8B-B14F-4D97-AF65-F5344CB8AC3E}">
        <p14:creationId xmlns:p14="http://schemas.microsoft.com/office/powerpoint/2010/main" xmlns="" val="3153060470"/>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elev_2008.wmf"/>
          <p:cNvPicPr>
            <a:picLocks noChangeAspect="1"/>
          </p:cNvPicPr>
          <p:nvPr/>
        </p:nvPicPr>
        <p:blipFill>
          <a:blip r:embed="rId2" cstate="print"/>
          <a:stretch>
            <a:fillRect/>
          </a:stretch>
        </p:blipFill>
        <p:spPr>
          <a:xfrm>
            <a:off x="134470" y="0"/>
            <a:ext cx="8875059" cy="6858000"/>
          </a:xfrm>
          <a:prstGeom prst="rect">
            <a:avLst/>
          </a:prstGeom>
        </p:spPr>
      </p:pic>
      <p:sp>
        <p:nvSpPr>
          <p:cNvPr id="7" name="Rectangle 2"/>
          <p:cNvSpPr txBox="1">
            <a:spLocks noChangeArrowheads="1"/>
          </p:cNvSpPr>
          <p:nvPr/>
        </p:nvSpPr>
        <p:spPr bwMode="auto">
          <a:xfrm>
            <a:off x="-22224" y="0"/>
            <a:ext cx="3524805" cy="1241806"/>
          </a:xfrm>
          <a:prstGeom prst="rect">
            <a:avLst/>
          </a:prstGeom>
          <a:noFill/>
          <a:ln>
            <a:miter lim="800000"/>
            <a:headEnd/>
            <a:tailEnd/>
          </a:ln>
        </p:spPr>
        <p:txBody>
          <a:bodyPr vert="horz" lIns="91440" tIns="45720" rIns="91440" bIns="45720" rtlCol="0" anchor="ctr">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es-ES" sz="1800" b="1" dirty="0" err="1" smtClean="0">
                <a:solidFill>
                  <a:srgbClr val="03495C"/>
                </a:solidFill>
              </a:rPr>
              <a:t>Isopiezas</a:t>
            </a:r>
            <a:r>
              <a:rPr lang="es-ES" sz="1800" b="1" dirty="0" smtClean="0">
                <a:solidFill>
                  <a:srgbClr val="03495C"/>
                </a:solidFill>
              </a:rPr>
              <a:t> 2008</a:t>
            </a:r>
            <a:endParaRPr lang="es-MX" sz="1800" b="1" dirty="0">
              <a:solidFill>
                <a:srgbClr val="03495C"/>
              </a:solidFill>
            </a:endParaRPr>
          </a:p>
        </p:txBody>
      </p:sp>
    </p:spTree>
    <p:extLst>
      <p:ext uri="{BB962C8B-B14F-4D97-AF65-F5344CB8AC3E}">
        <p14:creationId xmlns:p14="http://schemas.microsoft.com/office/powerpoint/2010/main" xmlns="" val="2139023177"/>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cstate="print">
            <a:lum/>
          </a:blip>
          <a:srcRect l="1744" t="3988" r="1653" b="4535"/>
          <a:stretch/>
        </p:blipFill>
        <p:spPr bwMode="auto">
          <a:xfrm>
            <a:off x="-22224" y="1241806"/>
            <a:ext cx="9180716" cy="5616194"/>
          </a:xfrm>
          <a:prstGeom prst="rect">
            <a:avLst/>
          </a:prstGeom>
          <a:noFill/>
          <a:ln w="9525">
            <a:noFill/>
            <a:miter lim="800000"/>
            <a:headEnd/>
            <a:tailEnd/>
          </a:ln>
        </p:spPr>
      </p:pic>
      <p:graphicFrame>
        <p:nvGraphicFramePr>
          <p:cNvPr id="5" name="4 Gráfico"/>
          <p:cNvGraphicFramePr/>
          <p:nvPr>
            <p:extLst>
              <p:ext uri="{D42A27DB-BD31-4B8C-83A1-F6EECF244321}">
                <p14:modId xmlns:p14="http://schemas.microsoft.com/office/powerpoint/2010/main" xmlns="" val="3847627903"/>
              </p:ext>
            </p:extLst>
          </p:nvPr>
        </p:nvGraphicFramePr>
        <p:xfrm>
          <a:off x="-1078532" y="758393"/>
          <a:ext cx="7000924" cy="2786058"/>
        </p:xfrm>
        <a:graphic>
          <a:graphicData uri="http://schemas.openxmlformats.org/drawingml/2006/chart">
            <c:chart xmlns:c="http://schemas.openxmlformats.org/drawingml/2006/chart" xmlns:r="http://schemas.openxmlformats.org/officeDocument/2006/relationships" r:id="rId4"/>
          </a:graphicData>
        </a:graphic>
      </p:graphicFrame>
      <p:sp>
        <p:nvSpPr>
          <p:cNvPr id="7" name="6 CuadroTexto"/>
          <p:cNvSpPr txBox="1"/>
          <p:nvPr/>
        </p:nvSpPr>
        <p:spPr>
          <a:xfrm>
            <a:off x="0" y="332656"/>
            <a:ext cx="9144000" cy="584775"/>
          </a:xfrm>
          <a:prstGeom prst="rect">
            <a:avLst/>
          </a:prstGeom>
          <a:noFill/>
        </p:spPr>
        <p:txBody>
          <a:bodyPr wrap="square" rtlCol="0">
            <a:spAutoFit/>
          </a:bodyPr>
          <a:lstStyle/>
          <a:p>
            <a:pPr algn="ctr"/>
            <a:r>
              <a:rPr lang="es-MX" sz="3200" b="1" dirty="0" smtClean="0"/>
              <a:t>SUPERFICIE TOTAL: 5,482 Km²</a:t>
            </a:r>
            <a:endParaRPr lang="es-MX" sz="3200" b="1" dirty="0"/>
          </a:p>
        </p:txBody>
      </p:sp>
    </p:spTree>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bwMode="auto">
          <a:xfrm>
            <a:off x="0" y="1"/>
            <a:ext cx="9144000" cy="476672"/>
          </a:xfrm>
          <a:prstGeom prst="rect">
            <a:avLst/>
          </a:prstGeom>
          <a:noFill/>
          <a:ln>
            <a:miter lim="800000"/>
            <a:headEnd/>
            <a:tailEnd/>
          </a:ln>
        </p:spPr>
        <p:txBody>
          <a:bodyPr anchor="ctr"/>
          <a:lstStyle/>
          <a:p>
            <a:pPr algn="ctr">
              <a:lnSpc>
                <a:spcPct val="100000"/>
              </a:lnSpc>
            </a:pPr>
            <a:r>
              <a:rPr lang="es-ES" sz="1800" dirty="0" smtClean="0"/>
              <a:t>Entradas y salidas por flujo subterráneo horizontal</a:t>
            </a:r>
            <a:endParaRPr lang="es-MX" sz="1800" dirty="0"/>
          </a:p>
        </p:txBody>
      </p:sp>
      <p:pic>
        <p:nvPicPr>
          <p:cNvPr id="103427" name="Picture 3"/>
          <p:cNvPicPr>
            <a:picLocks noChangeAspect="1" noChangeArrowheads="1"/>
          </p:cNvPicPr>
          <p:nvPr/>
        </p:nvPicPr>
        <p:blipFill>
          <a:blip r:embed="rId2" cstate="print"/>
          <a:srcRect/>
          <a:stretch>
            <a:fillRect/>
          </a:stretch>
        </p:blipFill>
        <p:spPr bwMode="auto">
          <a:xfrm>
            <a:off x="571472" y="500042"/>
            <a:ext cx="7945395" cy="6092771"/>
          </a:xfrm>
          <a:prstGeom prst="rect">
            <a:avLst/>
          </a:prstGeom>
          <a:noFill/>
          <a:ln w="9525">
            <a:noFill/>
            <a:miter lim="800000"/>
            <a:headEnd/>
            <a:tailEnd/>
          </a:ln>
          <a:effectLst/>
        </p:spPr>
      </p:pic>
    </p:spTree>
    <p:extLst>
      <p:ext uri="{BB962C8B-B14F-4D97-AF65-F5344CB8AC3E}">
        <p14:creationId xmlns:p14="http://schemas.microsoft.com/office/powerpoint/2010/main" xmlns="" val="3592336956"/>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evol96_2008.jpg"/>
          <p:cNvPicPr>
            <a:picLocks noChangeAspect="1"/>
          </p:cNvPicPr>
          <p:nvPr/>
        </p:nvPicPr>
        <p:blipFill>
          <a:blip r:embed="rId2" cstate="print"/>
          <a:stretch>
            <a:fillRect/>
          </a:stretch>
        </p:blipFill>
        <p:spPr>
          <a:xfrm>
            <a:off x="1036034" y="0"/>
            <a:ext cx="8107966" cy="6858000"/>
          </a:xfrm>
          <a:prstGeom prst="rect">
            <a:avLst/>
          </a:prstGeom>
        </p:spPr>
      </p:pic>
      <p:sp>
        <p:nvSpPr>
          <p:cNvPr id="32771" name="Rectangle 3"/>
          <p:cNvSpPr>
            <a:spLocks noGrp="1" noChangeArrowheads="1"/>
          </p:cNvSpPr>
          <p:nvPr>
            <p:ph type="title" idx="4294967295"/>
          </p:nvPr>
        </p:nvSpPr>
        <p:spPr bwMode="auto">
          <a:xfrm>
            <a:off x="2915816" y="0"/>
            <a:ext cx="3096344" cy="1052736"/>
          </a:xfrm>
          <a:prstGeom prst="rect">
            <a:avLst/>
          </a:prstGeom>
          <a:noFill/>
          <a:ln>
            <a:miter lim="800000"/>
            <a:headEnd/>
            <a:tailEnd/>
          </a:ln>
        </p:spPr>
        <p:txBody>
          <a:bodyPr anchor="ctr">
            <a:normAutofit/>
          </a:bodyPr>
          <a:lstStyle/>
          <a:p>
            <a:pPr>
              <a:lnSpc>
                <a:spcPct val="100000"/>
              </a:lnSpc>
            </a:pPr>
            <a:r>
              <a:rPr lang="es-ES" sz="1600" b="1" dirty="0"/>
              <a:t>Configuración </a:t>
            </a:r>
            <a:r>
              <a:rPr lang="es-ES" sz="1600" b="1" dirty="0" smtClean="0"/>
              <a:t>del abatimiento medio anual del </a:t>
            </a:r>
            <a:r>
              <a:rPr lang="es-ES" sz="1600" b="1" dirty="0"/>
              <a:t>nivel estático para el periodo </a:t>
            </a:r>
            <a:r>
              <a:rPr lang="es-ES" sz="1600" b="1" dirty="0" smtClean="0"/>
              <a:t>1996 - 2008</a:t>
            </a:r>
            <a:endParaRPr lang="es-MX" sz="1600" b="1" dirty="0"/>
          </a:p>
        </p:txBody>
      </p:sp>
      <p:graphicFrame>
        <p:nvGraphicFramePr>
          <p:cNvPr id="7" name="6 Tabla"/>
          <p:cNvGraphicFramePr>
            <a:graphicFrameLocks noGrp="1"/>
          </p:cNvGraphicFramePr>
          <p:nvPr/>
        </p:nvGraphicFramePr>
        <p:xfrm>
          <a:off x="0" y="2"/>
          <a:ext cx="2958148" cy="2574734"/>
        </p:xfrm>
        <a:graphic>
          <a:graphicData uri="http://schemas.openxmlformats.org/drawingml/2006/table">
            <a:tbl>
              <a:tblPr firstRow="1" bandRow="1">
                <a:tableStyleId>{21E4AEA4-8DFA-4A89-87EB-49C32662AFE0}</a:tableStyleId>
              </a:tblPr>
              <a:tblGrid>
                <a:gridCol w="1376680"/>
                <a:gridCol w="1581468"/>
              </a:tblGrid>
              <a:tr h="1142174">
                <a:tc>
                  <a:txBody>
                    <a:bodyPr/>
                    <a:lstStyle/>
                    <a:p>
                      <a:pPr algn="ctr"/>
                      <a:r>
                        <a:rPr lang="es-ES_tradnl" sz="1400" dirty="0" smtClean="0">
                          <a:latin typeface="Arial Narrow" pitchFamily="34" charset="0"/>
                        </a:rPr>
                        <a:t>Acuífero</a:t>
                      </a:r>
                      <a:endParaRPr lang="es-MX" sz="1400" dirty="0">
                        <a:latin typeface="Arial Narrow" pitchFamily="34" charset="0"/>
                      </a:endParaRPr>
                    </a:p>
                  </a:txBody>
                  <a:tcPr anchor="ctr"/>
                </a:tc>
                <a:tc>
                  <a:txBody>
                    <a:bodyPr/>
                    <a:lstStyle/>
                    <a:p>
                      <a:pPr algn="ctr"/>
                      <a:r>
                        <a:rPr lang="es-ES_tradnl" sz="1400" dirty="0" smtClean="0">
                          <a:latin typeface="Arial Narrow" pitchFamily="34" charset="0"/>
                        </a:rPr>
                        <a:t>Abatimiento medio </a:t>
                      </a:r>
                    </a:p>
                    <a:p>
                      <a:pPr algn="ctr"/>
                      <a:r>
                        <a:rPr lang="es-ES_tradnl" sz="1400" dirty="0" smtClean="0">
                          <a:latin typeface="Arial Narrow" pitchFamily="34" charset="0"/>
                        </a:rPr>
                        <a:t>ponderado del N.E.</a:t>
                      </a:r>
                    </a:p>
                    <a:p>
                      <a:pPr algn="ctr"/>
                      <a:r>
                        <a:rPr lang="es-ES_tradnl" sz="1400" dirty="0" smtClean="0">
                          <a:latin typeface="Arial Narrow" pitchFamily="34" charset="0"/>
                        </a:rPr>
                        <a:t> (1996-2008)</a:t>
                      </a:r>
                    </a:p>
                    <a:p>
                      <a:pPr algn="ctr"/>
                      <a:r>
                        <a:rPr lang="es-ES_tradnl" sz="1400" dirty="0" smtClean="0">
                          <a:latin typeface="Arial Narrow" pitchFamily="34" charset="0"/>
                        </a:rPr>
                        <a:t>(m/año)</a:t>
                      </a:r>
                      <a:endParaRPr lang="es-MX" sz="1400" dirty="0">
                        <a:latin typeface="Arial Narrow" pitchFamily="34" charset="0"/>
                      </a:endParaRPr>
                    </a:p>
                  </a:txBody>
                  <a:tcPr anchor="ctr"/>
                </a:tc>
              </a:tr>
              <a:tr h="253816">
                <a:tc>
                  <a:txBody>
                    <a:bodyPr/>
                    <a:lstStyle/>
                    <a:p>
                      <a:r>
                        <a:rPr lang="es-ES_tradnl" sz="1400" dirty="0" smtClean="0">
                          <a:latin typeface="Arial Narrow" pitchFamily="34" charset="0"/>
                        </a:rPr>
                        <a:t>Huamantla</a:t>
                      </a:r>
                      <a:endParaRPr lang="es-MX" sz="1400" dirty="0">
                        <a:latin typeface="Arial Narrow" pitchFamily="34" charset="0"/>
                      </a:endParaRPr>
                    </a:p>
                  </a:txBody>
                  <a:tcPr anchor="ctr"/>
                </a:tc>
                <a:tc>
                  <a:txBody>
                    <a:bodyPr/>
                    <a:lstStyle/>
                    <a:p>
                      <a:pPr algn="ctr"/>
                      <a:r>
                        <a:rPr lang="es-ES_tradnl" sz="1400" dirty="0" smtClean="0">
                          <a:latin typeface="Arial Narrow" pitchFamily="34" charset="0"/>
                        </a:rPr>
                        <a:t>-0.345</a:t>
                      </a:r>
                      <a:endParaRPr lang="es-MX" sz="1400" dirty="0">
                        <a:latin typeface="Arial Narrow" pitchFamily="34" charset="0"/>
                      </a:endParaRPr>
                    </a:p>
                  </a:txBody>
                  <a:tcPr anchor="ctr"/>
                </a:tc>
              </a:tr>
              <a:tr h="257048">
                <a:tc>
                  <a:txBody>
                    <a:bodyPr/>
                    <a:lstStyle/>
                    <a:p>
                      <a:r>
                        <a:rPr lang="es-ES_tradnl" sz="1400" dirty="0" smtClean="0">
                          <a:latin typeface="Arial Narrow" pitchFamily="34" charset="0"/>
                        </a:rPr>
                        <a:t>Libres – Oriental</a:t>
                      </a:r>
                      <a:endParaRPr lang="es-MX" sz="1400" dirty="0">
                        <a:latin typeface="Arial Narrow" pitchFamily="34" charset="0"/>
                      </a:endParaRPr>
                    </a:p>
                  </a:txBody>
                  <a:tcPr anchor="ctr"/>
                </a:tc>
                <a:tc>
                  <a:txBody>
                    <a:bodyPr/>
                    <a:lstStyle/>
                    <a:p>
                      <a:pPr algn="ctr"/>
                      <a:r>
                        <a:rPr lang="es-ES_tradnl" sz="1400" dirty="0" smtClean="0">
                          <a:latin typeface="Arial Narrow" pitchFamily="34" charset="0"/>
                        </a:rPr>
                        <a:t>-0.321</a:t>
                      </a:r>
                      <a:endParaRPr lang="es-MX" sz="1400" dirty="0">
                        <a:latin typeface="Arial Narrow" pitchFamily="34" charset="0"/>
                      </a:endParaRPr>
                    </a:p>
                  </a:txBody>
                  <a:tcPr anchor="ctr"/>
                </a:tc>
              </a:tr>
              <a:tr h="275614">
                <a:tc>
                  <a:txBody>
                    <a:bodyPr/>
                    <a:lstStyle/>
                    <a:p>
                      <a:r>
                        <a:rPr lang="es-ES_tradnl" sz="1400" dirty="0" smtClean="0">
                          <a:latin typeface="Arial Narrow" pitchFamily="34" charset="0"/>
                        </a:rPr>
                        <a:t>Perote – Zayaleta</a:t>
                      </a:r>
                      <a:endParaRPr lang="es-MX" sz="1400" dirty="0">
                        <a:latin typeface="Arial Narrow" pitchFamily="34" charset="0"/>
                      </a:endParaRPr>
                    </a:p>
                  </a:txBody>
                  <a:tcPr anchor="ctr"/>
                </a:tc>
                <a:tc>
                  <a:txBody>
                    <a:bodyPr/>
                    <a:lstStyle/>
                    <a:p>
                      <a:pPr algn="ctr"/>
                      <a:r>
                        <a:rPr lang="es-ES_tradnl" sz="1400" dirty="0" smtClean="0">
                          <a:latin typeface="Arial Narrow" pitchFamily="34" charset="0"/>
                        </a:rPr>
                        <a:t>-0.227</a:t>
                      </a:r>
                      <a:endParaRPr lang="es-MX" sz="1400" dirty="0">
                        <a:latin typeface="Arial Narrow" pitchFamily="34" charset="0"/>
                      </a:endParaRPr>
                    </a:p>
                  </a:txBody>
                  <a:tcPr anchor="ctr"/>
                </a:tc>
              </a:tr>
              <a:tr h="431488">
                <a:tc>
                  <a:txBody>
                    <a:bodyPr/>
                    <a:lstStyle/>
                    <a:p>
                      <a:r>
                        <a:rPr lang="es-ES_tradnl" sz="1400" b="1" dirty="0" smtClean="0">
                          <a:latin typeface="Arial Narrow" pitchFamily="34" charset="0"/>
                        </a:rPr>
                        <a:t>General del </a:t>
                      </a:r>
                    </a:p>
                    <a:p>
                      <a:r>
                        <a:rPr lang="es-ES_tradnl" sz="1400" b="1" dirty="0" smtClean="0">
                          <a:latin typeface="Arial Narrow" pitchFamily="34" charset="0"/>
                        </a:rPr>
                        <a:t>Sistema</a:t>
                      </a:r>
                      <a:endParaRPr lang="es-MX" sz="1400" b="1" dirty="0">
                        <a:latin typeface="Arial Narrow" pitchFamily="34" charset="0"/>
                      </a:endParaRPr>
                    </a:p>
                  </a:txBody>
                  <a:tcPr anchor="ctr"/>
                </a:tc>
                <a:tc>
                  <a:txBody>
                    <a:bodyPr/>
                    <a:lstStyle/>
                    <a:p>
                      <a:pPr algn="ctr"/>
                      <a:r>
                        <a:rPr lang="es-ES_tradnl" sz="1400" b="1" dirty="0" smtClean="0">
                          <a:latin typeface="Arial Narrow" pitchFamily="34" charset="0"/>
                        </a:rPr>
                        <a:t>-0.370</a:t>
                      </a:r>
                      <a:endParaRPr lang="es-MX" sz="1400" b="1" dirty="0">
                        <a:latin typeface="Arial Narrow" pitchFamily="34" charset="0"/>
                      </a:endParaRPr>
                    </a:p>
                  </a:txBody>
                  <a:tcPr anchor="ctr"/>
                </a:tc>
              </a:tr>
            </a:tbl>
          </a:graphicData>
        </a:graphic>
      </p:graphicFrame>
    </p:spTree>
    <p:extLst>
      <p:ext uri="{BB962C8B-B14F-4D97-AF65-F5344CB8AC3E}">
        <p14:creationId xmlns:p14="http://schemas.microsoft.com/office/powerpoint/2010/main" xmlns="" val="1193864929"/>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tipos_aprov.wmf"/>
          <p:cNvPicPr>
            <a:picLocks noChangeAspect="1"/>
          </p:cNvPicPr>
          <p:nvPr/>
        </p:nvPicPr>
        <p:blipFill>
          <a:blip r:embed="rId2" cstate="print"/>
          <a:stretch>
            <a:fillRect/>
          </a:stretch>
        </p:blipFill>
        <p:spPr>
          <a:xfrm>
            <a:off x="134470" y="0"/>
            <a:ext cx="8875059" cy="6858000"/>
          </a:xfrm>
          <a:prstGeom prst="rect">
            <a:avLst/>
          </a:prstGeom>
        </p:spPr>
      </p:pic>
      <p:sp>
        <p:nvSpPr>
          <p:cNvPr id="46085" name="Text Box 5"/>
          <p:cNvSpPr txBox="1">
            <a:spLocks noChangeArrowheads="1"/>
          </p:cNvSpPr>
          <p:nvPr/>
        </p:nvSpPr>
        <p:spPr bwMode="auto">
          <a:xfrm>
            <a:off x="5968314" y="5535827"/>
            <a:ext cx="3175686" cy="1200329"/>
          </a:xfrm>
          <a:prstGeom prst="rect">
            <a:avLst/>
          </a:prstGeom>
          <a:noFill/>
          <a:ln w="9525">
            <a:noFill/>
            <a:miter lim="800000"/>
            <a:headEnd/>
            <a:tailEnd/>
          </a:ln>
          <a:effectLst/>
        </p:spPr>
        <p:txBody>
          <a:bodyPr wrap="square">
            <a:spAutoFit/>
          </a:bodyPr>
          <a:lstStyle/>
          <a:p>
            <a:r>
              <a:rPr lang="es-ES" dirty="0"/>
              <a:t>Total de Aprovechamientos censados en </a:t>
            </a:r>
            <a:r>
              <a:rPr lang="es-ES" dirty="0" smtClean="0"/>
              <a:t>1996 </a:t>
            </a:r>
            <a:r>
              <a:rPr lang="es-ES" dirty="0"/>
              <a:t>= </a:t>
            </a:r>
            <a:r>
              <a:rPr lang="es-ES" dirty="0" smtClean="0"/>
              <a:t>950</a:t>
            </a:r>
          </a:p>
          <a:p>
            <a:r>
              <a:rPr lang="es-ES" dirty="0" smtClean="0"/>
              <a:t>                   159 inactivos</a:t>
            </a:r>
          </a:p>
          <a:p>
            <a:r>
              <a:rPr lang="es-ES" dirty="0" smtClean="0"/>
              <a:t>                    791 activos</a:t>
            </a:r>
            <a:endParaRPr lang="es-ES" dirty="0"/>
          </a:p>
        </p:txBody>
      </p:sp>
      <p:sp>
        <p:nvSpPr>
          <p:cNvPr id="46082" name="Rectangle 2"/>
          <p:cNvSpPr>
            <a:spLocks noGrp="1" noChangeArrowheads="1"/>
          </p:cNvSpPr>
          <p:nvPr>
            <p:ph type="title" idx="4294967295"/>
          </p:nvPr>
        </p:nvSpPr>
        <p:spPr bwMode="auto">
          <a:xfrm>
            <a:off x="2627784" y="188640"/>
            <a:ext cx="2767013" cy="741363"/>
          </a:xfrm>
          <a:prstGeom prst="rect">
            <a:avLst/>
          </a:prstGeom>
          <a:noFill/>
          <a:ln>
            <a:miter lim="800000"/>
            <a:headEnd/>
            <a:tailEnd/>
          </a:ln>
        </p:spPr>
        <p:txBody>
          <a:bodyPr/>
          <a:lstStyle/>
          <a:p>
            <a:pPr>
              <a:lnSpc>
                <a:spcPct val="100000"/>
              </a:lnSpc>
            </a:pPr>
            <a:r>
              <a:rPr lang="es-ES" sz="2000" b="1" dirty="0" smtClean="0">
                <a:solidFill>
                  <a:schemeClr val="tx1"/>
                </a:solidFill>
              </a:rPr>
              <a:t>Tipos de aprovechamientos</a:t>
            </a:r>
            <a:r>
              <a:rPr lang="es-ES" sz="2000" b="1" dirty="0" smtClean="0"/>
              <a:t>.</a:t>
            </a:r>
            <a:endParaRPr lang="es-MX" sz="2000" b="1" dirty="0">
              <a:solidFill>
                <a:schemeClr val="tx1"/>
              </a:solidFill>
            </a:endParaRPr>
          </a:p>
        </p:txBody>
      </p:sp>
    </p:spTree>
    <p:extLst>
      <p:ext uri="{BB962C8B-B14F-4D97-AF65-F5344CB8AC3E}">
        <p14:creationId xmlns:p14="http://schemas.microsoft.com/office/powerpoint/2010/main" xmlns="" val="2831542185"/>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usos_agua.wmf"/>
          <p:cNvPicPr>
            <a:picLocks noChangeAspect="1"/>
          </p:cNvPicPr>
          <p:nvPr/>
        </p:nvPicPr>
        <p:blipFill>
          <a:blip r:embed="rId2" cstate="print"/>
          <a:stretch>
            <a:fillRect/>
          </a:stretch>
        </p:blipFill>
        <p:spPr>
          <a:xfrm>
            <a:off x="134470" y="0"/>
            <a:ext cx="8875059" cy="6858000"/>
          </a:xfrm>
          <a:prstGeom prst="rect">
            <a:avLst/>
          </a:prstGeom>
        </p:spPr>
      </p:pic>
      <p:sp>
        <p:nvSpPr>
          <p:cNvPr id="46082" name="Rectangle 2"/>
          <p:cNvSpPr>
            <a:spLocks noGrp="1" noChangeArrowheads="1"/>
          </p:cNvSpPr>
          <p:nvPr>
            <p:ph type="title" idx="4294967295"/>
          </p:nvPr>
        </p:nvSpPr>
        <p:spPr bwMode="auto">
          <a:xfrm>
            <a:off x="2555776" y="7058"/>
            <a:ext cx="2767013" cy="741363"/>
          </a:xfrm>
          <a:prstGeom prst="rect">
            <a:avLst/>
          </a:prstGeom>
          <a:noFill/>
          <a:ln>
            <a:miter lim="800000"/>
            <a:headEnd/>
            <a:tailEnd/>
          </a:ln>
        </p:spPr>
        <p:txBody>
          <a:bodyPr/>
          <a:lstStyle/>
          <a:p>
            <a:r>
              <a:rPr lang="es-ES" sz="2000" b="1" dirty="0" smtClean="0">
                <a:solidFill>
                  <a:schemeClr val="tx1"/>
                </a:solidFill>
              </a:rPr>
              <a:t>Usos del agua</a:t>
            </a:r>
            <a:endParaRPr lang="es-MX" sz="2000" b="1" dirty="0">
              <a:solidFill>
                <a:schemeClr val="tx1"/>
              </a:solidFill>
            </a:endParaRPr>
          </a:p>
        </p:txBody>
      </p:sp>
    </p:spTree>
    <p:extLst>
      <p:ext uri="{BB962C8B-B14F-4D97-AF65-F5344CB8AC3E}">
        <p14:creationId xmlns:p14="http://schemas.microsoft.com/office/powerpoint/2010/main" xmlns="" val="1693363633"/>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descr="prof_NE_somero_1996.jpg"/>
          <p:cNvPicPr>
            <a:picLocks noChangeAspect="1"/>
          </p:cNvPicPr>
          <p:nvPr/>
        </p:nvPicPr>
        <p:blipFill>
          <a:blip r:embed="rId2" cstate="print"/>
          <a:stretch>
            <a:fillRect/>
          </a:stretch>
        </p:blipFill>
        <p:spPr>
          <a:xfrm>
            <a:off x="273676" y="0"/>
            <a:ext cx="8870324" cy="6858000"/>
          </a:xfrm>
          <a:prstGeom prst="rect">
            <a:avLst/>
          </a:prstGeom>
        </p:spPr>
      </p:pic>
      <p:sp>
        <p:nvSpPr>
          <p:cNvPr id="4" name="Rectangle 2"/>
          <p:cNvSpPr txBox="1">
            <a:spLocks noChangeArrowheads="1"/>
          </p:cNvSpPr>
          <p:nvPr/>
        </p:nvSpPr>
        <p:spPr bwMode="auto">
          <a:xfrm>
            <a:off x="0" y="1"/>
            <a:ext cx="9144000" cy="518984"/>
          </a:xfrm>
          <a:prstGeom prst="rect">
            <a:avLst/>
          </a:prstGeom>
          <a:solidFill>
            <a:schemeClr val="tx1"/>
          </a:solidFill>
          <a:ln>
            <a:miter lim="800000"/>
            <a:headEnd/>
            <a:tailEnd/>
          </a:ln>
        </p:spPr>
        <p:txBody>
          <a:bodyPr vert="horz" lIns="45720" rIns="4572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s-ES" sz="2400" b="1" i="0" u="none" strike="noStrike" kern="1200" cap="none" spc="0" normalizeH="0" baseline="0" noProof="0" dirty="0" smtClean="0">
                <a:ln>
                  <a:noFill/>
                </a:ln>
                <a:solidFill>
                  <a:schemeClr val="bg1"/>
                </a:solidFill>
                <a:effectLst/>
                <a:uLnTx/>
                <a:uFillTx/>
                <a:latin typeface="+mj-lt"/>
                <a:ea typeface="+mj-ea"/>
                <a:cs typeface="+mj-cs"/>
              </a:rPr>
              <a:t>Niveles someros del nivel estático en 1996</a:t>
            </a:r>
            <a:endParaRPr kumimoji="0" lang="es-MX" sz="24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5 CuadroTexto"/>
          <p:cNvSpPr txBox="1"/>
          <p:nvPr/>
        </p:nvSpPr>
        <p:spPr>
          <a:xfrm>
            <a:off x="5881816" y="3786190"/>
            <a:ext cx="3262184" cy="584775"/>
          </a:xfrm>
          <a:prstGeom prst="rect">
            <a:avLst/>
          </a:prstGeom>
          <a:solidFill>
            <a:schemeClr val="tx1"/>
          </a:solidFill>
        </p:spPr>
        <p:txBody>
          <a:bodyPr wrap="square" rtlCol="0">
            <a:spAutoFit/>
          </a:bodyPr>
          <a:lstStyle/>
          <a:p>
            <a:r>
              <a:rPr lang="es-ES_tradnl" sz="1600" dirty="0" smtClean="0">
                <a:solidFill>
                  <a:schemeClr val="bg1"/>
                </a:solidFill>
              </a:rPr>
              <a:t>Profundidad media ponderada al nivel estático en 1996 = 5.641 m</a:t>
            </a:r>
            <a:endParaRPr lang="es-MX" sz="1600" dirty="0">
              <a:solidFill>
                <a:schemeClr val="bg1"/>
              </a:solidFill>
            </a:endParaRPr>
          </a:p>
        </p:txBody>
      </p:sp>
      <p:pic>
        <p:nvPicPr>
          <p:cNvPr id="9" name="Picture 3"/>
          <p:cNvPicPr>
            <a:picLocks noChangeAspect="1" noChangeArrowheads="1"/>
          </p:cNvPicPr>
          <p:nvPr/>
        </p:nvPicPr>
        <p:blipFill>
          <a:blip r:embed="rId3" cstate="print"/>
          <a:srcRect/>
          <a:stretch>
            <a:fillRect/>
          </a:stretch>
        </p:blipFill>
        <p:spPr bwMode="auto">
          <a:xfrm>
            <a:off x="0" y="432271"/>
            <a:ext cx="2702547" cy="2446853"/>
          </a:xfrm>
          <a:prstGeom prst="rect">
            <a:avLst/>
          </a:prstGeom>
          <a:solidFill>
            <a:schemeClr val="bg1">
              <a:lumMod val="95000"/>
            </a:schemeClr>
          </a:solidFill>
          <a:ln w="9525">
            <a:noFill/>
            <a:miter lim="800000"/>
            <a:headEnd/>
            <a:tailEnd/>
          </a:ln>
          <a:effectLst/>
        </p:spPr>
      </p:pic>
    </p:spTree>
    <p:extLst>
      <p:ext uri="{BB962C8B-B14F-4D97-AF65-F5344CB8AC3E}">
        <p14:creationId xmlns:p14="http://schemas.microsoft.com/office/powerpoint/2010/main" xmlns="" val="515183034"/>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descr="prof_NE_somero_2008.jpg"/>
          <p:cNvPicPr>
            <a:picLocks noChangeAspect="1"/>
          </p:cNvPicPr>
          <p:nvPr/>
        </p:nvPicPr>
        <p:blipFill>
          <a:blip r:embed="rId2" cstate="print"/>
          <a:stretch>
            <a:fillRect/>
          </a:stretch>
        </p:blipFill>
        <p:spPr>
          <a:xfrm>
            <a:off x="273676" y="0"/>
            <a:ext cx="8870324" cy="6858000"/>
          </a:xfrm>
          <a:prstGeom prst="rect">
            <a:avLst/>
          </a:prstGeom>
        </p:spPr>
      </p:pic>
      <p:sp>
        <p:nvSpPr>
          <p:cNvPr id="4" name="Rectangle 2"/>
          <p:cNvSpPr txBox="1">
            <a:spLocks noChangeArrowheads="1"/>
          </p:cNvSpPr>
          <p:nvPr/>
        </p:nvSpPr>
        <p:spPr bwMode="auto">
          <a:xfrm>
            <a:off x="0" y="1"/>
            <a:ext cx="9144000" cy="518984"/>
          </a:xfrm>
          <a:prstGeom prst="rect">
            <a:avLst/>
          </a:prstGeom>
          <a:solidFill>
            <a:schemeClr val="tx1"/>
          </a:solidFill>
          <a:ln>
            <a:miter lim="800000"/>
            <a:headEnd/>
            <a:tailEnd/>
          </a:ln>
        </p:spPr>
        <p:txBody>
          <a:bodyPr vert="horz" lIns="45720" rIns="4572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s-ES" sz="2400" b="1" i="0" u="none" strike="noStrike" kern="1200" cap="none" spc="0" normalizeH="0" baseline="0" noProof="0" dirty="0" smtClean="0">
                <a:ln>
                  <a:noFill/>
                </a:ln>
                <a:solidFill>
                  <a:schemeClr val="bg1"/>
                </a:solidFill>
                <a:effectLst/>
                <a:uLnTx/>
                <a:uFillTx/>
                <a:latin typeface="+mj-lt"/>
                <a:ea typeface="+mj-ea"/>
                <a:cs typeface="+mj-cs"/>
              </a:rPr>
              <a:t>Niveles someros del nivel estático en 2008</a:t>
            </a:r>
            <a:endParaRPr kumimoji="0" lang="es-MX" sz="2400" b="1" i="0" u="none" strike="noStrike" kern="1200" cap="none" spc="0" normalizeH="0" baseline="0" noProof="0" dirty="0">
              <a:ln>
                <a:noFill/>
              </a:ln>
              <a:solidFill>
                <a:schemeClr val="bg1"/>
              </a:solidFill>
              <a:effectLst/>
              <a:uLnTx/>
              <a:uFillTx/>
              <a:latin typeface="+mj-lt"/>
              <a:ea typeface="+mj-ea"/>
              <a:cs typeface="+mj-cs"/>
            </a:endParaRPr>
          </a:p>
        </p:txBody>
      </p:sp>
      <p:sp>
        <p:nvSpPr>
          <p:cNvPr id="5" name="4 CuadroTexto"/>
          <p:cNvSpPr txBox="1"/>
          <p:nvPr/>
        </p:nvSpPr>
        <p:spPr>
          <a:xfrm>
            <a:off x="5881816" y="3398109"/>
            <a:ext cx="3262184" cy="584775"/>
          </a:xfrm>
          <a:prstGeom prst="rect">
            <a:avLst/>
          </a:prstGeom>
          <a:solidFill>
            <a:schemeClr val="tx1"/>
          </a:solidFill>
        </p:spPr>
        <p:txBody>
          <a:bodyPr wrap="square" rtlCol="0">
            <a:spAutoFit/>
          </a:bodyPr>
          <a:lstStyle/>
          <a:p>
            <a:r>
              <a:rPr lang="es-ES_tradnl" sz="1600" dirty="0" smtClean="0">
                <a:solidFill>
                  <a:schemeClr val="bg1"/>
                </a:solidFill>
              </a:rPr>
              <a:t>Profundidad media ponderada al nivel estático en 2008 = 6.938 m</a:t>
            </a:r>
            <a:endParaRPr lang="es-MX" sz="1600" dirty="0">
              <a:solidFill>
                <a:schemeClr val="bg1"/>
              </a:solidFill>
            </a:endParaRPr>
          </a:p>
        </p:txBody>
      </p:sp>
      <p:pic>
        <p:nvPicPr>
          <p:cNvPr id="6" name="Picture 2"/>
          <p:cNvPicPr>
            <a:picLocks noChangeAspect="1" noChangeArrowheads="1"/>
          </p:cNvPicPr>
          <p:nvPr/>
        </p:nvPicPr>
        <p:blipFill>
          <a:blip r:embed="rId3" cstate="print"/>
          <a:srcRect/>
          <a:stretch>
            <a:fillRect/>
          </a:stretch>
        </p:blipFill>
        <p:spPr bwMode="auto">
          <a:xfrm>
            <a:off x="-1" y="518770"/>
            <a:ext cx="2730843" cy="2537492"/>
          </a:xfrm>
          <a:prstGeom prst="rect">
            <a:avLst/>
          </a:prstGeom>
          <a:solidFill>
            <a:schemeClr val="bg1">
              <a:lumMod val="95000"/>
            </a:schemeClr>
          </a:solidFill>
          <a:ln w="9525">
            <a:noFill/>
            <a:miter lim="800000"/>
            <a:headEnd/>
            <a:tailEnd/>
          </a:ln>
          <a:effectLst/>
        </p:spPr>
      </p:pic>
    </p:spTree>
    <p:extLst>
      <p:ext uri="{BB962C8B-B14F-4D97-AF65-F5344CB8AC3E}">
        <p14:creationId xmlns:p14="http://schemas.microsoft.com/office/powerpoint/2010/main" xmlns="" val="830919364"/>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oup 511"/>
          <p:cNvGraphicFramePr>
            <a:graphicFrameLocks noGrp="1"/>
          </p:cNvGraphicFramePr>
          <p:nvPr>
            <p:extLst>
              <p:ext uri="{D42A27DB-BD31-4B8C-83A1-F6EECF244321}">
                <p14:modId xmlns:p14="http://schemas.microsoft.com/office/powerpoint/2010/main" xmlns="" val="82891114"/>
              </p:ext>
            </p:extLst>
          </p:nvPr>
        </p:nvGraphicFramePr>
        <p:xfrm>
          <a:off x="0" y="827088"/>
          <a:ext cx="7086600" cy="1584960"/>
        </p:xfrm>
        <a:graphic>
          <a:graphicData uri="http://schemas.openxmlformats.org/drawingml/2006/table">
            <a:tbl>
              <a:tblPr/>
              <a:tblGrid>
                <a:gridCol w="1630363"/>
                <a:gridCol w="866775"/>
                <a:gridCol w="1111250"/>
                <a:gridCol w="360362"/>
                <a:gridCol w="1227138"/>
                <a:gridCol w="404812"/>
                <a:gridCol w="1485900"/>
              </a:tblGrid>
              <a:tr h="1282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Disponibilidad media anual de agua subterránea en una unidad hidrogeológica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Recarga total media anual</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(R)</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Descarga natural comprometida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(DNCOM)</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Volumen concesionado de agua subterránea inscrito en el REPDA. 31 de marzo de 2009</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(VCAS)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sp>
        <p:nvSpPr>
          <p:cNvPr id="72706" name="Rectangle 2"/>
          <p:cNvSpPr>
            <a:spLocks noGrp="1" noChangeArrowheads="1"/>
          </p:cNvSpPr>
          <p:nvPr>
            <p:ph type="title" idx="4294967295"/>
          </p:nvPr>
        </p:nvSpPr>
        <p:spPr bwMode="auto">
          <a:xfrm>
            <a:off x="0" y="1"/>
            <a:ext cx="9144000" cy="548680"/>
          </a:xfrm>
          <a:prstGeom prst="rect">
            <a:avLst/>
          </a:prstGeom>
          <a:noFill/>
          <a:ln>
            <a:miter lim="800000"/>
            <a:headEnd/>
            <a:tailEnd/>
          </a:ln>
        </p:spPr>
        <p:txBody>
          <a:bodyPr anchor="ctr"/>
          <a:lstStyle/>
          <a:p>
            <a:pPr algn="ctr">
              <a:lnSpc>
                <a:spcPct val="100000"/>
              </a:lnSpc>
            </a:pPr>
            <a:r>
              <a:rPr lang="es-ES" sz="1800" dirty="0"/>
              <a:t>Cálculo de la disponibilidad media anual del Acuífero </a:t>
            </a:r>
            <a:r>
              <a:rPr lang="es-ES" sz="1800" dirty="0" smtClean="0"/>
              <a:t>Huamantla, Tlaxcala. (</a:t>
            </a:r>
            <a:r>
              <a:rPr lang="es-ES" sz="1800" dirty="0"/>
              <a:t>Disponibilidad administrativa)</a:t>
            </a:r>
            <a:endParaRPr lang="es-MX" sz="1800" dirty="0"/>
          </a:p>
        </p:txBody>
      </p:sp>
      <p:sp>
        <p:nvSpPr>
          <p:cNvPr id="73214" name="Text Box 510"/>
          <p:cNvSpPr txBox="1">
            <a:spLocks noChangeArrowheads="1"/>
          </p:cNvSpPr>
          <p:nvPr/>
        </p:nvSpPr>
        <p:spPr bwMode="auto">
          <a:xfrm>
            <a:off x="0" y="6212531"/>
            <a:ext cx="8963025" cy="461665"/>
          </a:xfrm>
          <a:prstGeom prst="rect">
            <a:avLst/>
          </a:prstGeom>
          <a:noFill/>
          <a:ln w="9525">
            <a:noFill/>
            <a:miter lim="800000"/>
            <a:headEnd/>
            <a:tailEnd/>
          </a:ln>
          <a:effectLst/>
        </p:spPr>
        <p:txBody>
          <a:bodyPr>
            <a:spAutoFit/>
          </a:bodyPr>
          <a:lstStyle/>
          <a:p>
            <a:r>
              <a:rPr lang="es-ES_tradnl" sz="1200" b="1" dirty="0"/>
              <a:t>(*)</a:t>
            </a:r>
            <a:r>
              <a:rPr lang="es-ES_tradnl" sz="1200" dirty="0"/>
              <a:t> </a:t>
            </a:r>
            <a:r>
              <a:rPr lang="es-MX" sz="1200" dirty="0"/>
              <a:t>Para el cálculo de la disponibilidad, se considerará  que de las </a:t>
            </a:r>
            <a:r>
              <a:rPr lang="es-MX" sz="1200" dirty="0" err="1"/>
              <a:t>Sh</a:t>
            </a:r>
            <a:r>
              <a:rPr lang="es-MX" sz="1200" dirty="0"/>
              <a:t> </a:t>
            </a:r>
            <a:r>
              <a:rPr lang="es-MX" sz="1200" dirty="0" smtClean="0"/>
              <a:t>el 100</a:t>
            </a:r>
            <a:r>
              <a:rPr lang="es-MX" sz="1200" dirty="0"/>
              <a:t>% se considere </a:t>
            </a:r>
            <a:r>
              <a:rPr lang="es-MX" sz="1200" dirty="0" smtClean="0"/>
              <a:t>comprometido para el acuífero Libres –Oriental además de contemplar el volumen concesionado en manantiales. </a:t>
            </a:r>
            <a:endParaRPr lang="es-MX" sz="1200" dirty="0"/>
          </a:p>
        </p:txBody>
      </p:sp>
      <p:sp>
        <p:nvSpPr>
          <p:cNvPr id="11" name="Rectangle 312"/>
          <p:cNvSpPr>
            <a:spLocks noChangeArrowheads="1"/>
          </p:cNvSpPr>
          <p:nvPr/>
        </p:nvSpPr>
        <p:spPr bwMode="auto">
          <a:xfrm>
            <a:off x="432486" y="3654084"/>
            <a:ext cx="8229600" cy="488950"/>
          </a:xfrm>
          <a:prstGeom prst="rect">
            <a:avLst/>
          </a:prstGeom>
          <a:noFill/>
          <a:ln w="9525">
            <a:noFill/>
            <a:miter lim="800000"/>
            <a:headEnd/>
            <a:tailEnd/>
          </a:ln>
          <a:effectLst/>
        </p:spPr>
        <p:txBody>
          <a:bodyPr anchor="ctr"/>
          <a:lstStyle/>
          <a:p>
            <a:pPr algn="ctr"/>
            <a:r>
              <a:rPr lang="es-ES" dirty="0"/>
              <a:t>(Disponibilidad técnica)</a:t>
            </a:r>
            <a:endParaRPr lang="es-MX" dirty="0"/>
          </a:p>
        </p:txBody>
      </p:sp>
      <p:graphicFrame>
        <p:nvGraphicFramePr>
          <p:cNvPr id="12" name="Group 380"/>
          <p:cNvGraphicFramePr>
            <a:graphicFrameLocks noGrp="1"/>
          </p:cNvGraphicFramePr>
          <p:nvPr>
            <p:extLst>
              <p:ext uri="{D42A27DB-BD31-4B8C-83A1-F6EECF244321}">
                <p14:modId xmlns:p14="http://schemas.microsoft.com/office/powerpoint/2010/main" xmlns="" val="911243761"/>
              </p:ext>
            </p:extLst>
          </p:nvPr>
        </p:nvGraphicFramePr>
        <p:xfrm>
          <a:off x="0" y="2487613"/>
          <a:ext cx="9144000" cy="457200"/>
        </p:xfrm>
        <a:graphic>
          <a:graphicData uri="http://schemas.openxmlformats.org/drawingml/2006/table">
            <a:tbl>
              <a:tblPr/>
              <a:tblGrid>
                <a:gridCol w="1627188"/>
                <a:gridCol w="863600"/>
                <a:gridCol w="1109662"/>
                <a:gridCol w="358775"/>
                <a:gridCol w="1225550"/>
                <a:gridCol w="40163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64,300,000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13,600,000 (*)</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53,401,466</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-2,701,466</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4" name="Group 459"/>
          <p:cNvGraphicFramePr>
            <a:graphicFrameLocks noGrp="1"/>
          </p:cNvGraphicFramePr>
          <p:nvPr>
            <p:extLst>
              <p:ext uri="{D42A27DB-BD31-4B8C-83A1-F6EECF244321}">
                <p14:modId xmlns:p14="http://schemas.microsoft.com/office/powerpoint/2010/main" xmlns="" val="4143601341"/>
              </p:ext>
            </p:extLst>
          </p:nvPr>
        </p:nvGraphicFramePr>
        <p:xfrm>
          <a:off x="0" y="4092281"/>
          <a:ext cx="7096125" cy="1371600"/>
        </p:xfrm>
        <a:graphic>
          <a:graphicData uri="http://schemas.openxmlformats.org/drawingml/2006/table">
            <a:tbl>
              <a:tblPr/>
              <a:tblGrid>
                <a:gridCol w="1633538"/>
                <a:gridCol w="866775"/>
                <a:gridCol w="1112837"/>
                <a:gridCol w="361950"/>
                <a:gridCol w="1227138"/>
                <a:gridCol w="404812"/>
                <a:gridCol w="1489075"/>
              </a:tblGrid>
              <a:tr h="12001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Disponibilidad media anual de agua subterránea en una unidad hidrogeológica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Recarga total media anual</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(R)</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Descarga natural comprometida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(DNCOM)</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Volumen anual real que se extrae de agua subterránea. 2009</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(VEXTET)</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5" name="Group 512"/>
          <p:cNvGraphicFramePr>
            <a:graphicFrameLocks noGrp="1"/>
          </p:cNvGraphicFramePr>
          <p:nvPr>
            <p:extLst>
              <p:ext uri="{D42A27DB-BD31-4B8C-83A1-F6EECF244321}">
                <p14:modId xmlns:p14="http://schemas.microsoft.com/office/powerpoint/2010/main" xmlns="" val="728432963"/>
              </p:ext>
            </p:extLst>
          </p:nvPr>
        </p:nvGraphicFramePr>
        <p:xfrm>
          <a:off x="0" y="5519443"/>
          <a:ext cx="9144000" cy="457200"/>
        </p:xfrm>
        <a:graphic>
          <a:graphicData uri="http://schemas.openxmlformats.org/drawingml/2006/table">
            <a:tbl>
              <a:tblPr/>
              <a:tblGrid>
                <a:gridCol w="1627188"/>
                <a:gridCol w="863600"/>
                <a:gridCol w="1109662"/>
                <a:gridCol w="358775"/>
                <a:gridCol w="1225550"/>
                <a:gridCol w="40163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64,300,000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13,600,000 (*)</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99,100,000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-48,400,000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6" name="Group 380"/>
          <p:cNvGraphicFramePr>
            <a:graphicFrameLocks noGrp="1"/>
          </p:cNvGraphicFramePr>
          <p:nvPr>
            <p:extLst>
              <p:ext uri="{D42A27DB-BD31-4B8C-83A1-F6EECF244321}">
                <p14:modId xmlns:p14="http://schemas.microsoft.com/office/powerpoint/2010/main" xmlns="" val="3406046750"/>
              </p:ext>
            </p:extLst>
          </p:nvPr>
        </p:nvGraphicFramePr>
        <p:xfrm>
          <a:off x="0" y="3047786"/>
          <a:ext cx="9144000" cy="640080"/>
        </p:xfrm>
        <a:graphic>
          <a:graphicData uri="http://schemas.openxmlformats.org/drawingml/2006/table">
            <a:tbl>
              <a:tblPr/>
              <a:tblGrid>
                <a:gridCol w="1627188"/>
                <a:gridCol w="863600"/>
                <a:gridCol w="1109662"/>
                <a:gridCol w="358775"/>
                <a:gridCol w="1225550"/>
                <a:gridCol w="40163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 (DOF 28-ago-2009)</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98,300,000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20,500,000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51,701,298</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26,098,702</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
        <p:nvSpPr>
          <p:cNvPr id="17" name="16 CuadroTexto"/>
          <p:cNvSpPr txBox="1"/>
          <p:nvPr/>
        </p:nvSpPr>
        <p:spPr>
          <a:xfrm>
            <a:off x="7103057" y="3700588"/>
            <a:ext cx="2090637" cy="307777"/>
          </a:xfrm>
          <a:prstGeom prst="rect">
            <a:avLst/>
          </a:prstGeom>
          <a:noFill/>
        </p:spPr>
        <p:txBody>
          <a:bodyPr wrap="none" rtlCol="0">
            <a:spAutoFit/>
          </a:bodyPr>
          <a:lstStyle/>
          <a:p>
            <a:r>
              <a:rPr lang="es-ES_tradnl" sz="1400" dirty="0" smtClean="0"/>
              <a:t>VEXTET= 58.5 hm³/año</a:t>
            </a:r>
            <a:endParaRPr lang="es-MX" sz="1400" dirty="0"/>
          </a:p>
        </p:txBody>
      </p:sp>
    </p:spTree>
    <p:extLst>
      <p:ext uri="{BB962C8B-B14F-4D97-AF65-F5344CB8AC3E}">
        <p14:creationId xmlns:p14="http://schemas.microsoft.com/office/powerpoint/2010/main" xmlns="" val="3043702015"/>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bwMode="auto">
          <a:xfrm>
            <a:off x="0" y="1"/>
            <a:ext cx="9144000" cy="692696"/>
          </a:xfrm>
          <a:prstGeom prst="rect">
            <a:avLst/>
          </a:prstGeom>
          <a:noFill/>
          <a:ln>
            <a:miter lim="800000"/>
            <a:headEnd/>
            <a:tailEnd/>
          </a:ln>
        </p:spPr>
        <p:txBody>
          <a:bodyPr anchor="ctr"/>
          <a:lstStyle/>
          <a:p>
            <a:pPr>
              <a:lnSpc>
                <a:spcPct val="100000"/>
              </a:lnSpc>
            </a:pPr>
            <a:r>
              <a:rPr lang="es-ES" sz="1800" dirty="0"/>
              <a:t>Cálculo de la disponibilidad media anual del Acuífero </a:t>
            </a:r>
            <a:r>
              <a:rPr lang="es-ES" sz="1800" dirty="0" smtClean="0"/>
              <a:t>Libres-Oriental, Puebla.</a:t>
            </a:r>
            <a:r>
              <a:rPr lang="es-ES" sz="1800" dirty="0"/>
              <a:t/>
            </a:r>
            <a:br>
              <a:rPr lang="es-ES" sz="1800" dirty="0"/>
            </a:br>
            <a:r>
              <a:rPr lang="es-ES" sz="1800" dirty="0"/>
              <a:t> (Disponibilidad administrativa)</a:t>
            </a:r>
            <a:endParaRPr lang="es-MX" sz="1800" dirty="0"/>
          </a:p>
        </p:txBody>
      </p:sp>
      <p:sp>
        <p:nvSpPr>
          <p:cNvPr id="11" name="Rectangle 312"/>
          <p:cNvSpPr>
            <a:spLocks noChangeArrowheads="1"/>
          </p:cNvSpPr>
          <p:nvPr/>
        </p:nvSpPr>
        <p:spPr bwMode="auto">
          <a:xfrm>
            <a:off x="457200" y="3691162"/>
            <a:ext cx="8229600" cy="488950"/>
          </a:xfrm>
          <a:prstGeom prst="rect">
            <a:avLst/>
          </a:prstGeom>
          <a:noFill/>
          <a:ln w="9525">
            <a:noFill/>
            <a:miter lim="800000"/>
            <a:headEnd/>
            <a:tailEnd/>
          </a:ln>
          <a:effectLst/>
        </p:spPr>
        <p:txBody>
          <a:bodyPr anchor="ctr"/>
          <a:lstStyle/>
          <a:p>
            <a:pPr algn="ctr"/>
            <a:r>
              <a:rPr lang="es-ES"/>
              <a:t>(Disponibilidad técnica)</a:t>
            </a:r>
            <a:endParaRPr lang="es-MX"/>
          </a:p>
        </p:txBody>
      </p:sp>
      <p:graphicFrame>
        <p:nvGraphicFramePr>
          <p:cNvPr id="12" name="Group 380"/>
          <p:cNvGraphicFramePr>
            <a:graphicFrameLocks noGrp="1"/>
          </p:cNvGraphicFramePr>
          <p:nvPr>
            <p:extLst>
              <p:ext uri="{D42A27DB-BD31-4B8C-83A1-F6EECF244321}">
                <p14:modId xmlns:p14="http://schemas.microsoft.com/office/powerpoint/2010/main" xmlns="" val="4065559788"/>
              </p:ext>
            </p:extLst>
          </p:nvPr>
        </p:nvGraphicFramePr>
        <p:xfrm>
          <a:off x="0" y="2487613"/>
          <a:ext cx="9144000" cy="457200"/>
        </p:xfrm>
        <a:graphic>
          <a:graphicData uri="http://schemas.openxmlformats.org/drawingml/2006/table">
            <a:tbl>
              <a:tblPr/>
              <a:tblGrid>
                <a:gridCol w="1627188"/>
                <a:gridCol w="863600"/>
                <a:gridCol w="1109662"/>
                <a:gridCol w="358775"/>
                <a:gridCol w="1317110"/>
                <a:gridCol w="31007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306,300,000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152,800,000 (*)</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171,637,511</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-18,137,511</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3" name="Group 511"/>
          <p:cNvGraphicFramePr>
            <a:graphicFrameLocks noGrp="1"/>
          </p:cNvGraphicFramePr>
          <p:nvPr>
            <p:extLst>
              <p:ext uri="{D42A27DB-BD31-4B8C-83A1-F6EECF244321}">
                <p14:modId xmlns:p14="http://schemas.microsoft.com/office/powerpoint/2010/main" xmlns="" val="3344152748"/>
              </p:ext>
            </p:extLst>
          </p:nvPr>
        </p:nvGraphicFramePr>
        <p:xfrm>
          <a:off x="0" y="827088"/>
          <a:ext cx="7086600" cy="1584960"/>
        </p:xfrm>
        <a:graphic>
          <a:graphicData uri="http://schemas.openxmlformats.org/drawingml/2006/table">
            <a:tbl>
              <a:tblPr/>
              <a:tblGrid>
                <a:gridCol w="1630363"/>
                <a:gridCol w="866775"/>
                <a:gridCol w="1111250"/>
                <a:gridCol w="360362"/>
                <a:gridCol w="1319942"/>
                <a:gridCol w="312008"/>
                <a:gridCol w="1485900"/>
              </a:tblGrid>
              <a:tr h="1282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Disponibilidad media anual de agua subterránea en una unidad hidrogeológica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Recarga total media anual</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(R)</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Descarga natural comprometida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(DNCOM)</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Volumen concesionado de agua subterránea inscrito en el REPDA. 31 de marzo de 2009</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(VCAS)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4" name="Group 459"/>
          <p:cNvGraphicFramePr>
            <a:graphicFrameLocks noGrp="1"/>
          </p:cNvGraphicFramePr>
          <p:nvPr>
            <p:extLst>
              <p:ext uri="{D42A27DB-BD31-4B8C-83A1-F6EECF244321}">
                <p14:modId xmlns:p14="http://schemas.microsoft.com/office/powerpoint/2010/main" xmlns="" val="1723620797"/>
              </p:ext>
            </p:extLst>
          </p:nvPr>
        </p:nvGraphicFramePr>
        <p:xfrm>
          <a:off x="0" y="4116995"/>
          <a:ext cx="7096125" cy="1371600"/>
        </p:xfrm>
        <a:graphic>
          <a:graphicData uri="http://schemas.openxmlformats.org/drawingml/2006/table">
            <a:tbl>
              <a:tblPr/>
              <a:tblGrid>
                <a:gridCol w="1633538"/>
                <a:gridCol w="866775"/>
                <a:gridCol w="1112837"/>
                <a:gridCol w="361950"/>
                <a:gridCol w="1325949"/>
                <a:gridCol w="306001"/>
                <a:gridCol w="1489075"/>
              </a:tblGrid>
              <a:tr h="12001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Disponibilidad media anual de agua subterránea en una unidad hidrogeológica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Recarga total media anual</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(R)</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Descarga natural comprometida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(DNCOM)</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Volumen anual real que se extrae de agua subterránea. 2009</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(VEXTET)</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5" name="Group 512"/>
          <p:cNvGraphicFramePr>
            <a:graphicFrameLocks noGrp="1"/>
          </p:cNvGraphicFramePr>
          <p:nvPr>
            <p:extLst>
              <p:ext uri="{D42A27DB-BD31-4B8C-83A1-F6EECF244321}">
                <p14:modId xmlns:p14="http://schemas.microsoft.com/office/powerpoint/2010/main" xmlns="" val="1671096540"/>
              </p:ext>
            </p:extLst>
          </p:nvPr>
        </p:nvGraphicFramePr>
        <p:xfrm>
          <a:off x="0" y="5544157"/>
          <a:ext cx="9144000" cy="457200"/>
        </p:xfrm>
        <a:graphic>
          <a:graphicData uri="http://schemas.openxmlformats.org/drawingml/2006/table">
            <a:tbl>
              <a:tblPr/>
              <a:tblGrid>
                <a:gridCol w="1627188"/>
                <a:gridCol w="863600"/>
                <a:gridCol w="1109662"/>
                <a:gridCol w="358775"/>
                <a:gridCol w="1329467"/>
                <a:gridCol w="297721"/>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306,300,000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152,800,000 (*)</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218,800,000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-65,300,000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sp>
        <p:nvSpPr>
          <p:cNvPr id="16" name="Text Box 510"/>
          <p:cNvSpPr txBox="1">
            <a:spLocks noChangeArrowheads="1"/>
          </p:cNvSpPr>
          <p:nvPr/>
        </p:nvSpPr>
        <p:spPr bwMode="auto">
          <a:xfrm>
            <a:off x="0" y="6064250"/>
            <a:ext cx="8963025" cy="646331"/>
          </a:xfrm>
          <a:prstGeom prst="rect">
            <a:avLst/>
          </a:prstGeom>
          <a:noFill/>
          <a:ln w="9525">
            <a:noFill/>
            <a:miter lim="800000"/>
            <a:headEnd/>
            <a:tailEnd/>
          </a:ln>
          <a:effectLst/>
        </p:spPr>
        <p:txBody>
          <a:bodyPr>
            <a:spAutoFit/>
          </a:bodyPr>
          <a:lstStyle/>
          <a:p>
            <a:r>
              <a:rPr lang="es-ES_tradnl" sz="1200" b="1" dirty="0"/>
              <a:t>(*)</a:t>
            </a:r>
            <a:r>
              <a:rPr lang="es-ES_tradnl" sz="1200" dirty="0"/>
              <a:t> </a:t>
            </a:r>
            <a:r>
              <a:rPr lang="es-MX" sz="1200" dirty="0"/>
              <a:t>Para el cálculo de la disponibilidad, se considerará  que de las </a:t>
            </a:r>
            <a:r>
              <a:rPr lang="es-MX" sz="1200" dirty="0" err="1"/>
              <a:t>Sh</a:t>
            </a:r>
            <a:r>
              <a:rPr lang="es-MX" sz="1200" dirty="0"/>
              <a:t> </a:t>
            </a:r>
            <a:r>
              <a:rPr lang="es-MX" sz="1200" dirty="0" smtClean="0"/>
              <a:t>el 100</a:t>
            </a:r>
            <a:r>
              <a:rPr lang="es-MX" sz="1200" dirty="0"/>
              <a:t>% </a:t>
            </a:r>
            <a:r>
              <a:rPr lang="es-MX" sz="1200" dirty="0" smtClean="0"/>
              <a:t>estaría comprometido para los acuíferos Perote-</a:t>
            </a:r>
            <a:r>
              <a:rPr lang="es-MX" sz="1200" dirty="0" err="1" smtClean="0"/>
              <a:t>Zayaleta</a:t>
            </a:r>
            <a:r>
              <a:rPr lang="es-MX" sz="1200" dirty="0" smtClean="0"/>
              <a:t> y Valle de Tecamachalco; además de contemplar el volumen concesionado en manantiales y el 100% de la evapotranspiración  media anual del periodo 1996-2008 como volumen reservado para la ecología de los ecosistemas lagunares. </a:t>
            </a:r>
            <a:endParaRPr lang="es-MX" sz="1200" dirty="0"/>
          </a:p>
        </p:txBody>
      </p:sp>
      <p:graphicFrame>
        <p:nvGraphicFramePr>
          <p:cNvPr id="17" name="Group 380"/>
          <p:cNvGraphicFramePr>
            <a:graphicFrameLocks noGrp="1"/>
          </p:cNvGraphicFramePr>
          <p:nvPr>
            <p:extLst>
              <p:ext uri="{D42A27DB-BD31-4B8C-83A1-F6EECF244321}">
                <p14:modId xmlns:p14="http://schemas.microsoft.com/office/powerpoint/2010/main" xmlns="" val="2518453643"/>
              </p:ext>
            </p:extLst>
          </p:nvPr>
        </p:nvGraphicFramePr>
        <p:xfrm>
          <a:off x="0" y="3047786"/>
          <a:ext cx="9144000" cy="640080"/>
        </p:xfrm>
        <a:graphic>
          <a:graphicData uri="http://schemas.openxmlformats.org/drawingml/2006/table">
            <a:tbl>
              <a:tblPr/>
              <a:tblGrid>
                <a:gridCol w="1627188"/>
                <a:gridCol w="863600"/>
                <a:gridCol w="1109662"/>
                <a:gridCol w="358775"/>
                <a:gridCol w="1317110"/>
                <a:gridCol w="31007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 (DOF 28-ago-2009)</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179,300,000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20,000,000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172,709,858</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-13,409,858</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sp>
        <p:nvSpPr>
          <p:cNvPr id="18" name="17 CuadroTexto"/>
          <p:cNvSpPr txBox="1"/>
          <p:nvPr/>
        </p:nvSpPr>
        <p:spPr>
          <a:xfrm>
            <a:off x="7103057" y="3700588"/>
            <a:ext cx="2040943" cy="307777"/>
          </a:xfrm>
          <a:prstGeom prst="rect">
            <a:avLst/>
          </a:prstGeom>
          <a:noFill/>
        </p:spPr>
        <p:txBody>
          <a:bodyPr wrap="none" rtlCol="0">
            <a:spAutoFit/>
          </a:bodyPr>
          <a:lstStyle/>
          <a:p>
            <a:r>
              <a:rPr lang="es-ES_tradnl" sz="1400" dirty="0" smtClean="0"/>
              <a:t>VEXTET= 103 hm³/año</a:t>
            </a:r>
            <a:endParaRPr lang="es-MX" sz="1400" dirty="0"/>
          </a:p>
        </p:txBody>
      </p:sp>
    </p:spTree>
    <p:extLst>
      <p:ext uri="{BB962C8B-B14F-4D97-AF65-F5344CB8AC3E}">
        <p14:creationId xmlns:p14="http://schemas.microsoft.com/office/powerpoint/2010/main" xmlns="" val="4227688172"/>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bwMode="auto">
          <a:xfrm>
            <a:off x="0" y="0"/>
            <a:ext cx="9144000" cy="655638"/>
          </a:xfrm>
          <a:prstGeom prst="rect">
            <a:avLst/>
          </a:prstGeom>
          <a:noFill/>
          <a:ln>
            <a:miter lim="800000"/>
            <a:headEnd/>
            <a:tailEnd/>
          </a:ln>
        </p:spPr>
        <p:txBody>
          <a:bodyPr anchor="ctr"/>
          <a:lstStyle/>
          <a:p>
            <a:pPr>
              <a:lnSpc>
                <a:spcPct val="100000"/>
              </a:lnSpc>
            </a:pPr>
            <a:r>
              <a:rPr lang="es-ES" sz="1800" dirty="0"/>
              <a:t>Cálculo de la disponibilidad media anual del Acuífero </a:t>
            </a:r>
            <a:r>
              <a:rPr lang="es-ES" sz="1800" dirty="0" smtClean="0"/>
              <a:t>Perote-</a:t>
            </a:r>
            <a:r>
              <a:rPr lang="es-ES" sz="1800" dirty="0" err="1" smtClean="0"/>
              <a:t>Zayaleta</a:t>
            </a:r>
            <a:r>
              <a:rPr lang="es-ES" sz="1800" dirty="0" smtClean="0"/>
              <a:t>, Tlaxcala.</a:t>
            </a:r>
            <a:r>
              <a:rPr lang="es-ES" sz="1800" dirty="0"/>
              <a:t/>
            </a:r>
            <a:br>
              <a:rPr lang="es-ES" sz="1800" dirty="0"/>
            </a:br>
            <a:r>
              <a:rPr lang="es-ES" sz="1800" dirty="0"/>
              <a:t> (Disponibilidad administrativa)</a:t>
            </a:r>
            <a:endParaRPr lang="es-MX" sz="1800" dirty="0"/>
          </a:p>
        </p:txBody>
      </p:sp>
      <p:sp>
        <p:nvSpPr>
          <p:cNvPr id="11" name="Rectangle 312"/>
          <p:cNvSpPr>
            <a:spLocks noChangeArrowheads="1"/>
          </p:cNvSpPr>
          <p:nvPr/>
        </p:nvSpPr>
        <p:spPr bwMode="auto">
          <a:xfrm>
            <a:off x="457200" y="3530514"/>
            <a:ext cx="8229600" cy="488950"/>
          </a:xfrm>
          <a:prstGeom prst="rect">
            <a:avLst/>
          </a:prstGeom>
          <a:noFill/>
          <a:ln w="9525">
            <a:noFill/>
            <a:miter lim="800000"/>
            <a:headEnd/>
            <a:tailEnd/>
          </a:ln>
          <a:effectLst/>
        </p:spPr>
        <p:txBody>
          <a:bodyPr anchor="ctr"/>
          <a:lstStyle/>
          <a:p>
            <a:pPr algn="ctr"/>
            <a:r>
              <a:rPr lang="es-ES" dirty="0">
                <a:solidFill>
                  <a:schemeClr val="tx2"/>
                </a:solidFill>
              </a:rPr>
              <a:t>(Disponibilidad técnica)</a:t>
            </a:r>
            <a:endParaRPr lang="es-MX" dirty="0">
              <a:solidFill>
                <a:schemeClr val="tx2"/>
              </a:solidFill>
            </a:endParaRPr>
          </a:p>
        </p:txBody>
      </p:sp>
      <p:graphicFrame>
        <p:nvGraphicFramePr>
          <p:cNvPr id="12" name="Group 380"/>
          <p:cNvGraphicFramePr>
            <a:graphicFrameLocks noGrp="1"/>
          </p:cNvGraphicFramePr>
          <p:nvPr>
            <p:extLst>
              <p:ext uri="{D42A27DB-BD31-4B8C-83A1-F6EECF244321}">
                <p14:modId xmlns:p14="http://schemas.microsoft.com/office/powerpoint/2010/main" xmlns="" val="3645826009"/>
              </p:ext>
            </p:extLst>
          </p:nvPr>
        </p:nvGraphicFramePr>
        <p:xfrm>
          <a:off x="0" y="2314615"/>
          <a:ext cx="9144000" cy="457200"/>
        </p:xfrm>
        <a:graphic>
          <a:graphicData uri="http://schemas.openxmlformats.org/drawingml/2006/table">
            <a:tbl>
              <a:tblPr/>
              <a:tblGrid>
                <a:gridCol w="1627188"/>
                <a:gridCol w="863600"/>
                <a:gridCol w="1109662"/>
                <a:gridCol w="358775"/>
                <a:gridCol w="1225550"/>
                <a:gridCol w="40163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156,300,000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74,900,000 (*)</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22,314,133</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59,085,867</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graphicFrame>
        <p:nvGraphicFramePr>
          <p:cNvPr id="13" name="Group 511"/>
          <p:cNvGraphicFramePr>
            <a:graphicFrameLocks noGrp="1"/>
          </p:cNvGraphicFramePr>
          <p:nvPr>
            <p:extLst>
              <p:ext uri="{D42A27DB-BD31-4B8C-83A1-F6EECF244321}">
                <p14:modId xmlns:p14="http://schemas.microsoft.com/office/powerpoint/2010/main" xmlns="" val="2595421746"/>
              </p:ext>
            </p:extLst>
          </p:nvPr>
        </p:nvGraphicFramePr>
        <p:xfrm>
          <a:off x="0" y="654090"/>
          <a:ext cx="7086600" cy="1584960"/>
        </p:xfrm>
        <a:graphic>
          <a:graphicData uri="http://schemas.openxmlformats.org/drawingml/2006/table">
            <a:tbl>
              <a:tblPr/>
              <a:tblGrid>
                <a:gridCol w="1630363"/>
                <a:gridCol w="866775"/>
                <a:gridCol w="1111250"/>
                <a:gridCol w="360362"/>
                <a:gridCol w="1227138"/>
                <a:gridCol w="404812"/>
                <a:gridCol w="1485900"/>
              </a:tblGrid>
              <a:tr h="1282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Disponibilidad media anual de agua subterránea en una unidad hidrogeológica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Recarga total media anual</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(R)</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Descarga natural comprometida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(DNCOM)</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Volumen concesionado de agua subterránea inscrito en el REPDA. 31 de marzo de 2009</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(VCAS)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4" name="Group 459"/>
          <p:cNvGraphicFramePr>
            <a:graphicFrameLocks noGrp="1"/>
          </p:cNvGraphicFramePr>
          <p:nvPr>
            <p:extLst>
              <p:ext uri="{D42A27DB-BD31-4B8C-83A1-F6EECF244321}">
                <p14:modId xmlns:p14="http://schemas.microsoft.com/office/powerpoint/2010/main" xmlns="" val="3393856662"/>
              </p:ext>
            </p:extLst>
          </p:nvPr>
        </p:nvGraphicFramePr>
        <p:xfrm>
          <a:off x="0" y="3956354"/>
          <a:ext cx="7096125" cy="1371600"/>
        </p:xfrm>
        <a:graphic>
          <a:graphicData uri="http://schemas.openxmlformats.org/drawingml/2006/table">
            <a:tbl>
              <a:tblPr/>
              <a:tblGrid>
                <a:gridCol w="1633538"/>
                <a:gridCol w="866775"/>
                <a:gridCol w="1112837"/>
                <a:gridCol w="361950"/>
                <a:gridCol w="1227138"/>
                <a:gridCol w="404812"/>
                <a:gridCol w="1489075"/>
              </a:tblGrid>
              <a:tr h="12001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Disponibilidad media anual de agua subterránea en una unidad hidrogeológica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(DAS)</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Recarga total media anual</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(R)</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Descarga natural comprometida</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(DNCOM)</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400" b="0" i="0" u="none" strike="noStrike" cap="none" normalizeH="0" baseline="0" dirty="0" smtClean="0">
                          <a:ln>
                            <a:noFill/>
                          </a:ln>
                          <a:solidFill>
                            <a:schemeClr val="tx1"/>
                          </a:solidFill>
                          <a:effectLst/>
                          <a:latin typeface="Times New Roman" pitchFamily="18" charset="0"/>
                          <a:cs typeface="Times New Roman" pitchFamily="18" charset="0"/>
                        </a:rPr>
                        <a:t>Volumen anual real que se extrae de agua subterránea. 2009</a:t>
                      </a:r>
                    </a:p>
                    <a:p>
                      <a:pPr marL="0" marR="0" lvl="0" indent="0" algn="ctr" defTabSz="914400" rtl="0" eaLnBrk="1" fontAlgn="ctr" latinLnBrk="0" hangingPunct="1">
                        <a:lnSpc>
                          <a:spcPct val="100000"/>
                        </a:lnSpc>
                        <a:spcBef>
                          <a:spcPct val="0"/>
                        </a:spcBef>
                        <a:spcAft>
                          <a:spcPct val="0"/>
                        </a:spcAft>
                        <a:buClrTx/>
                        <a:buSzTx/>
                        <a:buFontTx/>
                        <a:buNone/>
                        <a:tabLst/>
                      </a:pPr>
                      <a:r>
                        <a:rPr kumimoji="0" lang="es-ES_tradnl" sz="1400" b="1" i="0" u="none" strike="noStrike" cap="none" normalizeH="0" baseline="0" dirty="0" smtClean="0">
                          <a:ln>
                            <a:noFill/>
                          </a:ln>
                          <a:solidFill>
                            <a:schemeClr val="tx1"/>
                          </a:solidFill>
                          <a:effectLst/>
                          <a:latin typeface="Times New Roman" pitchFamily="18" charset="0"/>
                          <a:cs typeface="Times New Roman" pitchFamily="18" charset="0"/>
                        </a:rPr>
                        <a:t>(VEXTET)</a:t>
                      </a:r>
                      <a:endParaRPr kumimoji="0" lang="es-MX" sz="18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graphicFrame>
        <p:nvGraphicFramePr>
          <p:cNvPr id="15" name="Group 512"/>
          <p:cNvGraphicFramePr>
            <a:graphicFrameLocks noGrp="1"/>
          </p:cNvGraphicFramePr>
          <p:nvPr>
            <p:extLst>
              <p:ext uri="{D42A27DB-BD31-4B8C-83A1-F6EECF244321}">
                <p14:modId xmlns:p14="http://schemas.microsoft.com/office/powerpoint/2010/main" xmlns="" val="2249450305"/>
              </p:ext>
            </p:extLst>
          </p:nvPr>
        </p:nvGraphicFramePr>
        <p:xfrm>
          <a:off x="0" y="5383516"/>
          <a:ext cx="9144000" cy="457200"/>
        </p:xfrm>
        <a:graphic>
          <a:graphicData uri="http://schemas.openxmlformats.org/drawingml/2006/table">
            <a:tbl>
              <a:tblPr/>
              <a:tblGrid>
                <a:gridCol w="1627188"/>
                <a:gridCol w="863600"/>
                <a:gridCol w="1109662"/>
                <a:gridCol w="358775"/>
                <a:gridCol w="1225550"/>
                <a:gridCol w="40163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156,300,000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74,900,000 (*)</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1"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12,800,000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68,600,000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
        <p:nvSpPr>
          <p:cNvPr id="16" name="Text Box 510"/>
          <p:cNvSpPr txBox="1">
            <a:spLocks noChangeArrowheads="1"/>
          </p:cNvSpPr>
          <p:nvPr/>
        </p:nvSpPr>
        <p:spPr bwMode="auto">
          <a:xfrm>
            <a:off x="0" y="5842337"/>
            <a:ext cx="9144000" cy="1015663"/>
          </a:xfrm>
          <a:prstGeom prst="rect">
            <a:avLst/>
          </a:prstGeom>
          <a:noFill/>
          <a:ln w="9525">
            <a:noFill/>
            <a:miter lim="800000"/>
            <a:headEnd/>
            <a:tailEnd/>
          </a:ln>
          <a:effectLst/>
        </p:spPr>
        <p:txBody>
          <a:bodyPr wrap="square">
            <a:spAutoFit/>
          </a:bodyPr>
          <a:lstStyle/>
          <a:p>
            <a:r>
              <a:rPr lang="es-ES_tradnl" sz="1200" b="1" dirty="0"/>
              <a:t>(*)</a:t>
            </a:r>
            <a:r>
              <a:rPr lang="es-ES_tradnl" sz="1200" dirty="0"/>
              <a:t> </a:t>
            </a:r>
            <a:r>
              <a:rPr lang="es-MX" sz="1200" dirty="0"/>
              <a:t>Para el cálculo de la disponibilidad, se considerará  que de las </a:t>
            </a:r>
            <a:r>
              <a:rPr lang="es-MX" sz="1200" dirty="0" err="1"/>
              <a:t>Sh</a:t>
            </a:r>
            <a:r>
              <a:rPr lang="es-MX" sz="1200" dirty="0"/>
              <a:t> </a:t>
            </a:r>
            <a:r>
              <a:rPr lang="es-MX" sz="1200" dirty="0" smtClean="0"/>
              <a:t>el 50</a:t>
            </a:r>
            <a:r>
              <a:rPr lang="es-MX" sz="1200" dirty="0"/>
              <a:t>% </a:t>
            </a:r>
            <a:r>
              <a:rPr lang="es-MX" sz="1200" dirty="0" smtClean="0"/>
              <a:t>quede comprometido para el acuífero Martínez de La Torre-</a:t>
            </a:r>
            <a:r>
              <a:rPr lang="es-MX" sz="1200" dirty="0" err="1" smtClean="0"/>
              <a:t>Nautla</a:t>
            </a:r>
            <a:r>
              <a:rPr lang="es-MX" sz="1200" dirty="0" smtClean="0"/>
              <a:t>. </a:t>
            </a:r>
            <a:r>
              <a:rPr lang="es-MX" sz="1200" dirty="0"/>
              <a:t>Esto garantizará los derechos del agua concesionados, promoverá la regularización de usuarios y el desarrollo  en ambos lados del  límite que comparten acuíferos vecinos entre estados</a:t>
            </a:r>
            <a:r>
              <a:rPr lang="es-MX" sz="1200" dirty="0" smtClean="0"/>
              <a:t>. </a:t>
            </a:r>
            <a:r>
              <a:rPr lang="es-MX" sz="1200" u="sng" dirty="0" smtClean="0"/>
              <a:t>No se contempla  dentro del balance y la disponibilidad el volumen de recarga que se produce en la subcuenca 15 (</a:t>
            </a:r>
            <a:r>
              <a:rPr lang="es-MX" sz="1200" u="sng" dirty="0" err="1" smtClean="0"/>
              <a:t>Altotonga</a:t>
            </a:r>
            <a:r>
              <a:rPr lang="es-MX" sz="1200" u="sng" dirty="0" smtClean="0"/>
              <a:t>, Ver.), en donde se estaría recargando  solo por precipitación un volumen aprox. de 90 hm³/año.</a:t>
            </a:r>
            <a:endParaRPr lang="es-MX" sz="1200" u="sng" dirty="0"/>
          </a:p>
        </p:txBody>
      </p:sp>
      <p:graphicFrame>
        <p:nvGraphicFramePr>
          <p:cNvPr id="17" name="Group 380"/>
          <p:cNvGraphicFramePr>
            <a:graphicFrameLocks noGrp="1"/>
          </p:cNvGraphicFramePr>
          <p:nvPr>
            <p:extLst>
              <p:ext uri="{D42A27DB-BD31-4B8C-83A1-F6EECF244321}">
                <p14:modId xmlns:p14="http://schemas.microsoft.com/office/powerpoint/2010/main" xmlns="" val="1738155137"/>
              </p:ext>
            </p:extLst>
          </p:nvPr>
        </p:nvGraphicFramePr>
        <p:xfrm>
          <a:off x="0" y="2887145"/>
          <a:ext cx="9144000" cy="640080"/>
        </p:xfrm>
        <a:graphic>
          <a:graphicData uri="http://schemas.openxmlformats.org/drawingml/2006/table">
            <a:tbl>
              <a:tblPr/>
              <a:tblGrid>
                <a:gridCol w="1627188"/>
                <a:gridCol w="863600"/>
                <a:gridCol w="1109662"/>
                <a:gridCol w="358775"/>
                <a:gridCol w="1225550"/>
                <a:gridCol w="401638"/>
                <a:gridCol w="1484312"/>
                <a:gridCol w="676275"/>
                <a:gridCol w="1397000"/>
              </a:tblGrid>
              <a:tr h="4270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Disponibilidad en el acuífero (m³) (DOF 28-ago-2009)</a:t>
                      </a:r>
                      <a:endParaRPr kumimoji="0" lang="es-MX"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46,800,000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5,200,000</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5000"/>
                        </a:spcBef>
                        <a:spcAft>
                          <a:spcPct val="5000"/>
                        </a:spcAft>
                        <a:buClrTx/>
                        <a:buSzTx/>
                        <a:buFontTx/>
                        <a:buNone/>
                        <a:tabLst/>
                      </a:pPr>
                      <a:r>
                        <a:rPr kumimoji="0" lang="es-MX" sz="2200" b="1" i="0" u="none" strike="noStrike" cap="none" normalizeH="0" baseline="0" dirty="0" smtClean="0">
                          <a:ln>
                            <a:noFill/>
                          </a:ln>
                          <a:solidFill>
                            <a:schemeClr val="tx1"/>
                          </a:solidFill>
                          <a:effectLst/>
                          <a:latin typeface="Arial" charset="0"/>
                          <a:cs typeface="Arial" charset="0"/>
                        </a:rPr>
                        <a:t>-</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5000"/>
                        </a:spcBef>
                        <a:spcAft>
                          <a:spcPct val="500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21,828,133</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2200" b="0" i="0" u="none" strike="noStrike" cap="none" normalizeH="0" baseline="0" smtClean="0">
                          <a:ln>
                            <a:noFill/>
                          </a:ln>
                          <a:solidFill>
                            <a:schemeClr val="tx1"/>
                          </a:solidFill>
                          <a:effectLst/>
                          <a:latin typeface="Arial" charset="0"/>
                          <a:cs typeface="Arial" charset="0"/>
                        </a:rPr>
                        <a:t>=</a:t>
                      </a:r>
                      <a:endParaRPr kumimoji="0" lang="es-MX"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s-MX" sz="1200" b="0" i="0" u="none" strike="noStrike" cap="none" normalizeH="0" baseline="0" dirty="0" smtClean="0">
                          <a:ln>
                            <a:noFill/>
                          </a:ln>
                          <a:solidFill>
                            <a:schemeClr val="tx1"/>
                          </a:solidFill>
                          <a:effectLst/>
                          <a:latin typeface="Arial" charset="0"/>
                          <a:cs typeface="Arial" charset="0"/>
                        </a:rPr>
                        <a:t>19,746,085</a:t>
                      </a:r>
                      <a:endParaRPr kumimoji="0" lang="es-MX" sz="18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
        <p:nvSpPr>
          <p:cNvPr id="18" name="17 CuadroTexto"/>
          <p:cNvSpPr txBox="1"/>
          <p:nvPr/>
        </p:nvSpPr>
        <p:spPr>
          <a:xfrm>
            <a:off x="7103057" y="3552306"/>
            <a:ext cx="1928220" cy="307777"/>
          </a:xfrm>
          <a:prstGeom prst="rect">
            <a:avLst/>
          </a:prstGeom>
          <a:noFill/>
        </p:spPr>
        <p:txBody>
          <a:bodyPr wrap="none" rtlCol="0">
            <a:spAutoFit/>
          </a:bodyPr>
          <a:lstStyle/>
          <a:p>
            <a:r>
              <a:rPr lang="es-ES_tradnl" sz="1400" dirty="0" smtClean="0"/>
              <a:t>VEXTET= 11 hm³/año</a:t>
            </a:r>
            <a:endParaRPr lang="es-MX" sz="1400" dirty="0"/>
          </a:p>
        </p:txBody>
      </p:sp>
    </p:spTree>
    <p:extLst>
      <p:ext uri="{BB962C8B-B14F-4D97-AF65-F5344CB8AC3E}">
        <p14:creationId xmlns:p14="http://schemas.microsoft.com/office/powerpoint/2010/main" xmlns="" val="4284801755"/>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l="945" t="1058" r="760" b="1164"/>
          <a:stretch>
            <a:fillRect/>
          </a:stretch>
        </p:blipFill>
        <p:spPr bwMode="auto">
          <a:xfrm>
            <a:off x="0" y="-6115"/>
            <a:ext cx="9252520" cy="6850423"/>
          </a:xfrm>
          <a:prstGeom prst="rect">
            <a:avLst/>
          </a:prstGeom>
          <a:noFill/>
          <a:ln w="9525">
            <a:noFill/>
            <a:miter lim="800000"/>
            <a:headEnd/>
            <a:tailEnd/>
          </a:ln>
        </p:spPr>
      </p:pic>
      <p:sp>
        <p:nvSpPr>
          <p:cNvPr id="4" name="3 Título"/>
          <p:cNvSpPr>
            <a:spLocks noGrp="1"/>
          </p:cNvSpPr>
          <p:nvPr>
            <p:ph type="title"/>
          </p:nvPr>
        </p:nvSpPr>
        <p:spPr>
          <a:xfrm>
            <a:off x="-20682" y="-13704"/>
            <a:ext cx="5673387" cy="1214434"/>
          </a:xfrm>
        </p:spPr>
        <p:txBody>
          <a:bodyPr anchor="b">
            <a:normAutofit fontScale="90000"/>
          </a:bodyPr>
          <a:lstStyle/>
          <a:p>
            <a:pPr algn="ctr"/>
            <a:r>
              <a:rPr lang="es-MX" sz="4000" dirty="0" smtClean="0">
                <a:solidFill>
                  <a:schemeClr val="tx1"/>
                </a:solidFill>
              </a:rPr>
              <a:t>Modelo de simulación de flujo</a:t>
            </a:r>
            <a:endParaRPr lang="es-MX" sz="4000" dirty="0">
              <a:solidFill>
                <a:schemeClr val="tx1"/>
              </a:solidFill>
            </a:endParaRPr>
          </a:p>
        </p:txBody>
      </p:sp>
      <p:sp>
        <p:nvSpPr>
          <p:cNvPr id="5" name="4 CuadroTexto"/>
          <p:cNvSpPr txBox="1"/>
          <p:nvPr/>
        </p:nvSpPr>
        <p:spPr>
          <a:xfrm>
            <a:off x="0" y="5842337"/>
            <a:ext cx="5652706" cy="1015663"/>
          </a:xfrm>
          <a:prstGeom prst="rect">
            <a:avLst/>
          </a:prstGeom>
          <a:noFill/>
        </p:spPr>
        <p:txBody>
          <a:bodyPr wrap="square" rtlCol="0" anchor="ctr">
            <a:spAutoFit/>
          </a:bodyPr>
          <a:lstStyle/>
          <a:p>
            <a:pPr marL="182563" indent="-182563" algn="ctr"/>
            <a:r>
              <a:rPr lang="es-MX" sz="2000" b="1" i="1" dirty="0" smtClean="0">
                <a:effectLst>
                  <a:outerShdw blurRad="38100" dist="38100" dir="2700000" algn="tl">
                    <a:srgbClr val="000000">
                      <a:alpha val="43137"/>
                    </a:srgbClr>
                  </a:outerShdw>
                </a:effectLst>
              </a:rPr>
              <a:t>GEOMETRÍA</a:t>
            </a:r>
          </a:p>
          <a:p>
            <a:pPr marL="182563" indent="-182563" algn="just"/>
            <a:r>
              <a:rPr lang="es-MX" sz="2000" b="1" i="1" dirty="0" smtClean="0">
                <a:effectLst>
                  <a:outerShdw blurRad="38100" dist="38100" dir="2700000" algn="tl">
                    <a:srgbClr val="000000">
                      <a:alpha val="43137"/>
                    </a:srgbClr>
                  </a:outerShdw>
                </a:effectLst>
              </a:rPr>
              <a:t>4 CAPAS; 100 RENGLONES; 110 COLUMNAS</a:t>
            </a:r>
          </a:p>
          <a:p>
            <a:pPr marL="182563" indent="-182563" algn="just"/>
            <a:r>
              <a:rPr lang="es-MX" sz="2000" b="1" i="1" dirty="0" smtClean="0">
                <a:effectLst>
                  <a:outerShdw blurRad="38100" dist="38100" dir="2700000" algn="tl">
                    <a:srgbClr val="000000">
                      <a:alpha val="43137"/>
                    </a:srgbClr>
                  </a:outerShdw>
                </a:effectLst>
              </a:rPr>
              <a:t>CELDAS DE 1 km x 1 km</a:t>
            </a:r>
            <a:endParaRPr lang="es-MX" sz="2000" b="1" dirty="0" smtClean="0">
              <a:effectLst>
                <a:outerShdw blurRad="38100" dist="38100" dir="2700000" algn="tl">
                  <a:srgbClr val="000000">
                    <a:alpha val="43137"/>
                  </a:srgbClr>
                </a:outerShdw>
              </a:effectLst>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DSCF1048.JPG"/>
          <p:cNvPicPr>
            <a:picLocks noGrp="1" noChangeAspect="1"/>
          </p:cNvPicPr>
          <p:nvPr>
            <p:ph idx="1"/>
          </p:nvPr>
        </p:nvPicPr>
        <p:blipFill>
          <a:blip r:embed="rId3" cstate="print"/>
          <a:stretch>
            <a:fillRect/>
          </a:stretch>
        </p:blipFill>
        <p:spPr>
          <a:xfrm>
            <a:off x="-22224" y="10715"/>
            <a:ext cx="9166224" cy="6874669"/>
          </a:xfrm>
        </p:spPr>
      </p:pic>
      <p:sp>
        <p:nvSpPr>
          <p:cNvPr id="7" name="3 Título"/>
          <p:cNvSpPr txBox="1">
            <a:spLocks/>
          </p:cNvSpPr>
          <p:nvPr/>
        </p:nvSpPr>
        <p:spPr>
          <a:xfrm>
            <a:off x="5643570" y="0"/>
            <a:ext cx="3500430" cy="1241806"/>
          </a:xfrm>
          <a:prstGeom prst="rect">
            <a:avLst/>
          </a:prstGeom>
        </p:spPr>
        <p:txBody>
          <a:bodyPr vert="horz" lIns="45720" rIns="45720" anchor="ctr">
            <a:normAutofit lnSpcReduction="10000"/>
          </a:bodyPr>
          <a:lstStyle/>
          <a:p>
            <a:pPr marL="0" marR="0" lvl="0" indent="0" algn="ctr" defTabSz="914400" fontAlgn="auto">
              <a:lnSpc>
                <a:spcPct val="100000"/>
              </a:lnSpc>
              <a:spcBef>
                <a:spcPct val="0"/>
              </a:spcBef>
              <a:spcAft>
                <a:spcPts val="0"/>
              </a:spcAft>
              <a:buClrTx/>
              <a:buSzTx/>
              <a:tabLst/>
              <a:defRPr/>
            </a:pPr>
            <a:r>
              <a:rPr lang="es-MX" sz="4000" b="1"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rPr>
              <a:t>Situación actual</a:t>
            </a:r>
            <a:endParaRPr lang="es-MX" sz="4000" b="1"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endParaRPr>
          </a:p>
        </p:txBody>
      </p:sp>
    </p:spTree>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3 Grupo"/>
          <p:cNvGrpSpPr/>
          <p:nvPr/>
        </p:nvGrpSpPr>
        <p:grpSpPr>
          <a:xfrm>
            <a:off x="14288" y="1200730"/>
            <a:ext cx="9166224" cy="5643578"/>
            <a:chOff x="-22224" y="1241806"/>
            <a:chExt cx="9166224" cy="5643578"/>
          </a:xfrm>
        </p:grpSpPr>
        <p:sp>
          <p:nvSpPr>
            <p:cNvPr id="5" name="4 Rectángulo"/>
            <p:cNvSpPr>
              <a:spLocks noChangeAspect="1"/>
            </p:cNvSpPr>
            <p:nvPr/>
          </p:nvSpPr>
          <p:spPr>
            <a:xfrm>
              <a:off x="-22224" y="1241806"/>
              <a:ext cx="9166224" cy="564357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5 Rectángulo"/>
            <p:cNvSpPr>
              <a:spLocks noChangeAspect="1"/>
            </p:cNvSpPr>
            <p:nvPr/>
          </p:nvSpPr>
          <p:spPr>
            <a:xfrm>
              <a:off x="0" y="1241806"/>
              <a:ext cx="5616194" cy="5616194"/>
            </a:xfrm>
            <a:prstGeom prst="rect">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2" name="1 Título"/>
          <p:cNvSpPr>
            <a:spLocks noGrp="1"/>
          </p:cNvSpPr>
          <p:nvPr>
            <p:ph type="title"/>
          </p:nvPr>
        </p:nvSpPr>
        <p:spPr>
          <a:xfrm>
            <a:off x="0" y="0"/>
            <a:ext cx="9144000" cy="1200730"/>
          </a:xfrm>
        </p:spPr>
        <p:txBody>
          <a:bodyPr anchor="ctr">
            <a:normAutofit/>
          </a:bodyPr>
          <a:lstStyle/>
          <a:p>
            <a:pPr algn="ctr"/>
            <a:r>
              <a:rPr lang="es-MX" dirty="0" smtClean="0"/>
              <a:t>Ubicación de aprovechamientos</a:t>
            </a:r>
            <a:endParaRPr lang="es-MX" dirty="0"/>
          </a:p>
        </p:txBody>
      </p:sp>
      <p:pic>
        <p:nvPicPr>
          <p:cNvPr id="10242" name="Imagen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1708" y="1412776"/>
            <a:ext cx="9178804" cy="51967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91823595"/>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524000"/>
          </a:xfrm>
        </p:spPr>
        <p:txBody>
          <a:bodyPr anchor="ctr"/>
          <a:lstStyle/>
          <a:p>
            <a:pPr algn="ctr"/>
            <a:r>
              <a:rPr lang="es-MX" dirty="0" smtClean="0"/>
              <a:t>CELDAS DE RECARGA</a:t>
            </a:r>
            <a:endParaRPr lang="es-MX" dirty="0"/>
          </a:p>
        </p:txBody>
      </p:sp>
      <p:pic>
        <p:nvPicPr>
          <p:cNvPr id="28673" name="Picture 1"/>
          <p:cNvPicPr>
            <a:picLocks noChangeAspect="1" noChangeArrowheads="1"/>
          </p:cNvPicPr>
          <p:nvPr/>
        </p:nvPicPr>
        <p:blipFill>
          <a:blip r:embed="rId2" cstate="print"/>
          <a:srcRect l="2463" t="2313" r="1018" b="4236"/>
          <a:stretch>
            <a:fillRect/>
          </a:stretch>
        </p:blipFill>
        <p:spPr bwMode="auto">
          <a:xfrm>
            <a:off x="1475656" y="1196752"/>
            <a:ext cx="6314470" cy="566124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524000"/>
          </a:xfrm>
        </p:spPr>
        <p:txBody>
          <a:bodyPr anchor="ctr"/>
          <a:lstStyle/>
          <a:p>
            <a:pPr algn="ctr"/>
            <a:r>
              <a:rPr lang="es-MX" dirty="0" smtClean="0"/>
              <a:t>Pozos de observación</a:t>
            </a:r>
            <a:endParaRPr lang="es-MX" dirty="0"/>
          </a:p>
        </p:txBody>
      </p:sp>
      <p:pic>
        <p:nvPicPr>
          <p:cNvPr id="94210" name="Picture 2"/>
          <p:cNvPicPr>
            <a:picLocks noChangeAspect="1" noChangeArrowheads="1"/>
          </p:cNvPicPr>
          <p:nvPr/>
        </p:nvPicPr>
        <p:blipFill>
          <a:blip r:embed="rId2" cstate="print"/>
          <a:srcRect l="27815" t="5295" r="18726" b="9762"/>
          <a:stretch>
            <a:fillRect/>
          </a:stretch>
        </p:blipFill>
        <p:spPr bwMode="auto">
          <a:xfrm>
            <a:off x="1403648" y="1198975"/>
            <a:ext cx="6307354" cy="56590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96752"/>
          </a:xfrm>
        </p:spPr>
        <p:txBody>
          <a:bodyPr anchor="ctr"/>
          <a:lstStyle/>
          <a:p>
            <a:pPr algn="ctr"/>
            <a:r>
              <a:rPr lang="es-MX" dirty="0" smtClean="0"/>
              <a:t>Sección Norte – Sur (ejemplo)</a:t>
            </a:r>
            <a:endParaRPr lang="es-MX" dirty="0"/>
          </a:p>
        </p:txBody>
      </p:sp>
      <p:pic>
        <p:nvPicPr>
          <p:cNvPr id="97282" name="Picture 2"/>
          <p:cNvPicPr>
            <a:picLocks noChangeAspect="1" noChangeArrowheads="1"/>
          </p:cNvPicPr>
          <p:nvPr/>
        </p:nvPicPr>
        <p:blipFill>
          <a:blip r:embed="rId2" cstate="print"/>
          <a:srcRect l="62848" t="5689" r="9662" b="14050"/>
          <a:stretch>
            <a:fillRect/>
          </a:stretch>
        </p:blipFill>
        <p:spPr bwMode="auto">
          <a:xfrm>
            <a:off x="1403648" y="1196752"/>
            <a:ext cx="6408712" cy="566989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96752"/>
          </a:xfrm>
        </p:spPr>
        <p:txBody>
          <a:bodyPr anchor="ctr"/>
          <a:lstStyle/>
          <a:p>
            <a:pPr algn="ctr"/>
            <a:r>
              <a:rPr lang="es-MX" dirty="0" smtClean="0"/>
              <a:t>Perfil Norte - Sur</a:t>
            </a:r>
            <a:endParaRPr lang="es-MX" dirty="0"/>
          </a:p>
        </p:txBody>
      </p:sp>
      <p:pic>
        <p:nvPicPr>
          <p:cNvPr id="98306" name="Picture 2"/>
          <p:cNvPicPr>
            <a:picLocks noChangeAspect="1" noChangeArrowheads="1"/>
          </p:cNvPicPr>
          <p:nvPr/>
        </p:nvPicPr>
        <p:blipFill>
          <a:blip r:embed="rId2" cstate="print"/>
          <a:srcRect/>
          <a:stretch>
            <a:fillRect/>
          </a:stretch>
        </p:blipFill>
        <p:spPr bwMode="auto">
          <a:xfrm>
            <a:off x="5497" y="1669517"/>
            <a:ext cx="9138503" cy="4885641"/>
          </a:xfrm>
          <a:prstGeom prst="rect">
            <a:avLst/>
          </a:prstGeom>
          <a:noFill/>
          <a:ln w="9525">
            <a:noFill/>
            <a:miter lim="800000"/>
            <a:headEnd/>
            <a:tailEnd/>
          </a:ln>
        </p:spPr>
      </p:pic>
      <p:sp>
        <p:nvSpPr>
          <p:cNvPr id="7" name="6 CuadroTexto"/>
          <p:cNvSpPr txBox="1"/>
          <p:nvPr/>
        </p:nvSpPr>
        <p:spPr>
          <a:xfrm>
            <a:off x="1142976" y="1196752"/>
            <a:ext cx="6929486" cy="461665"/>
          </a:xfrm>
          <a:prstGeom prst="rect">
            <a:avLst/>
          </a:prstGeom>
          <a:noFill/>
        </p:spPr>
        <p:txBody>
          <a:bodyPr wrap="square" rtlCol="0">
            <a:spAutoFit/>
          </a:bodyPr>
          <a:lstStyle/>
          <a:p>
            <a:pPr marL="182563" indent="-182563"/>
            <a:r>
              <a:rPr lang="es-MX" sz="2400" b="1" i="1" dirty="0" smtClean="0">
                <a:effectLst>
                  <a:outerShdw blurRad="38100" dist="38100" dir="2700000" algn="tl">
                    <a:srgbClr val="000000">
                      <a:alpha val="43137"/>
                    </a:srgbClr>
                  </a:outerShdw>
                </a:effectLst>
              </a:rPr>
              <a:t>SUR						NORTE</a:t>
            </a:r>
            <a:endParaRPr lang="es-MX" sz="2400" b="1" dirty="0" smtClean="0">
              <a:effectLst>
                <a:outerShdw blurRad="38100" dist="38100" dir="2700000" algn="tl">
                  <a:srgbClr val="000000">
                    <a:alpha val="43137"/>
                  </a:srgbClr>
                </a:outerShdw>
              </a:effectLst>
            </a:endParaRPr>
          </a:p>
        </p:txBody>
      </p:sp>
    </p:spTree>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96752"/>
          </a:xfrm>
        </p:spPr>
        <p:txBody>
          <a:bodyPr anchor="ctr">
            <a:normAutofit fontScale="90000"/>
          </a:bodyPr>
          <a:lstStyle/>
          <a:p>
            <a:pPr algn="ctr"/>
            <a:r>
              <a:rPr lang="es-MX" dirty="0" smtClean="0"/>
              <a:t>Sección Oriente – Poniente (Ejemplo)</a:t>
            </a:r>
            <a:endParaRPr lang="es-MX" dirty="0"/>
          </a:p>
        </p:txBody>
      </p:sp>
      <p:pic>
        <p:nvPicPr>
          <p:cNvPr id="6" name="Picture 3"/>
          <p:cNvPicPr>
            <a:picLocks noChangeAspect="1" noChangeArrowheads="1"/>
          </p:cNvPicPr>
          <p:nvPr/>
        </p:nvPicPr>
        <p:blipFill>
          <a:blip r:embed="rId2" cstate="print"/>
          <a:srcRect l="62842" t="4899" r="9659" b="13699"/>
          <a:stretch>
            <a:fillRect/>
          </a:stretch>
        </p:blipFill>
        <p:spPr bwMode="auto">
          <a:xfrm>
            <a:off x="1429366" y="1196752"/>
            <a:ext cx="6310986" cy="566124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96752"/>
          </a:xfrm>
        </p:spPr>
        <p:txBody>
          <a:bodyPr anchor="ctr"/>
          <a:lstStyle/>
          <a:p>
            <a:pPr algn="ctr"/>
            <a:r>
              <a:rPr lang="es-MX" dirty="0" smtClean="0"/>
              <a:t>Sección Este – Oeste (Ejemplo)</a:t>
            </a:r>
            <a:endParaRPr lang="es-MX" dirty="0"/>
          </a:p>
        </p:txBody>
      </p:sp>
      <p:sp>
        <p:nvSpPr>
          <p:cNvPr id="7" name="6 CuadroTexto"/>
          <p:cNvSpPr txBox="1"/>
          <p:nvPr/>
        </p:nvSpPr>
        <p:spPr>
          <a:xfrm>
            <a:off x="0" y="1941723"/>
            <a:ext cx="9144000" cy="461665"/>
          </a:xfrm>
          <a:prstGeom prst="rect">
            <a:avLst/>
          </a:prstGeom>
          <a:noFill/>
        </p:spPr>
        <p:txBody>
          <a:bodyPr wrap="square" rtlCol="0">
            <a:spAutoFit/>
          </a:bodyPr>
          <a:lstStyle/>
          <a:p>
            <a:pPr marL="182563" indent="-182563"/>
            <a:r>
              <a:rPr lang="es-MX" sz="2400" b="1" i="1" dirty="0" smtClean="0">
                <a:effectLst>
                  <a:outerShdw blurRad="38100" dist="38100" dir="2700000" algn="tl">
                    <a:srgbClr val="000000">
                      <a:alpha val="43137"/>
                    </a:srgbClr>
                  </a:outerShdw>
                </a:effectLst>
              </a:rPr>
              <a:t>OESTE									ESTE</a:t>
            </a:r>
            <a:endParaRPr lang="es-MX" sz="2400" b="1" dirty="0" smtClean="0">
              <a:effectLst>
                <a:outerShdw blurRad="38100" dist="38100" dir="2700000" algn="tl">
                  <a:srgbClr val="000000">
                    <a:alpha val="43137"/>
                  </a:srgbClr>
                </a:outerShdw>
              </a:effectLst>
            </a:endParaRPr>
          </a:p>
        </p:txBody>
      </p:sp>
      <p:pic>
        <p:nvPicPr>
          <p:cNvPr id="99330" name="Picture 2"/>
          <p:cNvPicPr>
            <a:picLocks noChangeAspect="1" noChangeArrowheads="1"/>
          </p:cNvPicPr>
          <p:nvPr/>
        </p:nvPicPr>
        <p:blipFill>
          <a:blip r:embed="rId2" cstate="print"/>
          <a:srcRect/>
          <a:stretch>
            <a:fillRect/>
          </a:stretch>
        </p:blipFill>
        <p:spPr bwMode="auto">
          <a:xfrm>
            <a:off x="1" y="2564205"/>
            <a:ext cx="9144000" cy="309704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0"/>
            <a:ext cx="8229600" cy="1196752"/>
          </a:xfrm>
        </p:spPr>
        <p:txBody>
          <a:bodyPr anchor="ctr"/>
          <a:lstStyle/>
          <a:p>
            <a:pPr algn="ctr"/>
            <a:r>
              <a:rPr lang="es-MX" dirty="0" smtClean="0"/>
              <a:t>Proceso de calibración</a:t>
            </a:r>
            <a:endParaRPr lang="es-MX" dirty="0"/>
          </a:p>
        </p:txBody>
      </p:sp>
      <p:pic>
        <p:nvPicPr>
          <p:cNvPr id="96258" name="Picture 2"/>
          <p:cNvPicPr>
            <a:picLocks noChangeAspect="1" noChangeArrowheads="1"/>
          </p:cNvPicPr>
          <p:nvPr/>
        </p:nvPicPr>
        <p:blipFill>
          <a:blip r:embed="rId2" cstate="print"/>
          <a:srcRect/>
          <a:stretch>
            <a:fillRect/>
          </a:stretch>
        </p:blipFill>
        <p:spPr bwMode="auto">
          <a:xfrm>
            <a:off x="899591" y="1182054"/>
            <a:ext cx="7344817" cy="5675946"/>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14290"/>
            <a:ext cx="9144000" cy="785794"/>
          </a:xfrm>
        </p:spPr>
        <p:txBody>
          <a:bodyPr anchor="ctr">
            <a:normAutofit/>
          </a:bodyPr>
          <a:lstStyle/>
          <a:p>
            <a:pPr algn="ctr"/>
            <a:r>
              <a:rPr lang="es-MX" sz="4400" dirty="0" smtClean="0"/>
              <a:t>SECCIONES GEOHIDROLÓGICAS</a:t>
            </a:r>
            <a:endParaRPr lang="es-MX" sz="4400" dirty="0"/>
          </a:p>
        </p:txBody>
      </p:sp>
      <p:pic>
        <p:nvPicPr>
          <p:cNvPr id="27649" name="Picture 1"/>
          <p:cNvPicPr>
            <a:picLocks noGrp="1" noChangeAspect="1" noChangeArrowheads="1"/>
          </p:cNvPicPr>
          <p:nvPr>
            <p:ph idx="1"/>
          </p:nvPr>
        </p:nvPicPr>
        <p:blipFill>
          <a:blip r:embed="rId2" cstate="print"/>
          <a:srcRect l="17950" t="15714"/>
          <a:stretch>
            <a:fillRect/>
          </a:stretch>
        </p:blipFill>
        <p:spPr bwMode="auto">
          <a:xfrm>
            <a:off x="0" y="1214422"/>
            <a:ext cx="9165268" cy="51435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772816"/>
          </a:xfrm>
        </p:spPr>
        <p:txBody>
          <a:bodyPr anchor="ctr"/>
          <a:lstStyle/>
          <a:p>
            <a:r>
              <a:rPr lang="es-MX" dirty="0" smtClean="0"/>
              <a:t>Geometría general de los acuíferos</a:t>
            </a:r>
            <a:endParaRPr lang="es-MX" dirty="0"/>
          </a:p>
        </p:txBody>
      </p:sp>
      <p:pic>
        <p:nvPicPr>
          <p:cNvPr id="4" name="MDE_acuifero.avi">
            <a:hlinkClick r:id="" action="ppaction://media"/>
          </p:cNvPr>
          <p:cNvPicPr>
            <a:picLocks noGrp="1" noRot="1" noChangeAspect="1"/>
          </p:cNvPicPr>
          <p:nvPr>
            <p:ph idx="1"/>
            <a:videoFile r:link="rId1"/>
          </p:nvPr>
        </p:nvPicPr>
        <p:blipFill>
          <a:blip r:embed="rId3" cstate="print"/>
          <a:stretch>
            <a:fillRect/>
          </a:stretch>
        </p:blipFill>
        <p:spPr>
          <a:xfrm>
            <a:off x="0" y="1749075"/>
            <a:ext cx="9144000" cy="5108926"/>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Juan Pablo\Documents\Mis archivos recibidos\Población x acuiferos en la zona de estudio.jpg"/>
          <p:cNvPicPr>
            <a:picLocks noChangeAspect="1" noChangeArrowheads="1"/>
          </p:cNvPicPr>
          <p:nvPr/>
        </p:nvPicPr>
        <p:blipFill>
          <a:blip r:embed="rId3" cstate="print">
            <a:lum/>
          </a:blip>
          <a:srcRect l="10652" t="5326" r="13305" b="6534"/>
          <a:stretch>
            <a:fillRect/>
          </a:stretch>
        </p:blipFill>
        <p:spPr bwMode="auto">
          <a:xfrm>
            <a:off x="828157" y="1224616"/>
            <a:ext cx="7488259" cy="5616194"/>
          </a:xfrm>
          <a:prstGeom prst="rect">
            <a:avLst/>
          </a:prstGeom>
          <a:noFill/>
        </p:spPr>
      </p:pic>
      <p:sp>
        <p:nvSpPr>
          <p:cNvPr id="6" name="5 CuadroTexto"/>
          <p:cNvSpPr txBox="1"/>
          <p:nvPr/>
        </p:nvSpPr>
        <p:spPr>
          <a:xfrm>
            <a:off x="0" y="251937"/>
            <a:ext cx="9144000" cy="584775"/>
          </a:xfrm>
          <a:prstGeom prst="rect">
            <a:avLst/>
          </a:prstGeom>
          <a:noFill/>
        </p:spPr>
        <p:txBody>
          <a:bodyPr wrap="square" rtlCol="0">
            <a:spAutoFit/>
          </a:bodyPr>
          <a:lstStyle/>
          <a:p>
            <a:pPr algn="ctr"/>
            <a:r>
              <a:rPr lang="es-MX" sz="3200" b="1" dirty="0" smtClean="0"/>
              <a:t>POBLACION TOTAL : 662,605</a:t>
            </a:r>
            <a:endParaRPr lang="es-MX" sz="3200" b="1" dirty="0"/>
          </a:p>
        </p:txBody>
      </p:sp>
      <p:sp>
        <p:nvSpPr>
          <p:cNvPr id="7" name="6 CuadroTexto"/>
          <p:cNvSpPr txBox="1"/>
          <p:nvPr/>
        </p:nvSpPr>
        <p:spPr>
          <a:xfrm>
            <a:off x="7052220" y="978395"/>
            <a:ext cx="2123728" cy="246221"/>
          </a:xfrm>
          <a:prstGeom prst="rect">
            <a:avLst/>
          </a:prstGeom>
          <a:noFill/>
        </p:spPr>
        <p:txBody>
          <a:bodyPr wrap="square" rtlCol="0">
            <a:spAutoFit/>
          </a:bodyPr>
          <a:lstStyle/>
          <a:p>
            <a:pPr algn="r"/>
            <a:r>
              <a:rPr lang="es-MX" sz="1000" b="1" dirty="0" smtClean="0"/>
              <a:t>FUENTE: CONTEO 2005</a:t>
            </a:r>
            <a:endParaRPr lang="es-MX" sz="1000" b="1" dirty="0"/>
          </a:p>
        </p:txBody>
      </p:sp>
      <p:graphicFrame>
        <p:nvGraphicFramePr>
          <p:cNvPr id="9" name="9 Gráfico"/>
          <p:cNvGraphicFramePr/>
          <p:nvPr/>
        </p:nvGraphicFramePr>
        <p:xfrm>
          <a:off x="-828600" y="1124744"/>
          <a:ext cx="5329164" cy="2143125"/>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43000"/>
          </a:xfrm>
        </p:spPr>
        <p:txBody>
          <a:bodyPr/>
          <a:lstStyle/>
          <a:p>
            <a:pPr algn="ctr"/>
            <a:r>
              <a:rPr lang="es-MX" dirty="0" smtClean="0"/>
              <a:t>Configuración inicial</a:t>
            </a:r>
            <a:endParaRPr lang="es-MX" dirty="0"/>
          </a:p>
        </p:txBody>
      </p:sp>
      <p:sp>
        <p:nvSpPr>
          <p:cNvPr id="3" name="2 Marcador de contenido"/>
          <p:cNvSpPr>
            <a:spLocks noGrp="1"/>
          </p:cNvSpPr>
          <p:nvPr>
            <p:ph idx="1"/>
          </p:nvPr>
        </p:nvSpPr>
        <p:spPr>
          <a:xfrm>
            <a:off x="-8635" y="1206000"/>
            <a:ext cx="9152636" cy="5652000"/>
          </a:xfrm>
          <a:noFill/>
        </p:spPr>
        <p:txBody>
          <a:bodyPr/>
          <a:lstStyle/>
          <a:p>
            <a:r>
              <a:rPr lang="es-MX" dirty="0" smtClean="0"/>
              <a:t>En principio el agua fluía hacia las lagunas, que eran zonas de descarga y mantenían una carga hidráulica sobre el acuífero</a:t>
            </a:r>
            <a:endParaRPr lang="es-MX" dirty="0"/>
          </a:p>
        </p:txBody>
      </p:sp>
      <p:pic>
        <p:nvPicPr>
          <p:cNvPr id="10242" name="Picture 2" descr="C:\Users\Juan Pablo\2 PLAN DE MANEJO\Modelo matemático\Figs\FigCondIniYDireccion.emf"/>
          <p:cNvPicPr>
            <a:picLocks noChangeAspect="1" noChangeArrowheads="1"/>
          </p:cNvPicPr>
          <p:nvPr/>
        </p:nvPicPr>
        <p:blipFill>
          <a:blip r:embed="rId2" cstate="print"/>
          <a:srcRect/>
          <a:stretch>
            <a:fillRect/>
          </a:stretch>
        </p:blipFill>
        <p:spPr bwMode="auto">
          <a:xfrm>
            <a:off x="93700" y="2708920"/>
            <a:ext cx="4498916" cy="4032448"/>
          </a:xfrm>
          <a:prstGeom prst="rect">
            <a:avLst/>
          </a:prstGeom>
          <a:noFill/>
        </p:spPr>
      </p:pic>
      <p:pic>
        <p:nvPicPr>
          <p:cNvPr id="5122" name="Imagen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32289" y="2708920"/>
            <a:ext cx="4132199" cy="3945111"/>
          </a:xfrm>
          <a:prstGeom prst="rect">
            <a:avLst/>
          </a:prstGeom>
          <a:noFill/>
          <a:ln>
            <a:noFill/>
          </a:ln>
          <a:effectLst>
            <a:glow rad="127000">
              <a:schemeClr val="accent1">
                <a:alpha val="32000"/>
              </a:schemeClr>
            </a:glow>
            <a:outerShdw dist="35921"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1 Título"/>
          <p:cNvSpPr txBox="1">
            <a:spLocks/>
          </p:cNvSpPr>
          <p:nvPr/>
        </p:nvSpPr>
        <p:spPr>
          <a:xfrm>
            <a:off x="264330" y="2636912"/>
            <a:ext cx="4303351" cy="1647056"/>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marL="261938" indent="-261938">
              <a:buFont typeface="Arial" pitchFamily="34" charset="0"/>
              <a:buChar char="•"/>
            </a:pPr>
            <a:r>
              <a:rPr lang="es-MX" sz="2000" b="1" dirty="0" smtClean="0">
                <a:solidFill>
                  <a:srgbClr val="FFFF00"/>
                </a:solidFill>
                <a:effectLst>
                  <a:outerShdw blurRad="38100" dist="38100" dir="2700000" algn="tl">
                    <a:srgbClr val="000000">
                      <a:alpha val="43137"/>
                    </a:srgbClr>
                  </a:outerShdw>
                </a:effectLst>
              </a:rPr>
              <a:t>GEOMETRÍA POR CAPAS</a:t>
            </a:r>
          </a:p>
          <a:p>
            <a:pPr marL="261938" indent="-261938">
              <a:buFont typeface="Arial" pitchFamily="34" charset="0"/>
              <a:buChar char="•"/>
            </a:pPr>
            <a:r>
              <a:rPr lang="es-MX" sz="2000" b="1" dirty="0" smtClean="0">
                <a:solidFill>
                  <a:srgbClr val="FFFF00"/>
                </a:solidFill>
                <a:effectLst>
                  <a:outerShdw blurRad="38100" dist="38100" dir="2700000" algn="tl">
                    <a:srgbClr val="000000">
                      <a:alpha val="43137"/>
                    </a:srgbClr>
                  </a:outerShdw>
                </a:effectLst>
              </a:rPr>
              <a:t>PARÁMETROS</a:t>
            </a:r>
          </a:p>
          <a:p>
            <a:pPr marL="261938" indent="-261938">
              <a:buFont typeface="Arial" pitchFamily="34" charset="0"/>
              <a:buChar char="•"/>
            </a:pPr>
            <a:r>
              <a:rPr lang="es-MX" sz="2000" b="1" dirty="0" smtClean="0">
                <a:solidFill>
                  <a:srgbClr val="FFFF00"/>
                </a:solidFill>
                <a:effectLst>
                  <a:outerShdw blurRad="38100" dist="38100" dir="2700000" algn="tl">
                    <a:srgbClr val="000000">
                      <a:alpha val="43137"/>
                    </a:srgbClr>
                  </a:outerShdw>
                </a:effectLst>
              </a:rPr>
              <a:t>CALIBRACIÓN</a:t>
            </a:r>
          </a:p>
          <a:p>
            <a:pPr marL="261938" indent="-261938">
              <a:buFont typeface="Arial" pitchFamily="34" charset="0"/>
              <a:buChar char="•"/>
            </a:pPr>
            <a:r>
              <a:rPr lang="es-MX" sz="2000" b="1" dirty="0" smtClean="0">
                <a:solidFill>
                  <a:srgbClr val="FFFF00"/>
                </a:solidFill>
                <a:effectLst>
                  <a:outerShdw blurRad="38100" dist="38100" dir="2700000" algn="tl">
                    <a:srgbClr val="000000">
                      <a:alpha val="43137"/>
                    </a:srgbClr>
                  </a:outerShdw>
                </a:effectLst>
              </a:rPr>
              <a:t>ESCENARIO REPDA</a:t>
            </a:r>
            <a:endParaRPr lang="es-MX" sz="2000" b="1" dirty="0">
              <a:solidFill>
                <a:srgbClr val="FFFF00"/>
              </a:solidFill>
              <a:effectLst>
                <a:outerShdw blurRad="38100" dist="38100" dir="2700000" algn="tl">
                  <a:srgbClr val="000000">
                    <a:alpha val="43137"/>
                  </a:srgbClr>
                </a:outerShdw>
              </a:effectLst>
            </a:endParaRPr>
          </a:p>
        </p:txBody>
      </p:sp>
    </p:spTree>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2 Marcador de contenido"/>
          <p:cNvSpPr txBox="1">
            <a:spLocks/>
          </p:cNvSpPr>
          <p:nvPr/>
        </p:nvSpPr>
        <p:spPr>
          <a:xfrm>
            <a:off x="5644516" y="1206000"/>
            <a:ext cx="3499485" cy="5652000"/>
          </a:xfrm>
          <a:prstGeom prst="rect">
            <a:avLst/>
          </a:prstGeom>
          <a:noFill/>
        </p:spPr>
        <p:txBody>
          <a:bodyPr vert="horz">
            <a:normAutofit lnSpcReduction="1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s-MX" dirty="0" smtClean="0"/>
              <a:t>Actualmente se identifican aún condiciones de descarga en cierta magnitud en la zona de la Laguna del Carmen, lo cual no ocurre en el Lago Salado donde las condiciones de flujo han agotado las descargas.</a:t>
            </a:r>
            <a:endParaRPr lang="es-MX" dirty="0"/>
          </a:p>
        </p:txBody>
      </p:sp>
      <p:sp>
        <p:nvSpPr>
          <p:cNvPr id="2" name="1 Título"/>
          <p:cNvSpPr>
            <a:spLocks noGrp="1"/>
          </p:cNvSpPr>
          <p:nvPr>
            <p:ph type="title"/>
          </p:nvPr>
        </p:nvSpPr>
        <p:spPr>
          <a:xfrm>
            <a:off x="-1" y="0"/>
            <a:ext cx="9143999" cy="1143000"/>
          </a:xfrm>
        </p:spPr>
        <p:txBody>
          <a:bodyPr anchor="ctr"/>
          <a:lstStyle/>
          <a:p>
            <a:pPr algn="ctr"/>
            <a:r>
              <a:rPr lang="es-MX" dirty="0" smtClean="0"/>
              <a:t>Configuración actual</a:t>
            </a:r>
            <a:endParaRPr lang="es-MX" dirty="0"/>
          </a:p>
        </p:txBody>
      </p:sp>
      <p:pic>
        <p:nvPicPr>
          <p:cNvPr id="4098" name="Imagen 2" descr="C:\Users\Juan Pablo\2 PLAN DE MANEJO\Imágenes\Figuras\Figuras\Fig-40-REPDA-niveles.emf"/>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6266" y="1696103"/>
            <a:ext cx="5147822" cy="4613217"/>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153628633"/>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DSCF1054.JPG"/>
          <p:cNvPicPr>
            <a:picLocks noGrp="1" noChangeAspect="1"/>
          </p:cNvPicPr>
          <p:nvPr>
            <p:ph idx="1"/>
          </p:nvPr>
        </p:nvPicPr>
        <p:blipFill>
          <a:blip r:embed="rId2" cstate="print"/>
          <a:stretch>
            <a:fillRect/>
          </a:stretch>
        </p:blipFill>
        <p:spPr>
          <a:xfrm>
            <a:off x="0" y="17086"/>
            <a:ext cx="9144000" cy="6858001"/>
          </a:xfrm>
        </p:spPr>
      </p:pic>
      <p:sp>
        <p:nvSpPr>
          <p:cNvPr id="6" name="3 Título"/>
          <p:cNvSpPr txBox="1">
            <a:spLocks/>
          </p:cNvSpPr>
          <p:nvPr/>
        </p:nvSpPr>
        <p:spPr>
          <a:xfrm>
            <a:off x="5643570" y="0"/>
            <a:ext cx="3500430" cy="1340768"/>
          </a:xfrm>
          <a:prstGeom prst="rect">
            <a:avLst/>
          </a:prstGeom>
        </p:spPr>
        <p:txBody>
          <a:bodyPr vert="horz" lIns="45720" rIns="45720" anchor="b">
            <a:normAutofit/>
          </a:bodyPr>
          <a:lstStyle/>
          <a:p>
            <a:pPr marL="0" marR="0" lvl="0" indent="0" defTabSz="914400" fontAlgn="auto">
              <a:lnSpc>
                <a:spcPct val="100000"/>
              </a:lnSpc>
              <a:spcBef>
                <a:spcPct val="0"/>
              </a:spcBef>
              <a:spcAft>
                <a:spcPts val="0"/>
              </a:spcAft>
              <a:buClrTx/>
              <a:buSzTx/>
              <a:tabLst/>
              <a:defRPr/>
            </a:pPr>
            <a:r>
              <a:rPr lang="es-MX" sz="4000" b="1"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rPr>
              <a:t>Escenarios paramétricos</a:t>
            </a:r>
            <a:endParaRPr lang="es-MX" sz="4000" b="1"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endParaRPr>
          </a:p>
        </p:txBody>
      </p:sp>
    </p:spTree>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984" y="0"/>
            <a:ext cx="9157983" cy="1200730"/>
          </a:xfrm>
        </p:spPr>
        <p:txBody>
          <a:bodyPr anchor="ctr"/>
          <a:lstStyle/>
          <a:p>
            <a:pPr algn="ctr"/>
            <a:r>
              <a:rPr lang="es-MX" dirty="0" smtClean="0"/>
              <a:t>Escenarios paramétricos</a:t>
            </a:r>
            <a:endParaRPr lang="es-MX" dirty="0"/>
          </a:p>
        </p:txBody>
      </p:sp>
      <p:sp>
        <p:nvSpPr>
          <p:cNvPr id="10" name="4 Marcador de contenido"/>
          <p:cNvSpPr>
            <a:spLocks noGrp="1"/>
          </p:cNvSpPr>
          <p:nvPr>
            <p:ph idx="1"/>
          </p:nvPr>
        </p:nvSpPr>
        <p:spPr>
          <a:xfrm>
            <a:off x="5652706" y="2348880"/>
            <a:ext cx="3562126" cy="3528392"/>
          </a:xfrm>
          <a:prstGeom prst="rect">
            <a:avLst/>
          </a:prstGeom>
        </p:spPr>
        <p:txBody>
          <a:bodyPr>
            <a:normAutofit/>
          </a:bodyPr>
          <a:lstStyle/>
          <a:p>
            <a:pPr>
              <a:buClr>
                <a:srgbClr val="FFFF00"/>
              </a:buClr>
              <a:buFont typeface="+mj-lt"/>
              <a:buAutoNum type="arabicPeriod"/>
            </a:pPr>
            <a:r>
              <a:rPr lang="es-MX" sz="1800" b="1" dirty="0">
                <a:solidFill>
                  <a:srgbClr val="FF0000"/>
                </a:solidFill>
              </a:rPr>
              <a:t>STATUS QUO</a:t>
            </a:r>
          </a:p>
          <a:p>
            <a:pPr>
              <a:buClr>
                <a:srgbClr val="FFFF00"/>
              </a:buClr>
              <a:buFont typeface="+mj-lt"/>
              <a:buAutoNum type="arabicPeriod"/>
            </a:pPr>
            <a:r>
              <a:rPr lang="es-MX" sz="1800" b="1" dirty="0" smtClean="0">
                <a:solidFill>
                  <a:srgbClr val="FFC000"/>
                </a:solidFill>
              </a:rPr>
              <a:t>INERCIAL</a:t>
            </a:r>
          </a:p>
          <a:p>
            <a:pPr>
              <a:buClr>
                <a:srgbClr val="FFFF00"/>
              </a:buClr>
              <a:buFont typeface="+mj-lt"/>
              <a:buAutoNum type="arabicPeriod"/>
            </a:pPr>
            <a:r>
              <a:rPr lang="es-MX" sz="1800" b="1" dirty="0" smtClean="0">
                <a:solidFill>
                  <a:srgbClr val="FFFF00"/>
                </a:solidFill>
              </a:rPr>
              <a:t>EQUILIBRIO</a:t>
            </a:r>
          </a:p>
          <a:p>
            <a:pPr>
              <a:buClr>
                <a:srgbClr val="FFFF00"/>
              </a:buClr>
              <a:buFont typeface="+mj-lt"/>
              <a:buAutoNum type="arabicPeriod"/>
            </a:pPr>
            <a:r>
              <a:rPr lang="es-MX" sz="1800" b="1" dirty="0" smtClean="0">
                <a:solidFill>
                  <a:srgbClr val="00FF00"/>
                </a:solidFill>
              </a:rPr>
              <a:t>REPDA</a:t>
            </a:r>
            <a:endParaRPr lang="es-MX" sz="1800" b="1" dirty="0">
              <a:solidFill>
                <a:srgbClr val="00FF00"/>
              </a:solidFill>
            </a:endParaRPr>
          </a:p>
          <a:p>
            <a:pPr>
              <a:buClr>
                <a:srgbClr val="FFFF00"/>
              </a:buClr>
              <a:buFont typeface="+mj-lt"/>
              <a:buAutoNum type="arabicPeriod"/>
            </a:pPr>
            <a:r>
              <a:rPr lang="es-MX" sz="1800" b="1" dirty="0" smtClean="0">
                <a:solidFill>
                  <a:srgbClr val="00B0F0"/>
                </a:solidFill>
              </a:rPr>
              <a:t>MAXIMA TECNIFICACIÓN</a:t>
            </a:r>
          </a:p>
        </p:txBody>
      </p:sp>
      <p:sp>
        <p:nvSpPr>
          <p:cNvPr id="3"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graphicFrame>
        <p:nvGraphicFramePr>
          <p:cNvPr id="6" name="2 Gráfico"/>
          <p:cNvGraphicFramePr/>
          <p:nvPr/>
        </p:nvGraphicFramePr>
        <p:xfrm>
          <a:off x="0" y="1196752"/>
          <a:ext cx="5580112" cy="56612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553709357"/>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0"/>
            <a:ext cx="3466638" cy="1196752"/>
          </a:xfrm>
          <a:solidFill>
            <a:srgbClr val="FF0000"/>
          </a:solidFill>
        </p:spPr>
        <p:txBody>
          <a:bodyPr anchor="ctr">
            <a:normAutofit/>
          </a:bodyPr>
          <a:lstStyle/>
          <a:p>
            <a:pPr algn="ctr"/>
            <a:r>
              <a:rPr lang="es-MX" b="1" dirty="0" smtClean="0">
                <a:solidFill>
                  <a:schemeClr val="bg1"/>
                </a:solidFill>
              </a:rPr>
              <a:t>Status Quo</a:t>
            </a:r>
            <a:endParaRPr lang="es-MX" sz="4000" b="1" dirty="0">
              <a:solidFill>
                <a:schemeClr val="bg1"/>
              </a:solidFill>
            </a:endParaRPr>
          </a:p>
        </p:txBody>
      </p:sp>
      <p:sp>
        <p:nvSpPr>
          <p:cNvPr id="5" name="4 Marcador de contenido"/>
          <p:cNvSpPr>
            <a:spLocks noGrp="1"/>
          </p:cNvSpPr>
          <p:nvPr>
            <p:ph sz="half" idx="1"/>
          </p:nvPr>
        </p:nvSpPr>
        <p:spPr>
          <a:xfrm>
            <a:off x="5652120" y="1196752"/>
            <a:ext cx="3491880" cy="5661248"/>
          </a:xfrm>
        </p:spPr>
        <p:txBody>
          <a:bodyPr anchor="ctr">
            <a:normAutofit/>
          </a:bodyPr>
          <a:lstStyle/>
          <a:p>
            <a:r>
              <a:rPr lang="es-MX" sz="2400" dirty="0" smtClean="0"/>
              <a:t>La extracción permanece constante en los acuíferos y en cada sector usuario</a:t>
            </a:r>
          </a:p>
          <a:p>
            <a:endParaRPr lang="es-MX" sz="2400" dirty="0"/>
          </a:p>
          <a:p>
            <a:r>
              <a:rPr lang="es-MX" sz="2400" dirty="0" smtClean="0"/>
              <a:t>La descarga por evapotranspiración tiende a estabilizarse</a:t>
            </a:r>
          </a:p>
          <a:p>
            <a:endParaRPr lang="es-MX" sz="2400" dirty="0"/>
          </a:p>
          <a:p>
            <a:r>
              <a:rPr lang="es-MX" sz="2400" dirty="0" smtClean="0"/>
              <a:t>La descarga lagunar directa se pierde</a:t>
            </a:r>
            <a:endParaRPr lang="es-MX" sz="2400" dirty="0"/>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7169" name="Imagen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6" y="4435450"/>
            <a:ext cx="4440148" cy="240639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4338" name="Imagen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49" y="-29936"/>
            <a:ext cx="4432980" cy="2192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Imagen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105" y="2137682"/>
            <a:ext cx="4425723" cy="23182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133019"/>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0"/>
            <a:ext cx="3491294" cy="1200730"/>
          </a:xfrm>
          <a:solidFill>
            <a:srgbClr val="FF0000"/>
          </a:solidFill>
        </p:spPr>
        <p:txBody>
          <a:bodyPr anchor="ctr">
            <a:normAutofit/>
          </a:bodyPr>
          <a:lstStyle/>
          <a:p>
            <a:pPr algn="ctr"/>
            <a:r>
              <a:rPr lang="es-MX" b="1" dirty="0" smtClean="0">
                <a:solidFill>
                  <a:schemeClr val="bg1"/>
                </a:solidFill>
              </a:rPr>
              <a:t>Status Quo</a:t>
            </a:r>
            <a:endParaRPr lang="es-MX" sz="4000" b="1" dirty="0">
              <a:solidFill>
                <a:schemeClr val="bg1"/>
              </a:solidFill>
            </a:endParaRPr>
          </a:p>
        </p:txBody>
      </p:sp>
      <p:sp>
        <p:nvSpPr>
          <p:cNvPr id="5" name="4 Marcador de contenido"/>
          <p:cNvSpPr>
            <a:spLocks noGrp="1"/>
          </p:cNvSpPr>
          <p:nvPr>
            <p:ph sz="half" idx="1"/>
          </p:nvPr>
        </p:nvSpPr>
        <p:spPr>
          <a:xfrm>
            <a:off x="5652120" y="1200730"/>
            <a:ext cx="3491880" cy="3308390"/>
          </a:xfrm>
        </p:spPr>
        <p:txBody>
          <a:bodyPr anchor="ctr">
            <a:normAutofit fontScale="85000" lnSpcReduction="10000"/>
          </a:bodyPr>
          <a:lstStyle/>
          <a:p>
            <a:r>
              <a:rPr lang="es-MX" sz="2400" dirty="0" smtClean="0"/>
              <a:t>El abatimiento del acuífero continúa a través de los años, excepto en Perote</a:t>
            </a:r>
          </a:p>
          <a:p>
            <a:r>
              <a:rPr lang="es-MX" sz="2400" dirty="0" smtClean="0"/>
              <a:t>En promedio el acuífero padece un abatimiento de 4 metros</a:t>
            </a:r>
          </a:p>
          <a:p>
            <a:pPr lvl="1"/>
            <a:r>
              <a:rPr lang="es-MX" sz="2000" dirty="0" smtClean="0"/>
              <a:t>Hasta 12 m en Huamantla</a:t>
            </a:r>
          </a:p>
          <a:p>
            <a:pPr lvl="1"/>
            <a:r>
              <a:rPr lang="es-MX" sz="2000" dirty="0" smtClean="0"/>
              <a:t>Cerca de 3.5 m en Libres – Oriental</a:t>
            </a:r>
          </a:p>
          <a:p>
            <a:pPr lvl="1"/>
            <a:r>
              <a:rPr lang="es-MX" sz="2000" dirty="0" smtClean="0"/>
              <a:t>Probable recuperación en Perote</a:t>
            </a:r>
            <a:endParaRPr lang="es-MX" sz="2000" dirty="0"/>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6" name="Rectángulo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3314" name="Imagen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3968" y="4509120"/>
            <a:ext cx="4886672" cy="23488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5" name="Imagen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80" y="2247844"/>
            <a:ext cx="4319623" cy="22612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6" name="Imagen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194" y="4499430"/>
            <a:ext cx="4325937" cy="23658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7" name="Imagen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658" y="-6122"/>
            <a:ext cx="4321401" cy="22829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1273667"/>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0"/>
            <a:ext cx="3466638" cy="1200730"/>
          </a:xfrm>
          <a:solidFill>
            <a:srgbClr val="FFC000"/>
          </a:solidFill>
        </p:spPr>
        <p:txBody>
          <a:bodyPr anchor="ctr">
            <a:normAutofit/>
          </a:bodyPr>
          <a:lstStyle/>
          <a:p>
            <a:pPr algn="ctr"/>
            <a:r>
              <a:rPr lang="es-MX" b="1" dirty="0" smtClean="0">
                <a:solidFill>
                  <a:schemeClr val="bg1"/>
                </a:solidFill>
              </a:rPr>
              <a:t>Inercial</a:t>
            </a:r>
            <a:endParaRPr lang="es-MX" sz="4000" b="1" dirty="0">
              <a:solidFill>
                <a:schemeClr val="bg1"/>
              </a:solidFill>
            </a:endParaRPr>
          </a:p>
        </p:txBody>
      </p:sp>
      <p:sp>
        <p:nvSpPr>
          <p:cNvPr id="5" name="4 Marcador de contenido"/>
          <p:cNvSpPr>
            <a:spLocks noGrp="1"/>
          </p:cNvSpPr>
          <p:nvPr>
            <p:ph sz="half" idx="1"/>
          </p:nvPr>
        </p:nvSpPr>
        <p:spPr>
          <a:xfrm>
            <a:off x="5652706" y="1200730"/>
            <a:ext cx="3491294" cy="5657270"/>
          </a:xfrm>
        </p:spPr>
        <p:txBody>
          <a:bodyPr anchor="ctr">
            <a:normAutofit/>
          </a:bodyPr>
          <a:lstStyle/>
          <a:p>
            <a:r>
              <a:rPr lang="es-MX" sz="2400" dirty="0" smtClean="0"/>
              <a:t>Incremento moderado de la eficiencia</a:t>
            </a:r>
          </a:p>
          <a:p>
            <a:r>
              <a:rPr lang="es-MX" sz="2400" dirty="0" smtClean="0"/>
              <a:t>Ligera reducción de superficie regada en Huamantla</a:t>
            </a:r>
          </a:p>
          <a:p>
            <a:r>
              <a:rPr lang="es-MX" sz="2400" dirty="0" smtClean="0"/>
              <a:t>El ritmo de aprovechamiento tiende a anular la descarga natural hacia las lagunas</a:t>
            </a:r>
            <a:endParaRPr lang="es-MX" sz="2400" dirty="0"/>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7169" name="Imagen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289" y="4435450"/>
            <a:ext cx="4450546" cy="240639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8193" name="Imagen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989" y="-27383"/>
            <a:ext cx="4452079" cy="223224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8" name="Imagen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248" y="2141298"/>
            <a:ext cx="4442499" cy="2295813"/>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2322922350"/>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0"/>
            <a:ext cx="3491294" cy="1200730"/>
          </a:xfrm>
          <a:solidFill>
            <a:srgbClr val="FFC000"/>
          </a:solidFill>
        </p:spPr>
        <p:txBody>
          <a:bodyPr anchor="ctr">
            <a:normAutofit/>
          </a:bodyPr>
          <a:lstStyle/>
          <a:p>
            <a:pPr algn="ctr"/>
            <a:r>
              <a:rPr lang="es-MX" b="1" dirty="0" smtClean="0">
                <a:solidFill>
                  <a:schemeClr val="bg1"/>
                </a:solidFill>
              </a:rPr>
              <a:t>Inercial</a:t>
            </a:r>
            <a:endParaRPr lang="es-MX" sz="4000" b="1" dirty="0">
              <a:solidFill>
                <a:schemeClr val="bg1"/>
              </a:solidFill>
            </a:endParaRPr>
          </a:p>
        </p:txBody>
      </p:sp>
      <p:sp>
        <p:nvSpPr>
          <p:cNvPr id="5" name="4 Marcador de contenido"/>
          <p:cNvSpPr>
            <a:spLocks noGrp="1"/>
          </p:cNvSpPr>
          <p:nvPr>
            <p:ph sz="half" idx="1"/>
          </p:nvPr>
        </p:nvSpPr>
        <p:spPr>
          <a:xfrm>
            <a:off x="5652120" y="1200730"/>
            <a:ext cx="3491880" cy="3308390"/>
          </a:xfrm>
        </p:spPr>
        <p:txBody>
          <a:bodyPr anchor="ctr">
            <a:normAutofit lnSpcReduction="10000"/>
          </a:bodyPr>
          <a:lstStyle/>
          <a:p>
            <a:r>
              <a:rPr lang="es-MX" sz="2400" dirty="0" smtClean="0"/>
              <a:t>Debido a la reducción de las descargas verticales lagunares, el abatimiento en Libres – Oriental y Perote, tenderá a estabilizarse en un escenario inercial</a:t>
            </a:r>
          </a:p>
          <a:p>
            <a:r>
              <a:rPr lang="es-MX" sz="2400" dirty="0" smtClean="0"/>
              <a:t>En Huamantla, el abatimiento continuará</a:t>
            </a:r>
            <a:endParaRPr lang="es-MX" sz="2400" dirty="0"/>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7172" name="Imagen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2551" y="4509120"/>
            <a:ext cx="4897961" cy="2385166"/>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7173" name="Imagen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4509119"/>
            <a:ext cx="4325829" cy="2370651"/>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pic>
        <p:nvPicPr>
          <p:cNvPr id="7174" name="Imagen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944" y="-27385"/>
            <a:ext cx="4340201" cy="2320642"/>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
        <p:nvSpPr>
          <p:cNvPr id="6" name="Rectángulo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7175" name="Imagen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745" y="2249715"/>
            <a:ext cx="4320016" cy="227392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882123691"/>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6734"/>
            <a:ext cx="9144000" cy="1190018"/>
          </a:xfrm>
          <a:solidFill>
            <a:srgbClr val="FFC000"/>
          </a:solidFill>
        </p:spPr>
        <p:txBody>
          <a:bodyPr anchor="ctr">
            <a:noAutofit/>
          </a:bodyPr>
          <a:lstStyle/>
          <a:p>
            <a:pPr algn="ctr"/>
            <a:r>
              <a:rPr lang="es-MX" sz="3600" dirty="0" smtClean="0"/>
              <a:t>Tendencia actual – Escenario inercial</a:t>
            </a:r>
            <a:endParaRPr lang="es-MX" sz="3600" dirty="0"/>
          </a:p>
        </p:txBody>
      </p:sp>
      <p:sp>
        <p:nvSpPr>
          <p:cNvPr id="3" name="2 Marcador de contenido"/>
          <p:cNvSpPr>
            <a:spLocks noGrp="1"/>
          </p:cNvSpPr>
          <p:nvPr>
            <p:ph idx="1"/>
          </p:nvPr>
        </p:nvSpPr>
        <p:spPr>
          <a:xfrm>
            <a:off x="0" y="1196752"/>
            <a:ext cx="9144000" cy="5661248"/>
          </a:xfrm>
        </p:spPr>
        <p:txBody>
          <a:bodyPr>
            <a:normAutofit/>
          </a:bodyPr>
          <a:lstStyle/>
          <a:p>
            <a:r>
              <a:rPr lang="es-MX" dirty="0" smtClean="0"/>
              <a:t>Aprovechamiento a la baja, mayor a volumen concesionado  </a:t>
            </a:r>
            <a:r>
              <a:rPr lang="es-MX" dirty="0" smtClean="0">
                <a:solidFill>
                  <a:srgbClr val="FFFF00"/>
                </a:solidFill>
              </a:rPr>
              <a:t>282 hm³ </a:t>
            </a:r>
            <a:r>
              <a:rPr lang="es-MX" dirty="0" smtClean="0"/>
              <a:t>Vs 242 hm³ en el año 2040</a:t>
            </a:r>
          </a:p>
          <a:p>
            <a:r>
              <a:rPr lang="es-MX" dirty="0" smtClean="0"/>
              <a:t>El equilibrio en Libres – Oriental se alcanzará con </a:t>
            </a:r>
            <a:r>
              <a:rPr lang="es-MX" dirty="0" smtClean="0">
                <a:solidFill>
                  <a:srgbClr val="FFFF00"/>
                </a:solidFill>
              </a:rPr>
              <a:t>el decremento de la descarga en las zonas lagunares</a:t>
            </a:r>
            <a:r>
              <a:rPr lang="es-MX" dirty="0" smtClean="0"/>
              <a:t>, con condiciones ligeramente más adversas que las actuales. </a:t>
            </a:r>
          </a:p>
          <a:p>
            <a:r>
              <a:rPr lang="es-MX" dirty="0" smtClean="0"/>
              <a:t>La laguna de </a:t>
            </a:r>
            <a:r>
              <a:rPr lang="es-MX" dirty="0" err="1" smtClean="0"/>
              <a:t>Tecuitlapa</a:t>
            </a:r>
            <a:r>
              <a:rPr lang="es-MX" dirty="0" smtClean="0"/>
              <a:t> tiende a secarse</a:t>
            </a:r>
          </a:p>
          <a:p>
            <a:r>
              <a:rPr lang="es-MX" dirty="0" smtClean="0"/>
              <a:t>En Huamantla el abatimiento continuará con un ritmo próximo a los </a:t>
            </a:r>
            <a:r>
              <a:rPr lang="es-MX" dirty="0" smtClean="0">
                <a:solidFill>
                  <a:srgbClr val="FFFF00"/>
                </a:solidFill>
              </a:rPr>
              <a:t>40 cm anuales</a:t>
            </a:r>
          </a:p>
          <a:p>
            <a:r>
              <a:rPr lang="es-MX" dirty="0" smtClean="0"/>
              <a:t>La carencia de control de contaminantes </a:t>
            </a:r>
            <a:r>
              <a:rPr lang="es-MX" dirty="0" smtClean="0">
                <a:solidFill>
                  <a:srgbClr val="FFFF00"/>
                </a:solidFill>
              </a:rPr>
              <a:t>afectará la calidad del agua del acuífero</a:t>
            </a:r>
          </a:p>
          <a:p>
            <a:pPr lvl="1"/>
            <a:endParaRPr lang="es-MX" dirty="0"/>
          </a:p>
        </p:txBody>
      </p:sp>
    </p:spTree>
    <p:extLst>
      <p:ext uri="{BB962C8B-B14F-4D97-AF65-F5344CB8AC3E}">
        <p14:creationId xmlns:p14="http://schemas.microsoft.com/office/powerpoint/2010/main" xmlns="" val="655117998"/>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0"/>
            <a:ext cx="3466638" cy="1200730"/>
          </a:xfrm>
          <a:solidFill>
            <a:srgbClr val="FFFF00"/>
          </a:solidFill>
        </p:spPr>
        <p:txBody>
          <a:bodyPr anchor="ctr">
            <a:noAutofit/>
          </a:bodyPr>
          <a:lstStyle/>
          <a:p>
            <a:pPr algn="ctr"/>
            <a:r>
              <a:rPr lang="es-MX" b="1" dirty="0" smtClean="0">
                <a:solidFill>
                  <a:schemeClr val="bg1"/>
                </a:solidFill>
              </a:rPr>
              <a:t>Equilibrio</a:t>
            </a:r>
            <a:endParaRPr lang="es-MX" sz="4000" b="1" dirty="0">
              <a:solidFill>
                <a:schemeClr val="bg1"/>
              </a:solidFill>
            </a:endParaRPr>
          </a:p>
        </p:txBody>
      </p:sp>
      <p:sp>
        <p:nvSpPr>
          <p:cNvPr id="5" name="4 Marcador de contenido"/>
          <p:cNvSpPr>
            <a:spLocks noGrp="1"/>
          </p:cNvSpPr>
          <p:nvPr>
            <p:ph sz="half" idx="1"/>
          </p:nvPr>
        </p:nvSpPr>
        <p:spPr>
          <a:xfrm>
            <a:off x="5652120" y="1196752"/>
            <a:ext cx="3491880" cy="5661248"/>
          </a:xfrm>
        </p:spPr>
        <p:txBody>
          <a:bodyPr anchor="ctr">
            <a:normAutofit lnSpcReduction="10000"/>
          </a:bodyPr>
          <a:lstStyle/>
          <a:p>
            <a:r>
              <a:rPr lang="es-MX" sz="2400" dirty="0" smtClean="0"/>
              <a:t>La extracción global se reduce en un 17%, desde 334 hm³ hasta 277 hm³</a:t>
            </a:r>
          </a:p>
          <a:p>
            <a:pPr lvl="1"/>
            <a:r>
              <a:rPr lang="es-MX" sz="2000" dirty="0" smtClean="0"/>
              <a:t>-11% en Libres Oriental</a:t>
            </a:r>
          </a:p>
          <a:p>
            <a:pPr lvl="1"/>
            <a:r>
              <a:rPr lang="es-MX" sz="2000" dirty="0" smtClean="0"/>
              <a:t>-35% en Huamantla</a:t>
            </a:r>
          </a:p>
          <a:p>
            <a:pPr lvl="1"/>
            <a:r>
              <a:rPr lang="es-MX" sz="2000" dirty="0" smtClean="0"/>
              <a:t>+11% en Perote</a:t>
            </a:r>
          </a:p>
          <a:p>
            <a:endParaRPr lang="es-MX" sz="2400" dirty="0" smtClean="0"/>
          </a:p>
          <a:p>
            <a:r>
              <a:rPr lang="es-MX" sz="2400" dirty="0" smtClean="0"/>
              <a:t>Aún cuando se logra mantener el nivel estático constante en los tres acuíferos, también </a:t>
            </a:r>
            <a:r>
              <a:rPr lang="es-MX" sz="2400" dirty="0" smtClean="0">
                <a:solidFill>
                  <a:srgbClr val="FFFF00"/>
                </a:solidFill>
              </a:rPr>
              <a:t>prevalece la ausencia de descarga directa a las lagunas</a:t>
            </a:r>
            <a:endParaRPr lang="es-MX" sz="2400" dirty="0">
              <a:solidFill>
                <a:srgbClr val="FFFF00"/>
              </a:solidFill>
            </a:endParaRPr>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0"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1"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1266" name="Imagen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51" y="-346"/>
            <a:ext cx="4464496" cy="23088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Imagen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51" y="2293495"/>
            <a:ext cx="4464496" cy="21043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8" name="Imagen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512" y="4365104"/>
            <a:ext cx="4490357" cy="24928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79252416"/>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Juan Pablo\2 PLAN DE MANEJO\Imágenes\Población x LOC en la zona de estudio(1).jpg"/>
          <p:cNvPicPr>
            <a:picLocks noChangeAspect="1" noChangeArrowheads="1"/>
          </p:cNvPicPr>
          <p:nvPr/>
        </p:nvPicPr>
        <p:blipFill>
          <a:blip r:embed="rId3" cstate="print"/>
          <a:srcRect l="7812" t="4166" r="4687" b="5208"/>
          <a:stretch>
            <a:fillRect/>
          </a:stretch>
        </p:blipFill>
        <p:spPr bwMode="auto">
          <a:xfrm>
            <a:off x="323528" y="1200730"/>
            <a:ext cx="8441569" cy="5657270"/>
          </a:xfrm>
          <a:prstGeom prst="rect">
            <a:avLst/>
          </a:prstGeom>
          <a:noFill/>
        </p:spPr>
      </p:pic>
      <p:sp>
        <p:nvSpPr>
          <p:cNvPr id="4" name="3 CuadroTexto"/>
          <p:cNvSpPr txBox="1"/>
          <p:nvPr/>
        </p:nvSpPr>
        <p:spPr>
          <a:xfrm>
            <a:off x="0" y="142852"/>
            <a:ext cx="9144000" cy="954107"/>
          </a:xfrm>
          <a:prstGeom prst="rect">
            <a:avLst/>
          </a:prstGeom>
          <a:noFill/>
        </p:spPr>
        <p:txBody>
          <a:bodyPr wrap="square" rtlCol="0">
            <a:spAutoFit/>
          </a:bodyPr>
          <a:lstStyle/>
          <a:p>
            <a:pPr algn="ctr"/>
            <a:r>
              <a:rPr lang="es-MX" sz="2800" b="1" dirty="0" smtClean="0"/>
              <a:t>Las mayores Ciudades tienen poblaciones de hasta 50 mil habitantes</a:t>
            </a:r>
            <a:endParaRPr lang="es-MX" sz="2800" b="1" dirty="0"/>
          </a:p>
        </p:txBody>
      </p:sp>
      <p:sp>
        <p:nvSpPr>
          <p:cNvPr id="5" name="4 CuadroTexto"/>
          <p:cNvSpPr txBox="1"/>
          <p:nvPr/>
        </p:nvSpPr>
        <p:spPr>
          <a:xfrm>
            <a:off x="-180528" y="6611779"/>
            <a:ext cx="2123728" cy="246221"/>
          </a:xfrm>
          <a:prstGeom prst="rect">
            <a:avLst/>
          </a:prstGeom>
          <a:noFill/>
        </p:spPr>
        <p:txBody>
          <a:bodyPr wrap="square" rtlCol="0">
            <a:spAutoFit/>
          </a:bodyPr>
          <a:lstStyle/>
          <a:p>
            <a:r>
              <a:rPr lang="es-MX" sz="1000" b="1" dirty="0" smtClean="0"/>
              <a:t>FUENTE: CONTEO 2005</a:t>
            </a:r>
            <a:endParaRPr lang="es-MX" sz="1000" b="1" dirty="0"/>
          </a:p>
        </p:txBody>
      </p:sp>
    </p:spTree>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120" y="-1737"/>
            <a:ext cx="3506870" cy="1185959"/>
          </a:xfrm>
          <a:solidFill>
            <a:srgbClr val="FFFF00"/>
          </a:solidFill>
        </p:spPr>
        <p:txBody>
          <a:bodyPr anchor="ctr">
            <a:normAutofit/>
          </a:bodyPr>
          <a:lstStyle/>
          <a:p>
            <a:pPr algn="ctr"/>
            <a:r>
              <a:rPr lang="es-MX" b="1" dirty="0" smtClean="0">
                <a:solidFill>
                  <a:schemeClr val="bg1"/>
                </a:solidFill>
              </a:rPr>
              <a:t>Equilibrio</a:t>
            </a:r>
            <a:endParaRPr lang="es-MX" sz="4000" b="1" dirty="0">
              <a:solidFill>
                <a:schemeClr val="bg1"/>
              </a:solidFill>
            </a:endParaRPr>
          </a:p>
        </p:txBody>
      </p:sp>
      <p:sp>
        <p:nvSpPr>
          <p:cNvPr id="5" name="4 Marcador de contenido"/>
          <p:cNvSpPr>
            <a:spLocks noGrp="1"/>
          </p:cNvSpPr>
          <p:nvPr>
            <p:ph sz="half" idx="1"/>
          </p:nvPr>
        </p:nvSpPr>
        <p:spPr>
          <a:xfrm>
            <a:off x="5652120" y="1117600"/>
            <a:ext cx="3491880" cy="3391520"/>
          </a:xfrm>
        </p:spPr>
        <p:txBody>
          <a:bodyPr anchor="ctr">
            <a:normAutofit fontScale="77500" lnSpcReduction="20000"/>
          </a:bodyPr>
          <a:lstStyle/>
          <a:p>
            <a:r>
              <a:rPr lang="es-MX" dirty="0" smtClean="0"/>
              <a:t>Bajo la tasa de extracción propuesta, los niveles variarían en respuesta a las variaciones climatológicas</a:t>
            </a:r>
          </a:p>
          <a:p>
            <a:endParaRPr lang="es-MX" dirty="0" smtClean="0"/>
          </a:p>
          <a:p>
            <a:r>
              <a:rPr lang="es-MX" dirty="0" smtClean="0"/>
              <a:t>Los tres acuíferos finalizan con un nivel estático promedio equivalente al del año 2010 </a:t>
            </a:r>
            <a:endParaRPr lang="es-MX" dirty="0"/>
          </a:p>
        </p:txBody>
      </p:sp>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8"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9" name="Rectángulo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2290" name="Imagen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4" y="4532896"/>
            <a:ext cx="4726586" cy="23524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Imagen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90" y="2204301"/>
            <a:ext cx="4477590" cy="23241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Imagen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509120"/>
            <a:ext cx="4465538" cy="2348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Imagen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514" y="0"/>
            <a:ext cx="4484914" cy="22206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09813790"/>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a:solidFill>
            <a:srgbClr val="FFFF00"/>
          </a:solidFill>
        </p:spPr>
        <p:txBody>
          <a:bodyPr anchor="ctr">
            <a:normAutofit fontScale="90000"/>
          </a:bodyPr>
          <a:lstStyle/>
          <a:p>
            <a:pPr algn="ctr"/>
            <a:r>
              <a:rPr lang="es-MX" dirty="0" smtClean="0"/>
              <a:t>Conclusiones en un Escenario en Equilibrio</a:t>
            </a:r>
            <a:endParaRPr lang="es-MX" dirty="0"/>
          </a:p>
        </p:txBody>
      </p:sp>
      <p:sp>
        <p:nvSpPr>
          <p:cNvPr id="3" name="2 Marcador de contenido"/>
          <p:cNvSpPr>
            <a:spLocks noGrp="1"/>
          </p:cNvSpPr>
          <p:nvPr>
            <p:ph idx="1"/>
          </p:nvPr>
        </p:nvSpPr>
        <p:spPr>
          <a:xfrm>
            <a:off x="683568" y="1772816"/>
            <a:ext cx="7859216" cy="4781128"/>
          </a:xfrm>
        </p:spPr>
        <p:txBody>
          <a:bodyPr>
            <a:normAutofit fontScale="92500" lnSpcReduction="20000"/>
          </a:bodyPr>
          <a:lstStyle/>
          <a:p>
            <a:r>
              <a:rPr lang="es-MX" dirty="0" smtClean="0"/>
              <a:t>Se requeriría reducir en un 17% (69 hm³) el aprovechamiento actual, para lo cual se contaría principalmente con las siguientes opciones:</a:t>
            </a:r>
          </a:p>
          <a:p>
            <a:pPr lvl="1"/>
            <a:r>
              <a:rPr lang="es-MX" dirty="0" smtClean="0"/>
              <a:t>Uso eficiente del agua en la agricultura (</a:t>
            </a:r>
            <a:r>
              <a:rPr lang="es-MX" dirty="0" smtClean="0">
                <a:solidFill>
                  <a:srgbClr val="00FF00"/>
                </a:solidFill>
              </a:rPr>
              <a:t>46 hm³</a:t>
            </a:r>
            <a:r>
              <a:rPr lang="es-MX" dirty="0" smtClean="0"/>
              <a:t>) y</a:t>
            </a:r>
          </a:p>
          <a:p>
            <a:pPr lvl="1"/>
            <a:r>
              <a:rPr lang="es-MX" dirty="0" smtClean="0"/>
              <a:t>Uso de agua tratada (</a:t>
            </a:r>
            <a:r>
              <a:rPr lang="es-MX" dirty="0" smtClean="0">
                <a:solidFill>
                  <a:srgbClr val="00FF00"/>
                </a:solidFill>
              </a:rPr>
              <a:t>30 hm³ </a:t>
            </a:r>
            <a:r>
              <a:rPr lang="es-MX" dirty="0" smtClean="0"/>
              <a:t>en el largo plazo)</a:t>
            </a:r>
          </a:p>
          <a:p>
            <a:r>
              <a:rPr lang="es-MX" dirty="0" smtClean="0"/>
              <a:t>El uso eficiente del agua y el </a:t>
            </a:r>
            <a:r>
              <a:rPr lang="es-MX" dirty="0" err="1" smtClean="0"/>
              <a:t>reuso</a:t>
            </a:r>
            <a:r>
              <a:rPr lang="es-MX" dirty="0" smtClean="0"/>
              <a:t> en la agricultura, en etapas posteriores permitirían incrementar la frontera agrícola (</a:t>
            </a:r>
            <a:r>
              <a:rPr lang="es-MX" dirty="0" smtClean="0">
                <a:solidFill>
                  <a:srgbClr val="00FF00"/>
                </a:solidFill>
              </a:rPr>
              <a:t>80 hm³</a:t>
            </a:r>
            <a:r>
              <a:rPr lang="es-MX" dirty="0" smtClean="0"/>
              <a:t>) hasta </a:t>
            </a:r>
            <a:r>
              <a:rPr lang="es-MX" dirty="0" smtClean="0">
                <a:solidFill>
                  <a:srgbClr val="00FF00"/>
                </a:solidFill>
              </a:rPr>
              <a:t>13,000 </a:t>
            </a:r>
            <a:r>
              <a:rPr lang="es-MX" dirty="0" smtClean="0"/>
              <a:t>ha en el largo plazo – con máxima tecnificación -</a:t>
            </a:r>
          </a:p>
          <a:p>
            <a:r>
              <a:rPr lang="es-MX" dirty="0" smtClean="0">
                <a:solidFill>
                  <a:srgbClr val="FFC000"/>
                </a:solidFill>
              </a:rPr>
              <a:t>Las lagunas sólo tendrían una mejora con la redistribución de aprovechamientos</a:t>
            </a:r>
            <a:endParaRPr lang="es-MX" dirty="0">
              <a:solidFill>
                <a:srgbClr val="FFC000"/>
              </a:solidFill>
            </a:endParaRPr>
          </a:p>
        </p:txBody>
      </p:sp>
    </p:spTree>
    <p:extLst>
      <p:ext uri="{BB962C8B-B14F-4D97-AF65-F5344CB8AC3E}">
        <p14:creationId xmlns:p14="http://schemas.microsoft.com/office/powerpoint/2010/main" xmlns="" val="2934240485"/>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0"/>
            <a:ext cx="3466638" cy="1200730"/>
          </a:xfrm>
          <a:solidFill>
            <a:srgbClr val="00FF00"/>
          </a:solidFill>
        </p:spPr>
        <p:txBody>
          <a:bodyPr anchor="ctr">
            <a:noAutofit/>
          </a:bodyPr>
          <a:lstStyle/>
          <a:p>
            <a:pPr algn="ctr"/>
            <a:r>
              <a:rPr lang="es-MX" sz="3600" b="1" dirty="0" smtClean="0">
                <a:solidFill>
                  <a:schemeClr val="bg1"/>
                </a:solidFill>
              </a:rPr>
              <a:t>REPDA</a:t>
            </a:r>
            <a:endParaRPr lang="es-MX" sz="2800" b="1" dirty="0">
              <a:solidFill>
                <a:schemeClr val="bg1"/>
              </a:solidFill>
            </a:endParaRPr>
          </a:p>
        </p:txBody>
      </p:sp>
      <p:sp>
        <p:nvSpPr>
          <p:cNvPr id="5" name="4 Marcador de contenido"/>
          <p:cNvSpPr>
            <a:spLocks noGrp="1"/>
          </p:cNvSpPr>
          <p:nvPr>
            <p:ph sz="half" idx="1"/>
          </p:nvPr>
        </p:nvSpPr>
        <p:spPr>
          <a:xfrm>
            <a:off x="5652120" y="1200730"/>
            <a:ext cx="3491880" cy="5657270"/>
          </a:xfrm>
        </p:spPr>
        <p:txBody>
          <a:bodyPr anchor="ctr">
            <a:normAutofit fontScale="92500" lnSpcReduction="10000"/>
          </a:bodyPr>
          <a:lstStyle/>
          <a:p>
            <a:r>
              <a:rPr lang="es-MX" sz="2400" dirty="0" smtClean="0"/>
              <a:t>La extracción global se reduce en un 30%, desde 334 hm³ hasta 235 hm³</a:t>
            </a:r>
          </a:p>
          <a:p>
            <a:pPr lvl="1"/>
            <a:r>
              <a:rPr lang="es-MX" sz="2000" dirty="0" smtClean="0"/>
              <a:t>-29% en Libres Oriental</a:t>
            </a:r>
          </a:p>
          <a:p>
            <a:pPr lvl="1"/>
            <a:r>
              <a:rPr lang="es-MX" sz="2000" dirty="0" smtClean="0"/>
              <a:t>-45% en Huamantla</a:t>
            </a:r>
          </a:p>
          <a:p>
            <a:pPr lvl="1"/>
            <a:r>
              <a:rPr lang="es-MX" sz="2000" dirty="0" smtClean="0"/>
              <a:t>-45% en Perote</a:t>
            </a:r>
          </a:p>
          <a:p>
            <a:r>
              <a:rPr lang="es-MX" sz="2400" dirty="0" smtClean="0"/>
              <a:t>Se supone que el aprovechamiento se reduce súbitamente hasta una magnitud correspondiente al volumen concesionado, titulado en el REPDA</a:t>
            </a:r>
          </a:p>
          <a:p>
            <a:r>
              <a:rPr lang="es-MX" sz="2400" dirty="0" smtClean="0"/>
              <a:t>El proceso de estabilización recupera un almacenamiento estable en las lagunas</a:t>
            </a:r>
            <a:endParaRPr lang="es-MX" sz="2400" dirty="0"/>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0"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1"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8195" name="Imagen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554" y="0"/>
            <a:ext cx="4464496" cy="2420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7" name="Imagen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16" y="4293096"/>
            <a:ext cx="4473533" cy="25649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6" name="Imagen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554" y="2348881"/>
            <a:ext cx="4464496" cy="20162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97526745"/>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706" y="-1736"/>
            <a:ext cx="3455798" cy="1202466"/>
          </a:xfrm>
          <a:solidFill>
            <a:srgbClr val="00FF00"/>
          </a:solidFill>
        </p:spPr>
        <p:txBody>
          <a:bodyPr anchor="ctr">
            <a:normAutofit/>
          </a:bodyPr>
          <a:lstStyle/>
          <a:p>
            <a:pPr algn="ctr"/>
            <a:r>
              <a:rPr lang="es-MX" b="1" dirty="0" smtClean="0">
                <a:solidFill>
                  <a:schemeClr val="bg1"/>
                </a:solidFill>
              </a:rPr>
              <a:t>REPDA</a:t>
            </a:r>
            <a:endParaRPr lang="es-MX" sz="4000" b="1" dirty="0">
              <a:solidFill>
                <a:schemeClr val="bg1"/>
              </a:solidFill>
            </a:endParaRPr>
          </a:p>
        </p:txBody>
      </p:sp>
      <p:sp>
        <p:nvSpPr>
          <p:cNvPr id="5" name="4 Marcador de contenido"/>
          <p:cNvSpPr>
            <a:spLocks noGrp="1"/>
          </p:cNvSpPr>
          <p:nvPr>
            <p:ph sz="half" idx="1"/>
          </p:nvPr>
        </p:nvSpPr>
        <p:spPr>
          <a:xfrm>
            <a:off x="5652120" y="1052736"/>
            <a:ext cx="3491880" cy="3391520"/>
          </a:xfrm>
        </p:spPr>
        <p:txBody>
          <a:bodyPr anchor="ctr">
            <a:normAutofit/>
          </a:bodyPr>
          <a:lstStyle/>
          <a:p>
            <a:pPr>
              <a:spcBef>
                <a:spcPts val="1800"/>
              </a:spcBef>
            </a:pPr>
            <a:r>
              <a:rPr lang="es-MX" sz="2000" dirty="0" smtClean="0"/>
              <a:t>Tanto Huamantla como Libres – Oriental tendrían una recuperación si se cumpliera esta política</a:t>
            </a:r>
          </a:p>
          <a:p>
            <a:pPr>
              <a:spcBef>
                <a:spcPts val="1800"/>
              </a:spcBef>
            </a:pPr>
            <a:r>
              <a:rPr lang="es-MX" sz="2000" dirty="0" smtClean="0"/>
              <a:t>En Perote se registraría un abatimiento de 0.5 m/año, que obedece al ajuste por la sobreexplotación de los otros dos acuíferos</a:t>
            </a:r>
          </a:p>
        </p:txBody>
      </p:sp>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8"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9" name="Rectángulo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9218" name="Imagen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4" y="4365104"/>
            <a:ext cx="4752528" cy="24928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Imagen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514" y="2204864"/>
            <a:ext cx="4499428" cy="2339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0" name="Imagen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570" y="4509120"/>
            <a:ext cx="4495483" cy="23764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1" name="Imagen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1415" y="0"/>
            <a:ext cx="4516329" cy="22206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33551144"/>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9144000" cy="1196752"/>
          </a:xfrm>
          <a:solidFill>
            <a:srgbClr val="00FF00"/>
          </a:solidFill>
        </p:spPr>
        <p:txBody>
          <a:bodyPr anchor="ctr">
            <a:noAutofit/>
          </a:bodyPr>
          <a:lstStyle/>
          <a:p>
            <a:pPr algn="ctr"/>
            <a:r>
              <a:rPr lang="es-MX" sz="3600" dirty="0" smtClean="0"/>
              <a:t>Conclusiones en un Escenario REPDA</a:t>
            </a:r>
            <a:endParaRPr lang="es-MX" sz="3600" dirty="0"/>
          </a:p>
        </p:txBody>
      </p:sp>
      <p:sp>
        <p:nvSpPr>
          <p:cNvPr id="3" name="2 Marcador de contenido"/>
          <p:cNvSpPr>
            <a:spLocks noGrp="1"/>
          </p:cNvSpPr>
          <p:nvPr>
            <p:ph idx="1"/>
          </p:nvPr>
        </p:nvSpPr>
        <p:spPr>
          <a:xfrm>
            <a:off x="395536" y="1600200"/>
            <a:ext cx="8352928" cy="4997152"/>
          </a:xfrm>
        </p:spPr>
        <p:txBody>
          <a:bodyPr>
            <a:normAutofit fontScale="92500"/>
          </a:bodyPr>
          <a:lstStyle/>
          <a:p>
            <a:r>
              <a:rPr lang="es-MX" dirty="0"/>
              <a:t>Se requeriría reducir en un </a:t>
            </a:r>
            <a:r>
              <a:rPr lang="es-MX" dirty="0" smtClean="0"/>
              <a:t>30% (100 hm³) </a:t>
            </a:r>
            <a:r>
              <a:rPr lang="es-MX" dirty="0"/>
              <a:t>el aprovechamiento actual, para lo cual se contaría principalmente con las siguientes opciones:</a:t>
            </a:r>
          </a:p>
          <a:p>
            <a:pPr lvl="1"/>
            <a:r>
              <a:rPr lang="es-MX" dirty="0"/>
              <a:t>Uso eficiente del agua en la agricultura </a:t>
            </a:r>
            <a:r>
              <a:rPr lang="es-MX" dirty="0" smtClean="0"/>
              <a:t>(</a:t>
            </a:r>
            <a:r>
              <a:rPr lang="es-MX" dirty="0" smtClean="0">
                <a:solidFill>
                  <a:srgbClr val="00FF00"/>
                </a:solidFill>
              </a:rPr>
              <a:t>60 hm³</a:t>
            </a:r>
            <a:r>
              <a:rPr lang="es-MX" dirty="0" smtClean="0"/>
              <a:t>) </a:t>
            </a:r>
            <a:r>
              <a:rPr lang="es-MX" dirty="0"/>
              <a:t>y</a:t>
            </a:r>
          </a:p>
          <a:p>
            <a:pPr lvl="1"/>
            <a:r>
              <a:rPr lang="es-MX" dirty="0"/>
              <a:t>Uso de agua tratada </a:t>
            </a:r>
            <a:r>
              <a:rPr lang="es-MX" dirty="0" smtClean="0"/>
              <a:t>(</a:t>
            </a:r>
            <a:r>
              <a:rPr lang="es-MX" dirty="0" smtClean="0">
                <a:solidFill>
                  <a:srgbClr val="00FF00"/>
                </a:solidFill>
              </a:rPr>
              <a:t>40 hm³ </a:t>
            </a:r>
            <a:r>
              <a:rPr lang="es-MX" dirty="0"/>
              <a:t>en el largo plazo)</a:t>
            </a:r>
          </a:p>
          <a:p>
            <a:r>
              <a:rPr lang="es-MX" dirty="0"/>
              <a:t>El uso eficiente del agua y el </a:t>
            </a:r>
            <a:r>
              <a:rPr lang="es-MX" dirty="0" err="1"/>
              <a:t>reuso</a:t>
            </a:r>
            <a:r>
              <a:rPr lang="es-MX" dirty="0"/>
              <a:t> en la agricultura, en etapas posteriores permitirían incrementar la frontera agrícola </a:t>
            </a:r>
            <a:r>
              <a:rPr lang="es-MX" dirty="0" smtClean="0"/>
              <a:t>(</a:t>
            </a:r>
            <a:r>
              <a:rPr lang="es-MX" dirty="0" smtClean="0">
                <a:solidFill>
                  <a:srgbClr val="00FF00"/>
                </a:solidFill>
              </a:rPr>
              <a:t>60 hm³</a:t>
            </a:r>
            <a:r>
              <a:rPr lang="es-MX" dirty="0" smtClean="0"/>
              <a:t>) </a:t>
            </a:r>
            <a:r>
              <a:rPr lang="es-MX" dirty="0"/>
              <a:t>hasta </a:t>
            </a:r>
            <a:r>
              <a:rPr lang="es-MX" dirty="0" smtClean="0">
                <a:solidFill>
                  <a:srgbClr val="00FF00"/>
                </a:solidFill>
              </a:rPr>
              <a:t>9,750 </a:t>
            </a:r>
            <a:r>
              <a:rPr lang="es-MX" dirty="0">
                <a:solidFill>
                  <a:srgbClr val="00FF00"/>
                </a:solidFill>
              </a:rPr>
              <a:t>ha</a:t>
            </a:r>
            <a:r>
              <a:rPr lang="es-MX" dirty="0"/>
              <a:t> en el largo </a:t>
            </a:r>
            <a:r>
              <a:rPr lang="es-MX" dirty="0" smtClean="0"/>
              <a:t>plazo – con máxima tecnificación -</a:t>
            </a:r>
            <a:endParaRPr lang="es-MX" dirty="0"/>
          </a:p>
          <a:p>
            <a:r>
              <a:rPr lang="es-MX" dirty="0" smtClean="0">
                <a:solidFill>
                  <a:srgbClr val="00FF00"/>
                </a:solidFill>
              </a:rPr>
              <a:t>Las lagunas presentarían una clara recuperación en el mediano plazo</a:t>
            </a:r>
          </a:p>
        </p:txBody>
      </p:sp>
    </p:spTree>
    <p:extLst>
      <p:ext uri="{BB962C8B-B14F-4D97-AF65-F5344CB8AC3E}">
        <p14:creationId xmlns:p14="http://schemas.microsoft.com/office/powerpoint/2010/main" xmlns="" val="4258888262"/>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120" y="0"/>
            <a:ext cx="3467224" cy="1196752"/>
          </a:xfrm>
          <a:solidFill>
            <a:srgbClr val="00B0F0"/>
          </a:solidFill>
        </p:spPr>
        <p:txBody>
          <a:bodyPr>
            <a:noAutofit/>
          </a:bodyPr>
          <a:lstStyle/>
          <a:p>
            <a:pPr algn="ctr"/>
            <a:r>
              <a:rPr lang="es-MX" sz="4300" b="1" dirty="0" smtClean="0">
                <a:solidFill>
                  <a:schemeClr val="bg1"/>
                </a:solidFill>
              </a:rPr>
              <a:t>Máxima tecnificación</a:t>
            </a:r>
            <a:endParaRPr lang="es-MX" sz="4300" b="1" dirty="0">
              <a:solidFill>
                <a:schemeClr val="bg1"/>
              </a:solidFill>
            </a:endParaRPr>
          </a:p>
        </p:txBody>
      </p:sp>
      <p:sp>
        <p:nvSpPr>
          <p:cNvPr id="5" name="4 Marcador de contenido"/>
          <p:cNvSpPr>
            <a:spLocks noGrp="1"/>
          </p:cNvSpPr>
          <p:nvPr>
            <p:ph sz="half" idx="1"/>
          </p:nvPr>
        </p:nvSpPr>
        <p:spPr>
          <a:xfrm>
            <a:off x="5652120" y="1196752"/>
            <a:ext cx="3491880" cy="5661248"/>
          </a:xfrm>
        </p:spPr>
        <p:txBody>
          <a:bodyPr anchor="ctr">
            <a:normAutofit/>
          </a:bodyPr>
          <a:lstStyle/>
          <a:p>
            <a:r>
              <a:rPr lang="es-MX" sz="2400" dirty="0" smtClean="0"/>
              <a:t>Máximo incremento de la eficiencia en los distintos sectores usuarios</a:t>
            </a:r>
          </a:p>
          <a:p>
            <a:endParaRPr lang="es-MX" sz="2400" dirty="0" smtClean="0"/>
          </a:p>
          <a:p>
            <a:r>
              <a:rPr lang="es-MX" sz="2400" dirty="0" smtClean="0"/>
              <a:t>Superficie agrícola constante</a:t>
            </a:r>
          </a:p>
          <a:p>
            <a:endParaRPr lang="es-MX" sz="2400" dirty="0" smtClean="0"/>
          </a:p>
          <a:p>
            <a:r>
              <a:rPr lang="es-MX" sz="2400" dirty="0" smtClean="0"/>
              <a:t>El ritmo de aprovechamiento contribuiría a recuperar la descarga de agua hacia las lagunas</a:t>
            </a:r>
            <a:endParaRPr lang="es-MX" sz="2400" dirty="0"/>
          </a:p>
        </p:txBody>
      </p:sp>
      <p:sp>
        <p:nvSpPr>
          <p:cNvPr id="4"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3"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10"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9219" name="Imagen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110" y="2147370"/>
            <a:ext cx="4435468" cy="229218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
        <p:nvSpPr>
          <p:cNvPr id="11"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9221" name="Imagen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512" y="4408084"/>
            <a:ext cx="4438870" cy="244991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pic>
        <p:nvPicPr>
          <p:cNvPr id="9223" name="Imagen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595" y="1"/>
            <a:ext cx="4420954" cy="21626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3166455"/>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652120" y="-1736"/>
            <a:ext cx="3491880" cy="1198488"/>
          </a:xfrm>
          <a:solidFill>
            <a:srgbClr val="00B0F0"/>
          </a:solidFill>
        </p:spPr>
        <p:txBody>
          <a:bodyPr>
            <a:normAutofit fontScale="90000"/>
          </a:bodyPr>
          <a:lstStyle/>
          <a:p>
            <a:pPr algn="ctr"/>
            <a:r>
              <a:rPr lang="es-MX" b="1" dirty="0" smtClean="0">
                <a:solidFill>
                  <a:schemeClr val="bg1"/>
                </a:solidFill>
              </a:rPr>
              <a:t>Máxima tecnificación</a:t>
            </a:r>
            <a:endParaRPr lang="es-MX" sz="4000" b="1" dirty="0">
              <a:solidFill>
                <a:schemeClr val="bg1"/>
              </a:solidFill>
            </a:endParaRPr>
          </a:p>
        </p:txBody>
      </p:sp>
      <p:sp>
        <p:nvSpPr>
          <p:cNvPr id="5" name="4 Marcador de contenido"/>
          <p:cNvSpPr>
            <a:spLocks noGrp="1"/>
          </p:cNvSpPr>
          <p:nvPr>
            <p:ph sz="half" idx="1"/>
          </p:nvPr>
        </p:nvSpPr>
        <p:spPr>
          <a:xfrm>
            <a:off x="5652120" y="1117600"/>
            <a:ext cx="3491880" cy="3391520"/>
          </a:xfrm>
        </p:spPr>
        <p:txBody>
          <a:bodyPr anchor="ctr">
            <a:normAutofit fontScale="77500" lnSpcReduction="20000"/>
          </a:bodyPr>
          <a:lstStyle/>
          <a:p>
            <a:r>
              <a:rPr lang="es-MX" dirty="0" smtClean="0"/>
              <a:t>Esta política de manejo recuperaría en el largo plazo de los niveles piezométricos de Libres – Oriental</a:t>
            </a:r>
          </a:p>
          <a:p>
            <a:endParaRPr lang="es-MX" dirty="0" smtClean="0"/>
          </a:p>
          <a:p>
            <a:r>
              <a:rPr lang="es-MX" dirty="0" smtClean="0"/>
              <a:t>En Huamantla y Perote se reduciría el ritmo de abatimiento, en Perote se lograría una estabilización. </a:t>
            </a:r>
            <a:endParaRPr lang="es-MX" dirty="0"/>
          </a:p>
        </p:txBody>
      </p:sp>
      <p:sp>
        <p:nvSpPr>
          <p:cNvPr id="6" name="Rectángulo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7" name="Rectángulo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8" name="Rectángulo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sp>
        <p:nvSpPr>
          <p:cNvPr id="9" name="Rectángulo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pic>
        <p:nvPicPr>
          <p:cNvPr id="10249" name="Imagen 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6857" y="4509120"/>
            <a:ext cx="4717143" cy="23851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50" name="Imagen 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318" y="2177369"/>
            <a:ext cx="4477204" cy="23656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51" name="Imagen 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194" y="4509120"/>
            <a:ext cx="4460707" cy="23951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52" name="Imagen 1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658" y="8391"/>
            <a:ext cx="4483811" cy="21964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44631055"/>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1 Título"/>
          <p:cNvSpPr>
            <a:spLocks noGrp="1"/>
          </p:cNvSpPr>
          <p:nvPr>
            <p:ph type="title"/>
          </p:nvPr>
        </p:nvSpPr>
        <p:spPr>
          <a:xfrm>
            <a:off x="457200" y="2636912"/>
            <a:ext cx="8229600" cy="1143000"/>
          </a:xfrm>
        </p:spPr>
        <p:txBody>
          <a:bodyPr/>
          <a:lstStyle/>
          <a:p>
            <a:pPr algn="ctr"/>
            <a:r>
              <a:rPr lang="es-MX" dirty="0" smtClean="0"/>
              <a:t>Abatimiento 2010 – 2040</a:t>
            </a:r>
            <a:endParaRPr lang="es-MX" dirty="0"/>
          </a:p>
        </p:txBody>
      </p:sp>
      <p:sp>
        <p:nvSpPr>
          <p:cNvPr id="5" name="4 Marcador de texto"/>
          <p:cNvSpPr>
            <a:spLocks noGrp="1"/>
          </p:cNvSpPr>
          <p:nvPr>
            <p:ph type="body" idx="1"/>
          </p:nvPr>
        </p:nvSpPr>
        <p:spPr>
          <a:xfrm>
            <a:off x="426368" y="3861048"/>
            <a:ext cx="8291264" cy="2520280"/>
          </a:xfrm>
        </p:spPr>
        <p:txBody>
          <a:bodyPr/>
          <a:lstStyle/>
          <a:p>
            <a:pPr algn="ctr"/>
            <a:r>
              <a:rPr lang="es-MX" dirty="0" smtClean="0">
                <a:solidFill>
                  <a:srgbClr val="FFFF00"/>
                </a:solidFill>
              </a:rPr>
              <a:t>ESCENARIOS PARAMÉTRICOS</a:t>
            </a:r>
          </a:p>
          <a:p>
            <a:pPr algn="ctr"/>
            <a:r>
              <a:rPr lang="es-MX" dirty="0" smtClean="0">
                <a:solidFill>
                  <a:srgbClr val="FFFF00"/>
                </a:solidFill>
              </a:rPr>
              <a:t>REPDA, Máxima tecnificación, Inercial y Status Quo</a:t>
            </a:r>
          </a:p>
          <a:p>
            <a:pPr algn="ctr"/>
            <a:endParaRPr lang="es-MX" dirty="0">
              <a:solidFill>
                <a:srgbClr val="FFFF00"/>
              </a:solidFill>
            </a:endParaRPr>
          </a:p>
        </p:txBody>
      </p:sp>
    </p:spTree>
    <p:extLst>
      <p:ext uri="{BB962C8B-B14F-4D97-AF65-F5344CB8AC3E}">
        <p14:creationId xmlns:p14="http://schemas.microsoft.com/office/powerpoint/2010/main" xmlns="" val="1121194397"/>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18 Grupo"/>
          <p:cNvGrpSpPr/>
          <p:nvPr/>
        </p:nvGrpSpPr>
        <p:grpSpPr>
          <a:xfrm>
            <a:off x="-684584" y="-121560"/>
            <a:ext cx="11089232" cy="7245136"/>
            <a:chOff x="-684584" y="-121560"/>
            <a:chExt cx="11089232" cy="7245136"/>
          </a:xfrm>
        </p:grpSpPr>
        <p:cxnSp>
          <p:nvCxnSpPr>
            <p:cNvPr id="20" name="19 Conector recto"/>
            <p:cNvCxnSpPr/>
            <p:nvPr/>
          </p:nvCxnSpPr>
          <p:spPr>
            <a:xfrm>
              <a:off x="-684584" y="1052736"/>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20 Conector recto"/>
            <p:cNvCxnSpPr/>
            <p:nvPr/>
          </p:nvCxnSpPr>
          <p:spPr>
            <a:xfrm>
              <a:off x="-612576" y="2894964"/>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21 Conector recto"/>
            <p:cNvCxnSpPr/>
            <p:nvPr/>
          </p:nvCxnSpPr>
          <p:spPr>
            <a:xfrm>
              <a:off x="-684584" y="4509120"/>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22 Conector recto"/>
            <p:cNvCxnSpPr/>
            <p:nvPr/>
          </p:nvCxnSpPr>
          <p:spPr>
            <a:xfrm>
              <a:off x="-612576" y="6351348"/>
              <a:ext cx="110172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23 Conector recto"/>
            <p:cNvCxnSpPr/>
            <p:nvPr/>
          </p:nvCxnSpPr>
          <p:spPr>
            <a:xfrm>
              <a:off x="740586" y="-121560"/>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24 Conector recto"/>
            <p:cNvCxnSpPr/>
            <p:nvPr/>
          </p:nvCxnSpPr>
          <p:spPr>
            <a:xfrm>
              <a:off x="5304128" y="-94522"/>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a:off x="4037964" y="-27384"/>
              <a:ext cx="72008" cy="712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8601506" y="-346"/>
              <a:ext cx="72008" cy="7123922"/>
            </a:xfrm>
            <a:prstGeom prst="line">
              <a:avLst/>
            </a:prstGeom>
          </p:spPr>
          <p:style>
            <a:lnRef idx="1">
              <a:schemeClr val="accent1"/>
            </a:lnRef>
            <a:fillRef idx="0">
              <a:schemeClr val="accent1"/>
            </a:fillRef>
            <a:effectRef idx="0">
              <a:schemeClr val="accent1"/>
            </a:effectRef>
            <a:fontRef idx="minor">
              <a:schemeClr val="tx1"/>
            </a:fontRef>
          </p:style>
        </p:cxnSp>
      </p:grpSp>
      <p:sp>
        <p:nvSpPr>
          <p:cNvPr id="4" name="3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5" name="Imagen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309" t="16760" r="18695" b="19608"/>
          <a:stretch/>
        </p:blipFill>
        <p:spPr bwMode="auto">
          <a:xfrm>
            <a:off x="4716016" y="3436748"/>
            <a:ext cx="4472954" cy="34212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8361" t="17008" r="18771" b="20285"/>
          <a:stretch/>
        </p:blipFill>
        <p:spPr bwMode="auto">
          <a:xfrm>
            <a:off x="4578532" y="-27384"/>
            <a:ext cx="4565468"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1 Título"/>
          <p:cNvSpPr txBox="1">
            <a:spLocks/>
          </p:cNvSpPr>
          <p:nvPr/>
        </p:nvSpPr>
        <p:spPr>
          <a:xfrm>
            <a:off x="4572000" y="-16653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Máxima</a:t>
            </a:r>
          </a:p>
          <a:p>
            <a:pPr algn="l"/>
            <a:r>
              <a:rPr lang="es-MX" sz="2000" b="1" dirty="0" smtClean="0"/>
              <a:t>tecnificación</a:t>
            </a:r>
            <a:endParaRPr lang="es-MX" sz="2000" b="1" dirty="0"/>
          </a:p>
        </p:txBody>
      </p:sp>
      <p:pic>
        <p:nvPicPr>
          <p:cNvPr id="9" name="Imagen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8483" t="16963" r="18771" b="19560"/>
          <a:stretch/>
        </p:blipFill>
        <p:spPr bwMode="auto">
          <a:xfrm>
            <a:off x="13530" y="-27384"/>
            <a:ext cx="4572000" cy="3438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Imagen 3"/>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8947" t="16999" r="19188" b="20322"/>
          <a:stretch/>
        </p:blipFill>
        <p:spPr bwMode="auto">
          <a:xfrm>
            <a:off x="107504" y="3441394"/>
            <a:ext cx="4464496" cy="33719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1 Título"/>
          <p:cNvSpPr txBox="1">
            <a:spLocks/>
          </p:cNvSpPr>
          <p:nvPr/>
        </p:nvSpPr>
        <p:spPr>
          <a:xfrm>
            <a:off x="46533" y="344139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Extracción constante</a:t>
            </a:r>
            <a:endParaRPr lang="es-MX" sz="2000" b="1" dirty="0"/>
          </a:p>
        </p:txBody>
      </p:sp>
      <p:sp>
        <p:nvSpPr>
          <p:cNvPr id="8" name="1 Título"/>
          <p:cNvSpPr txBox="1">
            <a:spLocks/>
          </p:cNvSpPr>
          <p:nvPr/>
        </p:nvSpPr>
        <p:spPr>
          <a:xfrm>
            <a:off x="3896890" y="3068960"/>
            <a:ext cx="1296144" cy="742557"/>
          </a:xfrm>
          <a:prstGeom prst="rect">
            <a:avLst/>
          </a:prstGeom>
          <a:solidFill>
            <a:srgbClr val="FFFF00"/>
          </a:solid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solidFill>
                  <a:schemeClr val="bg1"/>
                </a:solidFill>
              </a:rPr>
              <a:t>2010</a:t>
            </a:r>
            <a:endParaRPr lang="es-MX" b="1" dirty="0">
              <a:solidFill>
                <a:schemeClr val="bg1"/>
              </a:solidFill>
            </a:endParaRPr>
          </a:p>
        </p:txBody>
      </p:sp>
      <p:sp>
        <p:nvSpPr>
          <p:cNvPr id="11" name="1 Título"/>
          <p:cNvSpPr txBox="1">
            <a:spLocks/>
          </p:cNvSpPr>
          <p:nvPr/>
        </p:nvSpPr>
        <p:spPr>
          <a:xfrm>
            <a:off x="55374" y="-2738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Escenario </a:t>
            </a:r>
          </a:p>
          <a:p>
            <a:pPr algn="l"/>
            <a:r>
              <a:rPr lang="es-MX" sz="2000" b="1" dirty="0" smtClean="0"/>
              <a:t>REPDA</a:t>
            </a:r>
            <a:endParaRPr lang="es-MX" sz="2000" b="1" dirty="0"/>
          </a:p>
        </p:txBody>
      </p:sp>
      <p:sp>
        <p:nvSpPr>
          <p:cNvPr id="18"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spTree>
    <p:extLst>
      <p:ext uri="{BB962C8B-B14F-4D97-AF65-F5344CB8AC3E}">
        <p14:creationId xmlns:p14="http://schemas.microsoft.com/office/powerpoint/2010/main" xmlns="" val="2993423537"/>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28 Rectángulo"/>
          <p:cNvSpPr/>
          <p:nvPr/>
        </p:nvSpPr>
        <p:spPr>
          <a:xfrm>
            <a:off x="-180528" y="-94522"/>
            <a:ext cx="9505056" cy="7123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9" name="Imagen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769" t="16699" r="18977" b="20652"/>
          <a:stretch/>
        </p:blipFill>
        <p:spPr bwMode="auto">
          <a:xfrm>
            <a:off x="35496" y="-42374"/>
            <a:ext cx="4536504" cy="3399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Imagen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9484" t="16853" r="19038" b="20338"/>
          <a:stretch/>
        </p:blipFill>
        <p:spPr bwMode="auto">
          <a:xfrm>
            <a:off x="4716016" y="3436747"/>
            <a:ext cx="4427984" cy="33766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Imagen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9142" t="17543" r="18771" b="20287"/>
          <a:stretch/>
        </p:blipFill>
        <p:spPr bwMode="auto">
          <a:xfrm>
            <a:off x="4644008" y="0"/>
            <a:ext cx="4499992" cy="3356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1 Título"/>
          <p:cNvSpPr txBox="1">
            <a:spLocks/>
          </p:cNvSpPr>
          <p:nvPr/>
        </p:nvSpPr>
        <p:spPr>
          <a:xfrm>
            <a:off x="4572000" y="-16653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Máxima</a:t>
            </a:r>
          </a:p>
          <a:p>
            <a:pPr algn="l"/>
            <a:r>
              <a:rPr lang="es-MX" sz="2000" b="1" dirty="0" smtClean="0"/>
              <a:t>tecnificación</a:t>
            </a:r>
            <a:endParaRPr lang="es-MX" sz="2000" b="1" dirty="0"/>
          </a:p>
        </p:txBody>
      </p:sp>
      <p:pic>
        <p:nvPicPr>
          <p:cNvPr id="3075" name="Imagen 3"/>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9257" t="17138" r="19150" b="20513"/>
          <a:stretch/>
        </p:blipFill>
        <p:spPr bwMode="auto">
          <a:xfrm>
            <a:off x="107504" y="3441395"/>
            <a:ext cx="4464496" cy="3371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1 Título"/>
          <p:cNvSpPr txBox="1">
            <a:spLocks/>
          </p:cNvSpPr>
          <p:nvPr/>
        </p:nvSpPr>
        <p:spPr>
          <a:xfrm>
            <a:off x="46533" y="344139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Extracción constante</a:t>
            </a:r>
            <a:endParaRPr lang="es-MX" sz="2000" b="1" dirty="0"/>
          </a:p>
        </p:txBody>
      </p:sp>
      <p:sp>
        <p:nvSpPr>
          <p:cNvPr id="11" name="1 Título"/>
          <p:cNvSpPr txBox="1">
            <a:spLocks/>
          </p:cNvSpPr>
          <p:nvPr/>
        </p:nvSpPr>
        <p:spPr>
          <a:xfrm>
            <a:off x="55374" y="-27384"/>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Escenario </a:t>
            </a:r>
          </a:p>
          <a:p>
            <a:pPr algn="l"/>
            <a:r>
              <a:rPr lang="es-MX" sz="2000" b="1" dirty="0" smtClean="0"/>
              <a:t>REPDA</a:t>
            </a:r>
            <a:endParaRPr lang="es-MX" sz="2000" b="1" dirty="0"/>
          </a:p>
        </p:txBody>
      </p:sp>
      <p:sp>
        <p:nvSpPr>
          <p:cNvPr id="12" name="1 Título"/>
          <p:cNvSpPr txBox="1">
            <a:spLocks/>
          </p:cNvSpPr>
          <p:nvPr/>
        </p:nvSpPr>
        <p:spPr>
          <a:xfrm>
            <a:off x="3896890" y="3068960"/>
            <a:ext cx="1296144" cy="742557"/>
          </a:xfrm>
          <a:prstGeom prst="rect">
            <a:avLst/>
          </a:prstGeom>
          <a:solidFill>
            <a:schemeClr val="accent6">
              <a:lumMod val="40000"/>
              <a:lumOff val="60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b="1" dirty="0" smtClean="0">
                <a:solidFill>
                  <a:schemeClr val="bg1"/>
                </a:solidFill>
              </a:rPr>
              <a:t>2020</a:t>
            </a:r>
            <a:endParaRPr lang="es-MX" b="1" dirty="0">
              <a:solidFill>
                <a:schemeClr val="bg1"/>
              </a:solidFill>
            </a:endParaRPr>
          </a:p>
        </p:txBody>
      </p:sp>
      <p:sp>
        <p:nvSpPr>
          <p:cNvPr id="28" name="1 Título"/>
          <p:cNvSpPr txBox="1">
            <a:spLocks/>
          </p:cNvSpPr>
          <p:nvPr/>
        </p:nvSpPr>
        <p:spPr>
          <a:xfrm>
            <a:off x="4736890" y="3585410"/>
            <a:ext cx="2005187" cy="9237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2000" b="1" dirty="0" smtClean="0"/>
              <a:t>Inercial</a:t>
            </a:r>
            <a:endParaRPr lang="es-MX" sz="2000" b="1" dirty="0"/>
          </a:p>
        </p:txBody>
      </p:sp>
    </p:spTree>
    <p:extLst>
      <p:ext uri="{BB962C8B-B14F-4D97-AF65-F5344CB8AC3E}">
        <p14:creationId xmlns:p14="http://schemas.microsoft.com/office/powerpoint/2010/main" xmlns="" val="1230761017"/>
      </p:ext>
    </p:extLst>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Deluxe">
  <a:themeElements>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fontScheme name="Deluxe">
      <a:maj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Deluxe">
      <a:fillStyleLst>
        <a:solidFill>
          <a:schemeClr val="phClr"/>
        </a:solidFill>
        <a:gradFill rotWithShape="1">
          <a:gsLst>
            <a:gs pos="0">
              <a:schemeClr val="phClr">
                <a:tint val="20000"/>
                <a:satMod val="280000"/>
              </a:schemeClr>
            </a:gs>
            <a:gs pos="14000">
              <a:schemeClr val="phClr">
                <a:tint val="37000"/>
                <a:satMod val="250000"/>
              </a:schemeClr>
            </a:gs>
            <a:gs pos="45000">
              <a:schemeClr val="phClr">
                <a:tint val="53000"/>
                <a:satMod val="220000"/>
              </a:schemeClr>
            </a:gs>
            <a:gs pos="65000">
              <a:schemeClr val="phClr">
                <a:tint val="53000"/>
                <a:satMod val="220000"/>
              </a:schemeClr>
            </a:gs>
            <a:gs pos="86000">
              <a:schemeClr val="phClr">
                <a:tint val="42000"/>
                <a:satMod val="240000"/>
              </a:schemeClr>
            </a:gs>
            <a:gs pos="100000">
              <a:schemeClr val="phClr">
                <a:tint val="20000"/>
                <a:satMod val="230000"/>
              </a:schemeClr>
            </a:gs>
          </a:gsLst>
          <a:lin ang="16200000" scaled="1"/>
        </a:gradFill>
        <a:gradFill rotWithShape="1">
          <a:gsLst>
            <a:gs pos="0">
              <a:schemeClr val="phClr">
                <a:shade val="75000"/>
                <a:satMod val="160000"/>
              </a:schemeClr>
            </a:gs>
            <a:gs pos="60000">
              <a:schemeClr val="phClr">
                <a:satMod val="150000"/>
              </a:schemeClr>
            </a:gs>
            <a:gs pos="100000">
              <a:schemeClr val="phClr">
                <a:tint val="75000"/>
                <a:satMod val="200000"/>
              </a:schemeClr>
            </a:gs>
          </a:gsLst>
          <a:lin ang="16200000" scaled="1"/>
        </a:gradFill>
      </a:fillStyleLst>
      <a:lnStyleLst>
        <a:ln w="9525" cap="flat" cmpd="sng" algn="ctr">
          <a:solidFill>
            <a:schemeClr val="phClr">
              <a:satMod val="140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outerShdw blurRad="50800" dist="25400" dir="5400000" rotWithShape="0">
              <a:srgbClr val="000000">
                <a:alpha val="43137"/>
              </a:srgbClr>
            </a:outerShdw>
          </a:effectLst>
        </a:effectStyle>
        <a:effectStyle>
          <a:effectLst>
            <a:outerShdw blurRad="50800" dist="25400" dir="5400000" rotWithShape="0">
              <a:srgbClr val="000000">
                <a:alpha val="43137"/>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
          <a:effectLst>
            <a:reflection blurRad="12700" stA="26000" endPos="28000" dist="38100" dir="5400000" sy="-100000"/>
          </a:effectLst>
          <a:scene3d>
            <a:camera prst="orthographicFront" fov="0">
              <a:rot lat="0" lon="0" rev="0"/>
            </a:camera>
            <a:lightRig rig="contrasting" dir="t">
              <a:rot lat="0" lon="0" rev="16500000"/>
            </a:lightRig>
          </a:scene3d>
          <a:sp3d prstMaterial="powder">
            <a:bevelT w="190500" h="101600"/>
            <a:contourClr>
              <a:schemeClr val="phClr"/>
            </a:contourClr>
          </a:sp3d>
        </a:effectStyle>
      </a:effectStyleLst>
      <a:bgFillStyleLst>
        <a:solidFill>
          <a:schemeClr val="phClr"/>
        </a:solidFill>
        <a:gradFill rotWithShape="1">
          <a:gsLst>
            <a:gs pos="0">
              <a:schemeClr val="phClr">
                <a:tint val="43000"/>
                <a:satMod val="1550000"/>
              </a:schemeClr>
            </a:gs>
            <a:gs pos="1000">
              <a:schemeClr val="phClr">
                <a:tint val="48000"/>
                <a:satMod val="1550000"/>
              </a:schemeClr>
            </a:gs>
            <a:gs pos="90000">
              <a:schemeClr val="phClr">
                <a:shade val="18000"/>
                <a:satMod val="275000"/>
              </a:schemeClr>
            </a:gs>
          </a:gsLst>
          <a:path path="circle">
            <a:fillToRect r="210000" b="300000"/>
          </a:path>
        </a:gradFill>
        <a:gradFill rotWithShape="1">
          <a:gsLst>
            <a:gs pos="5000">
              <a:schemeClr val="phClr">
                <a:tint val="38000"/>
                <a:satMod val="1800000"/>
              </a:schemeClr>
            </a:gs>
            <a:gs pos="5000">
              <a:schemeClr val="phClr">
                <a:tint val="40000"/>
                <a:satMod val="1800000"/>
              </a:schemeClr>
            </a:gs>
            <a:gs pos="90000">
              <a:schemeClr val="phClr">
                <a:shade val="18000"/>
                <a:satMod val="275000"/>
              </a:schemeClr>
            </a:gs>
          </a:gsLst>
          <a:path path="circle">
            <a:fillToRect l="20000" t="30000" r="135000" b="10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15498</TotalTime>
  <Words>11196</Words>
  <Application>Microsoft Office PowerPoint</Application>
  <PresentationFormat>Presentación en pantalla (4:3)</PresentationFormat>
  <Paragraphs>2879</Paragraphs>
  <Slides>184</Slides>
  <Notes>48</Notes>
  <HiddenSlides>0</HiddenSlides>
  <MMClips>1</MMClips>
  <ScaleCrop>false</ScaleCrop>
  <HeadingPairs>
    <vt:vector size="6" baseType="variant">
      <vt:variant>
        <vt:lpstr>Tema</vt:lpstr>
      </vt:variant>
      <vt:variant>
        <vt:i4>2</vt:i4>
      </vt:variant>
      <vt:variant>
        <vt:lpstr>Servidores OLE incrustados</vt:lpstr>
      </vt:variant>
      <vt:variant>
        <vt:i4>1</vt:i4>
      </vt:variant>
      <vt:variant>
        <vt:lpstr>Títulos de diapositiva</vt:lpstr>
      </vt:variant>
      <vt:variant>
        <vt:i4>184</vt:i4>
      </vt:variant>
    </vt:vector>
  </HeadingPairs>
  <TitlesOfParts>
    <vt:vector size="187" baseType="lpstr">
      <vt:lpstr>Ejecutivo</vt:lpstr>
      <vt:lpstr>Deluxe</vt:lpstr>
      <vt:lpstr>CorelDRAW</vt:lpstr>
      <vt:lpstr>INTEGRACIÓN DEL PLAN DE MANEJO DEL ACUÍFERO HUAMANTLA-LIBRES ORIENTAL-PEROTE</vt:lpstr>
      <vt:lpstr>www.igh.com.mx/hlop1/default.htm</vt:lpstr>
      <vt:lpstr>GENERALIDADES</vt:lpstr>
      <vt:lpstr>OBJETIVO GENERAL</vt:lpstr>
      <vt:lpstr>Diapositiva 5</vt:lpstr>
      <vt:lpstr>Diapositiva 6</vt:lpstr>
      <vt:lpstr>Diapositiva 7</vt:lpstr>
      <vt:lpstr>Diapositiva 8</vt:lpstr>
      <vt:lpstr>Diapositiva 9</vt:lpstr>
      <vt:lpstr>Vías de comunicación</vt:lpstr>
      <vt:lpstr>Diapositiva 11</vt:lpstr>
      <vt:lpstr>Distribución de PIB Municipal</vt:lpstr>
      <vt:lpstr>Diapositiva 13</vt:lpstr>
      <vt:lpstr>Volumen concesionado superficial y subterráneo</vt:lpstr>
      <vt:lpstr>Aprovechamientos titulados superficiales y subterráneos</vt:lpstr>
      <vt:lpstr>Volumen superficial concesionado por acuífero</vt:lpstr>
      <vt:lpstr>Diapositiva 17</vt:lpstr>
      <vt:lpstr>Volumen subterráneo concesionado por acuífero</vt:lpstr>
      <vt:lpstr>Usuarios Subterráneos</vt:lpstr>
      <vt:lpstr>Distribución de captaciones, de acuerdo con el REPDA</vt:lpstr>
      <vt:lpstr>Caracterización de aprovechamientos por volumen concesionado</vt:lpstr>
      <vt:lpstr>Diapositiva 22</vt:lpstr>
      <vt:lpstr>Volumen concesionado para uso agrícola</vt:lpstr>
      <vt:lpstr>Uso agrícola</vt:lpstr>
      <vt:lpstr>Volumen concesionado público - urbano</vt:lpstr>
      <vt:lpstr>Reducciones y aumento de la población al año 2040</vt:lpstr>
      <vt:lpstr>Población por acuífero</vt:lpstr>
      <vt:lpstr>Diapositiva 28</vt:lpstr>
      <vt:lpstr>Volumen concesionado subterráneo para uso industrial</vt:lpstr>
      <vt:lpstr>Volumen concesionado para uso pecuario</vt:lpstr>
      <vt:lpstr>Proyección inercial de la demanda (resumen)</vt:lpstr>
      <vt:lpstr>Calidad del agua subterránea</vt:lpstr>
      <vt:lpstr>Rasgos hidrológicos superficiales</vt:lpstr>
      <vt:lpstr>Diapositiva 34</vt:lpstr>
      <vt:lpstr>Problemas de contaminación. Descargas</vt:lpstr>
      <vt:lpstr>Aportación actual de aguas residuales</vt:lpstr>
      <vt:lpstr>Plantas de tratamiento existentes</vt:lpstr>
      <vt:lpstr>Plantas de tratamiento existentes</vt:lpstr>
      <vt:lpstr>BALANCES HIDRÁULICOS</vt:lpstr>
      <vt:lpstr>Localización del área de estudio, área y sistemas acuíferos colindantes</vt:lpstr>
      <vt:lpstr>Isoyetas del periodo 1996-2008</vt:lpstr>
      <vt:lpstr>Isotermas del periodo 1996-2008</vt:lpstr>
      <vt:lpstr>Zonas de análisis hidroclimatológico</vt:lpstr>
      <vt:lpstr>Uso de suelo.</vt:lpstr>
      <vt:lpstr>Diapositiva 45</vt:lpstr>
      <vt:lpstr>Ubicación de perfiles geoeléctricos y de secciones geológicas</vt:lpstr>
      <vt:lpstr>Diapositiva 47</vt:lpstr>
      <vt:lpstr>Infiltración por  zona de recarga (hm³/año)</vt:lpstr>
      <vt:lpstr>Diapositiva 49</vt:lpstr>
      <vt:lpstr>Diapositiva 50</vt:lpstr>
      <vt:lpstr>Diapositiva 51</vt:lpstr>
      <vt:lpstr>Diapositiva 52</vt:lpstr>
      <vt:lpstr>Isopiezas 1980</vt:lpstr>
      <vt:lpstr>Diapositiva 54</vt:lpstr>
      <vt:lpstr>Diapositiva 55</vt:lpstr>
      <vt:lpstr>Diapositiva 56</vt:lpstr>
      <vt:lpstr>Diapositiva 57</vt:lpstr>
      <vt:lpstr>Diapositiva 58</vt:lpstr>
      <vt:lpstr>Diapositiva 59</vt:lpstr>
      <vt:lpstr>Entradas y salidas por flujo subterráneo horizontal</vt:lpstr>
      <vt:lpstr>Configuración del abatimiento medio anual del nivel estático para el periodo 1996 - 2008</vt:lpstr>
      <vt:lpstr>Tipos de aprovechamientos.</vt:lpstr>
      <vt:lpstr>Usos del agua</vt:lpstr>
      <vt:lpstr>Diapositiva 64</vt:lpstr>
      <vt:lpstr>Diapositiva 65</vt:lpstr>
      <vt:lpstr>Cálculo de la disponibilidad media anual del Acuífero Huamantla, Tlaxcala. (Disponibilidad administrativa)</vt:lpstr>
      <vt:lpstr>Cálculo de la disponibilidad media anual del Acuífero Libres-Oriental, Puebla.  (Disponibilidad administrativa)</vt:lpstr>
      <vt:lpstr>Cálculo de la disponibilidad media anual del Acuífero Perote-Zayaleta, Tlaxcala.  (Disponibilidad administrativa)</vt:lpstr>
      <vt:lpstr>Modelo de simulación de flujo</vt:lpstr>
      <vt:lpstr>Ubicación de aprovechamientos</vt:lpstr>
      <vt:lpstr>CELDAS DE RECARGA</vt:lpstr>
      <vt:lpstr>Pozos de observación</vt:lpstr>
      <vt:lpstr>Sección Norte – Sur (ejemplo)</vt:lpstr>
      <vt:lpstr>Perfil Norte - Sur</vt:lpstr>
      <vt:lpstr>Sección Oriente – Poniente (Ejemplo)</vt:lpstr>
      <vt:lpstr>Sección Este – Oeste (Ejemplo)</vt:lpstr>
      <vt:lpstr>Proceso de calibración</vt:lpstr>
      <vt:lpstr>SECCIONES GEOHIDROLÓGICAS</vt:lpstr>
      <vt:lpstr>Geometría general de los acuíferos</vt:lpstr>
      <vt:lpstr>Configuración inicial</vt:lpstr>
      <vt:lpstr>Configuración actual</vt:lpstr>
      <vt:lpstr>Diapositiva 82</vt:lpstr>
      <vt:lpstr>Escenarios paramétricos</vt:lpstr>
      <vt:lpstr>Status Quo</vt:lpstr>
      <vt:lpstr>Status Quo</vt:lpstr>
      <vt:lpstr>Inercial</vt:lpstr>
      <vt:lpstr>Inercial</vt:lpstr>
      <vt:lpstr>Tendencia actual – Escenario inercial</vt:lpstr>
      <vt:lpstr>Equilibrio</vt:lpstr>
      <vt:lpstr>Equilibrio</vt:lpstr>
      <vt:lpstr>Conclusiones en un Escenario en Equilibrio</vt:lpstr>
      <vt:lpstr>REPDA</vt:lpstr>
      <vt:lpstr>REPDA</vt:lpstr>
      <vt:lpstr>Conclusiones en un Escenario REPDA</vt:lpstr>
      <vt:lpstr>Máxima tecnificación</vt:lpstr>
      <vt:lpstr>Máxima tecnificación</vt:lpstr>
      <vt:lpstr>Abatimiento 2010 – 2040</vt:lpstr>
      <vt:lpstr>Diapositiva 98</vt:lpstr>
      <vt:lpstr>Diapositiva 99</vt:lpstr>
      <vt:lpstr>Diapositiva 100</vt:lpstr>
      <vt:lpstr>Diapositiva 101</vt:lpstr>
      <vt:lpstr>Conclusiones de los escenarios paramétricos</vt:lpstr>
      <vt:lpstr>Conclusión del análisis de alternativas</vt:lpstr>
      <vt:lpstr>Comparativo de beneficios netos con respecto al escenario inercial (MDP)</vt:lpstr>
      <vt:lpstr>Costos económico – ambientales de la sobreexplotación</vt:lpstr>
      <vt:lpstr>Antilocapra mexicana (Berrendo)</vt:lpstr>
      <vt:lpstr>Cuerpos de agua superficial</vt:lpstr>
      <vt:lpstr>Diapositiva 108</vt:lpstr>
      <vt:lpstr>Impactos geohidrológicos por abatimiento del nivel estático y cambio de uso de suelo</vt:lpstr>
      <vt:lpstr>Diapositiva 110</vt:lpstr>
      <vt:lpstr>Ubicación de las Lagunas - Cráter</vt:lpstr>
      <vt:lpstr>Diapositiva 112</vt:lpstr>
      <vt:lpstr>Relación directa entre nivel freático y Axalapascos</vt:lpstr>
      <vt:lpstr>Efectos de la reducción del almacenamiento de agua subterránea</vt:lpstr>
      <vt:lpstr>Profundidad de los pozos</vt:lpstr>
      <vt:lpstr>Profundidad de perforación</vt:lpstr>
      <vt:lpstr>Evolución del nivel piezométrico</vt:lpstr>
      <vt:lpstr>Ubicación de pozos someros más vulnerables al abatimiento</vt:lpstr>
      <vt:lpstr>Costo de oportunidad Curva de productividad marginal del agua en la agricultura sin subsidio a tarifa eléctrica</vt:lpstr>
      <vt:lpstr>Costo de oportunidad  Curva de productividad marginal del agua en la agricultura con y sin subsidio a tarifa eléctrica</vt:lpstr>
      <vt:lpstr>Costos económicos por la sobreexplotación</vt:lpstr>
      <vt:lpstr>Opciones de manejo de la demanda y de la disponibilidad</vt:lpstr>
      <vt:lpstr>Opciones para el manejo de la demanda y de la disponibilidad</vt:lpstr>
      <vt:lpstr>Estabilización del acuífero</vt:lpstr>
      <vt:lpstr>ACUÍFERO LIBRES - ORIENTAL</vt:lpstr>
      <vt:lpstr>ACUÍFERO HUAMANTLA</vt:lpstr>
      <vt:lpstr>ACUIFERO PEROTE - ZALAYETA</vt:lpstr>
      <vt:lpstr>Diapositiva 128</vt:lpstr>
      <vt:lpstr>Regularización de aprovechamientos</vt:lpstr>
      <vt:lpstr>Zonas de manejo del acuífero</vt:lpstr>
      <vt:lpstr>Alternativa de manejo integrado</vt:lpstr>
      <vt:lpstr>Alineación de planeación del acuífero a la planeación regional y nacional</vt:lpstr>
      <vt:lpstr>Estructura del Plan de Manejo</vt:lpstr>
      <vt:lpstr>El reto: organización y sustentabilidad</vt:lpstr>
      <vt:lpstr>Objetivo 1.  Mejorar la productividad del agua en el sector agrícola</vt:lpstr>
      <vt:lpstr>Importancia del sector agrícola</vt:lpstr>
      <vt:lpstr>Mecanismos para reducir la sobreexplotación</vt:lpstr>
      <vt:lpstr>Diapositiva 138</vt:lpstr>
      <vt:lpstr>Uso del agua en la agricultura</vt:lpstr>
      <vt:lpstr>Inversión global estimada 2010- 2040 Objetivo 1.  Mejorar la productividad del agua en el sector agrícola</vt:lpstr>
      <vt:lpstr>Inversión global estimada 2010- 2040 Objetivo 1.  Mejorar la productividad del agua en el sector agrícola</vt:lpstr>
      <vt:lpstr>INVERSION SEGÚN SU ORIGEN  Participación de usuarios en la inversión</vt:lpstr>
      <vt:lpstr>OBJETIVO 2. Incrementar el acceso y calidad de los servicios de Agua potable y saneamiento</vt:lpstr>
      <vt:lpstr>Aumentar la cobertura de alcantarillado y saneamiento</vt:lpstr>
      <vt:lpstr>Aumentar la cobertura de alcantarillado y saneamiento</vt:lpstr>
      <vt:lpstr>Aumentar la cobertura de alcantarillado y saneamiento</vt:lpstr>
      <vt:lpstr>Inversión Total  ($miles)</vt:lpstr>
      <vt:lpstr>Diapositiva 148</vt:lpstr>
      <vt:lpstr>Diapositiva 149</vt:lpstr>
      <vt:lpstr>Diapositiva 150</vt:lpstr>
      <vt:lpstr>Diapositiva 151</vt:lpstr>
      <vt:lpstr>Diapositiva 152</vt:lpstr>
      <vt:lpstr>Diapositiva 153</vt:lpstr>
      <vt:lpstr>Objetivo 4. Mejorar el desarrollo técnico, administrativo y financiero del sector hidráulico</vt:lpstr>
      <vt:lpstr>Inversión global estimada 2010- 2040 Objetivo 4. Mejorar el desarrollo técnico, administrativo y financiero del sector hidráulico</vt:lpstr>
      <vt:lpstr>Inversión global estimada 2010- 2040 Objetivo 4. Mejorar el desarrollo técnico, administrativo y financiero del sector hidráulico</vt:lpstr>
      <vt:lpstr>Objetivo 5.  Consolidar la participación de los usuarios y la sociedad organizada en el manejo del agua y promover la cultura del buen uso</vt:lpstr>
      <vt:lpstr>Consolidar la participación de los usuarios y la sociedad organizada en el manejo del agua y promover la cultura de su buen uso</vt:lpstr>
      <vt:lpstr>Inversión global estimada 2010- 2040 Objetivo 5.  Consolidar la participación de los usuarios y la sociedad organizada en el manejo del agua y promover la cultura del buen uso</vt:lpstr>
      <vt:lpstr>Inversión global estimada 2010- 2040 Objetivo 5.  Consolidar la participación de los usuarios y la sociedad organizada en el manejo del agua y promover la cultura del buen uso</vt:lpstr>
      <vt:lpstr>Objetivo 6. Prevenir los riesgos derivados de los fenómenos meteorológicos e hidrometeorológicos y atender sus efectos</vt:lpstr>
      <vt:lpstr>Diapositiva 162</vt:lpstr>
      <vt:lpstr>Inversión global estimada 2010- 2040 Objetivo 6. Prevenir los riesgos derivados de los fenómenos meteorológicos e hidrometeorológicos y atender sus efectos</vt:lpstr>
      <vt:lpstr>Objetivo 7.  Evaluar los efectos del cambio climático e hidrológico global y local</vt:lpstr>
      <vt:lpstr>Algunas evidencias del cambio climático</vt:lpstr>
      <vt:lpstr>Diapositiva 166</vt:lpstr>
      <vt:lpstr>Diapositiva 167</vt:lpstr>
      <vt:lpstr>Diapositiva 168</vt:lpstr>
      <vt:lpstr>Diapositiva 169</vt:lpstr>
      <vt:lpstr>Diapositiva 170</vt:lpstr>
      <vt:lpstr>Perspectiva ante el calentamiento global 2040</vt:lpstr>
      <vt:lpstr>Inversión global estimada 2010- 2040 Objetivo 7.  Evaluar los efectos del cambio climático global y de los procesos de desertificación de la cuenca</vt:lpstr>
      <vt:lpstr>Objetivo 8. Crear una cultura contributiva y de cumplimiento a la LAN en materia administrativa</vt:lpstr>
      <vt:lpstr>Inversión global estimada 2010- 2040 Objetivo 8. Crear una cultura contributiva y de cumplimiento a la LAN en materia administrativa</vt:lpstr>
      <vt:lpstr>Resumen de inversiones (miles de pesos)</vt:lpstr>
      <vt:lpstr>INVERSION SEGÚN SU ORIGEN (Federal, Estatal o Municipal)</vt:lpstr>
      <vt:lpstr>Diapositiva 177</vt:lpstr>
      <vt:lpstr>Diapositiva 178</vt:lpstr>
      <vt:lpstr>Diapositiva 179</vt:lpstr>
      <vt:lpstr>Diapositiva 180</vt:lpstr>
      <vt:lpstr>Estimación del costo – beneficio de la  alternativa de manejo  (2010-2040)</vt:lpstr>
      <vt:lpstr>Diapositiva 182</vt:lpstr>
      <vt:lpstr>Conclusiones</vt:lpstr>
      <vt:lpstr>Gracias</vt:lpstr>
    </vt:vector>
  </TitlesOfParts>
  <Company>www.intercambiosvirtuales.org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INTEGRACIÓN DEL PLAN DE MANEJO DEL ACUÍFERO HUAMANTLA-LIBRES ORIENTAL-PEROTE</dc:title>
  <dc:creator>Juan Pablo</dc:creator>
  <cp:lastModifiedBy>Juan Pablo</cp:lastModifiedBy>
  <cp:revision>224</cp:revision>
  <dcterms:created xsi:type="dcterms:W3CDTF">2009-12-29T06:36:46Z</dcterms:created>
  <dcterms:modified xsi:type="dcterms:W3CDTF">2011-01-28T19:53:15Z</dcterms:modified>
</cp:coreProperties>
</file>